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3" r:id="rId1"/>
    <p:sldMasterId id="2147483725" r:id="rId2"/>
  </p:sldMasterIdLst>
  <p:notesMasterIdLst>
    <p:notesMasterId r:id="rId259"/>
  </p:notesMasterIdLst>
  <p:handoutMasterIdLst>
    <p:handoutMasterId r:id="rId260"/>
  </p:handoutMasterIdLst>
  <p:sldIdLst>
    <p:sldId id="3310" r:id="rId3"/>
    <p:sldId id="4565" r:id="rId4"/>
    <p:sldId id="4524" r:id="rId5"/>
    <p:sldId id="4661" r:id="rId6"/>
    <p:sldId id="4607" r:id="rId7"/>
    <p:sldId id="4608" r:id="rId8"/>
    <p:sldId id="4609" r:id="rId9"/>
    <p:sldId id="4610" r:id="rId10"/>
    <p:sldId id="4626" r:id="rId11"/>
    <p:sldId id="4611" r:id="rId12"/>
    <p:sldId id="4612" r:id="rId13"/>
    <p:sldId id="4613" r:id="rId14"/>
    <p:sldId id="4563" r:id="rId15"/>
    <p:sldId id="4615" r:id="rId16"/>
    <p:sldId id="4629" r:id="rId17"/>
    <p:sldId id="4614" r:id="rId18"/>
    <p:sldId id="4622" r:id="rId19"/>
    <p:sldId id="4618" r:id="rId20"/>
    <p:sldId id="4619" r:id="rId21"/>
    <p:sldId id="4560" r:id="rId22"/>
    <p:sldId id="4620" r:id="rId23"/>
    <p:sldId id="4621" r:id="rId24"/>
    <p:sldId id="4628" r:id="rId25"/>
    <p:sldId id="4632" r:id="rId26"/>
    <p:sldId id="4664" r:id="rId27"/>
    <p:sldId id="4652" r:id="rId28"/>
    <p:sldId id="4651" r:id="rId29"/>
    <p:sldId id="4630" r:id="rId30"/>
    <p:sldId id="4631" r:id="rId31"/>
    <p:sldId id="4633" r:id="rId32"/>
    <p:sldId id="4642" r:id="rId33"/>
    <p:sldId id="4635" r:id="rId34"/>
    <p:sldId id="4637" r:id="rId35"/>
    <p:sldId id="4638" r:id="rId36"/>
    <p:sldId id="4639" r:id="rId37"/>
    <p:sldId id="4636" r:id="rId38"/>
    <p:sldId id="4648" r:id="rId39"/>
    <p:sldId id="4663" r:id="rId40"/>
    <p:sldId id="4644" r:id="rId41"/>
    <p:sldId id="4649" r:id="rId42"/>
    <p:sldId id="4643" r:id="rId43"/>
    <p:sldId id="4646" r:id="rId44"/>
    <p:sldId id="4672" r:id="rId45"/>
    <p:sldId id="4653" r:id="rId46"/>
    <p:sldId id="4650" r:id="rId47"/>
    <p:sldId id="4665" r:id="rId48"/>
    <p:sldId id="4654" r:id="rId49"/>
    <p:sldId id="4670" r:id="rId50"/>
    <p:sldId id="4671" r:id="rId51"/>
    <p:sldId id="4662" r:id="rId52"/>
    <p:sldId id="4655" r:id="rId53"/>
    <p:sldId id="4656" r:id="rId54"/>
    <p:sldId id="4657" r:id="rId55"/>
    <p:sldId id="4658" r:id="rId56"/>
    <p:sldId id="4659" r:id="rId57"/>
    <p:sldId id="4660" r:id="rId58"/>
    <p:sldId id="4647" r:id="rId59"/>
    <p:sldId id="4634" r:id="rId60"/>
    <p:sldId id="4666" r:id="rId61"/>
    <p:sldId id="4667" r:id="rId62"/>
    <p:sldId id="4668" r:id="rId63"/>
    <p:sldId id="4669" r:id="rId64"/>
    <p:sldId id="4538" r:id="rId65"/>
    <p:sldId id="4449" r:id="rId66"/>
    <p:sldId id="4368" r:id="rId67"/>
    <p:sldId id="4370" r:id="rId68"/>
    <p:sldId id="4432" r:id="rId69"/>
    <p:sldId id="4399" r:id="rId70"/>
    <p:sldId id="3853" r:id="rId71"/>
    <p:sldId id="3796" r:id="rId72"/>
    <p:sldId id="4095" r:id="rId73"/>
    <p:sldId id="4455" r:id="rId74"/>
    <p:sldId id="3488" r:id="rId75"/>
    <p:sldId id="3440" r:id="rId76"/>
    <p:sldId id="4539" r:id="rId77"/>
    <p:sldId id="3584" r:id="rId78"/>
    <p:sldId id="3586" r:id="rId79"/>
    <p:sldId id="3593" r:id="rId80"/>
    <p:sldId id="3594" r:id="rId81"/>
    <p:sldId id="4542" r:id="rId82"/>
    <p:sldId id="3596" r:id="rId83"/>
    <p:sldId id="3598" r:id="rId84"/>
    <p:sldId id="4543" r:id="rId85"/>
    <p:sldId id="3597" r:id="rId86"/>
    <p:sldId id="3609" r:id="rId87"/>
    <p:sldId id="3601" r:id="rId88"/>
    <p:sldId id="342" r:id="rId89"/>
    <p:sldId id="3602" r:id="rId90"/>
    <p:sldId id="3595" r:id="rId91"/>
    <p:sldId id="4497" r:id="rId92"/>
    <p:sldId id="4540" r:id="rId93"/>
    <p:sldId id="4553" r:id="rId94"/>
    <p:sldId id="2401" r:id="rId95"/>
    <p:sldId id="705" r:id="rId96"/>
    <p:sldId id="709" r:id="rId97"/>
    <p:sldId id="4559" r:id="rId98"/>
    <p:sldId id="2254" r:id="rId99"/>
    <p:sldId id="3559" r:id="rId100"/>
    <p:sldId id="4541" r:id="rId101"/>
    <p:sldId id="3612" r:id="rId102"/>
    <p:sldId id="4561" r:id="rId103"/>
    <p:sldId id="944" r:id="rId104"/>
    <p:sldId id="4562" r:id="rId105"/>
    <p:sldId id="3589" r:id="rId106"/>
    <p:sldId id="4557" r:id="rId107"/>
    <p:sldId id="934" r:id="rId108"/>
    <p:sldId id="4530" r:id="rId109"/>
    <p:sldId id="3587" r:id="rId110"/>
    <p:sldId id="3591" r:id="rId111"/>
    <p:sldId id="3444" r:id="rId112"/>
    <p:sldId id="3592" r:id="rId113"/>
    <p:sldId id="344" r:id="rId114"/>
    <p:sldId id="347" r:id="rId115"/>
    <p:sldId id="257" r:id="rId116"/>
    <p:sldId id="4558" r:id="rId117"/>
    <p:sldId id="4373" r:id="rId118"/>
    <p:sldId id="4554" r:id="rId119"/>
    <p:sldId id="261" r:id="rId120"/>
    <p:sldId id="4566" r:id="rId121"/>
    <p:sldId id="4567" r:id="rId122"/>
    <p:sldId id="4568" r:id="rId123"/>
    <p:sldId id="301" r:id="rId124"/>
    <p:sldId id="320" r:id="rId125"/>
    <p:sldId id="321" r:id="rId126"/>
    <p:sldId id="343" r:id="rId127"/>
    <p:sldId id="4569" r:id="rId128"/>
    <p:sldId id="3434" r:id="rId129"/>
    <p:sldId id="345" r:id="rId130"/>
    <p:sldId id="4570" r:id="rId131"/>
    <p:sldId id="346" r:id="rId132"/>
    <p:sldId id="354" r:id="rId133"/>
    <p:sldId id="3435" r:id="rId134"/>
    <p:sldId id="350" r:id="rId135"/>
    <p:sldId id="348" r:id="rId136"/>
    <p:sldId id="349" r:id="rId137"/>
    <p:sldId id="351" r:id="rId138"/>
    <p:sldId id="4571" r:id="rId139"/>
    <p:sldId id="353" r:id="rId140"/>
    <p:sldId id="339" r:id="rId141"/>
    <p:sldId id="281" r:id="rId142"/>
    <p:sldId id="282" r:id="rId143"/>
    <p:sldId id="283" r:id="rId144"/>
    <p:sldId id="284" r:id="rId145"/>
    <p:sldId id="279" r:id="rId146"/>
    <p:sldId id="277" r:id="rId147"/>
    <p:sldId id="3437" r:id="rId148"/>
    <p:sldId id="3438" r:id="rId149"/>
    <p:sldId id="337" r:id="rId150"/>
    <p:sldId id="291" r:id="rId151"/>
    <p:sldId id="286" r:id="rId152"/>
    <p:sldId id="4572" r:id="rId153"/>
    <p:sldId id="4573" r:id="rId154"/>
    <p:sldId id="4574" r:id="rId155"/>
    <p:sldId id="3542" r:id="rId156"/>
    <p:sldId id="3543" r:id="rId157"/>
    <p:sldId id="4461" r:id="rId158"/>
    <p:sldId id="4462" r:id="rId159"/>
    <p:sldId id="4463" r:id="rId160"/>
    <p:sldId id="4464" r:id="rId161"/>
    <p:sldId id="4465" r:id="rId162"/>
    <p:sldId id="4466" r:id="rId163"/>
    <p:sldId id="4467" r:id="rId164"/>
    <p:sldId id="4468" r:id="rId165"/>
    <p:sldId id="4470" r:id="rId166"/>
    <p:sldId id="4471" r:id="rId167"/>
    <p:sldId id="4472" r:id="rId168"/>
    <p:sldId id="4473" r:id="rId169"/>
    <p:sldId id="3608" r:id="rId170"/>
    <p:sldId id="4430" r:id="rId171"/>
    <p:sldId id="4435" r:id="rId172"/>
    <p:sldId id="352" r:id="rId173"/>
    <p:sldId id="4447" r:id="rId174"/>
    <p:sldId id="4453" r:id="rId175"/>
    <p:sldId id="1199" r:id="rId176"/>
    <p:sldId id="1200" r:id="rId177"/>
    <p:sldId id="4436" r:id="rId178"/>
    <p:sldId id="4220" r:id="rId179"/>
    <p:sldId id="4221" r:id="rId180"/>
    <p:sldId id="4425" r:id="rId181"/>
    <p:sldId id="4456" r:id="rId182"/>
    <p:sldId id="4490" r:id="rId183"/>
    <p:sldId id="4513" r:id="rId184"/>
    <p:sldId id="4514" r:id="rId185"/>
    <p:sldId id="3527" r:id="rId186"/>
    <p:sldId id="3432" r:id="rId187"/>
    <p:sldId id="3393" r:id="rId188"/>
    <p:sldId id="285" r:id="rId189"/>
    <p:sldId id="3407" r:id="rId190"/>
    <p:sldId id="3515" r:id="rId191"/>
    <p:sldId id="3521" r:id="rId192"/>
    <p:sldId id="3522" r:id="rId193"/>
    <p:sldId id="3566" r:id="rId194"/>
    <p:sldId id="355" r:id="rId195"/>
    <p:sldId id="3433" r:id="rId196"/>
    <p:sldId id="294" r:id="rId197"/>
    <p:sldId id="3581" r:id="rId198"/>
    <p:sldId id="259" r:id="rId199"/>
    <p:sldId id="3456" r:id="rId200"/>
    <p:sldId id="3585" r:id="rId201"/>
    <p:sldId id="4575" r:id="rId202"/>
    <p:sldId id="317" r:id="rId203"/>
    <p:sldId id="4576" r:id="rId204"/>
    <p:sldId id="4577" r:id="rId205"/>
    <p:sldId id="322" r:id="rId206"/>
    <p:sldId id="4578" r:id="rId207"/>
    <p:sldId id="323" r:id="rId208"/>
    <p:sldId id="266" r:id="rId209"/>
    <p:sldId id="262" r:id="rId210"/>
    <p:sldId id="288" r:id="rId211"/>
    <p:sldId id="264" r:id="rId212"/>
    <p:sldId id="319" r:id="rId213"/>
    <p:sldId id="310" r:id="rId214"/>
    <p:sldId id="280" r:id="rId215"/>
    <p:sldId id="267" r:id="rId216"/>
    <p:sldId id="296" r:id="rId217"/>
    <p:sldId id="316" r:id="rId218"/>
    <p:sldId id="297" r:id="rId219"/>
    <p:sldId id="299" r:id="rId220"/>
    <p:sldId id="292" r:id="rId221"/>
    <p:sldId id="298" r:id="rId222"/>
    <p:sldId id="272" r:id="rId223"/>
    <p:sldId id="275" r:id="rId224"/>
    <p:sldId id="276" r:id="rId225"/>
    <p:sldId id="278" r:id="rId226"/>
    <p:sldId id="287" r:id="rId227"/>
    <p:sldId id="4579" r:id="rId228"/>
    <p:sldId id="325" r:id="rId229"/>
    <p:sldId id="4580" r:id="rId230"/>
    <p:sldId id="4581" r:id="rId231"/>
    <p:sldId id="4582" r:id="rId232"/>
    <p:sldId id="4583" r:id="rId233"/>
    <p:sldId id="4584" r:id="rId234"/>
    <p:sldId id="4585" r:id="rId235"/>
    <p:sldId id="4586" r:id="rId236"/>
    <p:sldId id="4587" r:id="rId237"/>
    <p:sldId id="4588" r:id="rId238"/>
    <p:sldId id="4589" r:id="rId239"/>
    <p:sldId id="4590" r:id="rId240"/>
    <p:sldId id="4591" r:id="rId241"/>
    <p:sldId id="4592" r:id="rId242"/>
    <p:sldId id="4593" r:id="rId243"/>
    <p:sldId id="4594" r:id="rId244"/>
    <p:sldId id="4595" r:id="rId245"/>
    <p:sldId id="4596" r:id="rId246"/>
    <p:sldId id="4597" r:id="rId247"/>
    <p:sldId id="4598" r:id="rId248"/>
    <p:sldId id="4599" r:id="rId249"/>
    <p:sldId id="4600" r:id="rId250"/>
    <p:sldId id="4601" r:id="rId251"/>
    <p:sldId id="4602" r:id="rId252"/>
    <p:sldId id="4603" r:id="rId253"/>
    <p:sldId id="4604" r:id="rId254"/>
    <p:sldId id="4605" r:id="rId255"/>
    <p:sldId id="4606" r:id="rId256"/>
    <p:sldId id="4623" r:id="rId257"/>
    <p:sldId id="4624" r:id="rId258"/>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bhav Jangra" initials="" lastIdx="12" clrIdx="0"/>
  <p:cmAuthor id="2" name="Adam Jatowt" initials="" lastIdx="8"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BA9359"/>
    <a:srgbClr val="FFCC66"/>
    <a:srgbClr val="A4001D"/>
    <a:srgbClr val="A40508"/>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2" autoAdjust="0"/>
    <p:restoredTop sz="84434" autoAdjust="0"/>
  </p:normalViewPr>
  <p:slideViewPr>
    <p:cSldViewPr>
      <p:cViewPr varScale="1">
        <p:scale>
          <a:sx n="114" d="100"/>
          <a:sy n="114" d="100"/>
        </p:scale>
        <p:origin x="292" y="6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16812"/>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notesMaster" Target="notesMasters/notesMaster1.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244" Type="http://schemas.openxmlformats.org/officeDocument/2006/relationships/slide" Target="slides/slide242.xml"/><Relationship Id="rId249" Type="http://schemas.openxmlformats.org/officeDocument/2006/relationships/slide" Target="slides/slide24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260" Type="http://schemas.openxmlformats.org/officeDocument/2006/relationships/handoutMaster" Target="handoutMasters/handoutMaster1.xml"/><Relationship Id="rId265"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slide" Target="slides/slide232.xml"/><Relationship Id="rId239" Type="http://schemas.openxmlformats.org/officeDocument/2006/relationships/slide" Target="slides/slide237.xml"/><Relationship Id="rId2" Type="http://schemas.openxmlformats.org/officeDocument/2006/relationships/slideMaster" Target="slideMasters/slideMaster2.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commentAuthors" Target="commentAuthors.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FA8EC2-81D1-4DA7-85A7-13953A7D6EA7}" type="doc">
      <dgm:prSet loTypeId="urn:microsoft.com/office/officeart/2005/8/layout/vList2" loCatId="list" qsTypeId="urn:microsoft.com/office/officeart/2005/8/quickstyle/simple4" qsCatId="simple" csTypeId="urn:microsoft.com/office/officeart/2005/8/colors/accent2_2" csCatId="accent2" phldr="1"/>
      <dgm:spPr/>
      <dgm:t>
        <a:bodyPr/>
        <a:lstStyle/>
        <a:p>
          <a:endParaRPr lang="en-US"/>
        </a:p>
      </dgm:t>
    </dgm:pt>
    <dgm:pt modelId="{43F6CC68-4988-459C-B984-1988369F11E1}">
      <dgm:prSet/>
      <dgm:spPr>
        <a:solidFill>
          <a:schemeClr val="bg1">
            <a:lumMod val="75000"/>
          </a:schemeClr>
        </a:solidFill>
        <a:ln>
          <a:solidFill>
            <a:schemeClr val="bg1"/>
          </a:solidFill>
        </a:ln>
      </dgm:spPr>
      <dgm:t>
        <a:bodyPr/>
        <a:lstStyle/>
        <a:p>
          <a:r>
            <a:rPr lang="en-US" i="1" dirty="0"/>
            <a:t>2) within a few days </a:t>
          </a:r>
          <a:endParaRPr lang="en-US" dirty="0"/>
        </a:p>
      </dgm:t>
    </dgm:pt>
    <dgm:pt modelId="{43039ECC-D8A5-4E28-82E2-D59C0EFEEBA2}" type="parTrans" cxnId="{E6E5AB64-88EF-4FD5-8C60-52DB331D9733}">
      <dgm:prSet/>
      <dgm:spPr/>
      <dgm:t>
        <a:bodyPr/>
        <a:lstStyle/>
        <a:p>
          <a:endParaRPr lang="en-US"/>
        </a:p>
      </dgm:t>
    </dgm:pt>
    <dgm:pt modelId="{16D4070B-91A4-4930-964A-0050E9281BED}" type="sibTrans" cxnId="{E6E5AB64-88EF-4FD5-8C60-52DB331D9733}">
      <dgm:prSet/>
      <dgm:spPr/>
      <dgm:t>
        <a:bodyPr/>
        <a:lstStyle/>
        <a:p>
          <a:endParaRPr lang="en-US"/>
        </a:p>
      </dgm:t>
    </dgm:pt>
    <dgm:pt modelId="{84F95250-7244-43D1-832E-DD40D2C51CF0}">
      <dgm:prSet/>
      <dgm:spPr>
        <a:solidFill>
          <a:schemeClr val="bg1">
            <a:lumMod val="75000"/>
          </a:schemeClr>
        </a:solidFill>
        <a:ln>
          <a:solidFill>
            <a:schemeClr val="bg1"/>
          </a:solidFill>
        </a:ln>
      </dgm:spPr>
      <dgm:t>
        <a:bodyPr/>
        <a:lstStyle/>
        <a:p>
          <a:r>
            <a:rPr lang="en-US" i="1" dirty="0"/>
            <a:t>3) within a few weeks </a:t>
          </a:r>
          <a:endParaRPr lang="en-US" dirty="0"/>
        </a:p>
      </dgm:t>
    </dgm:pt>
    <dgm:pt modelId="{FBAD864C-2B47-4153-9DB9-CF75EE75422E}" type="parTrans" cxnId="{8A3A3CB4-8AF8-49B1-AA07-0872ABDE8D83}">
      <dgm:prSet/>
      <dgm:spPr/>
      <dgm:t>
        <a:bodyPr/>
        <a:lstStyle/>
        <a:p>
          <a:endParaRPr lang="en-US"/>
        </a:p>
      </dgm:t>
    </dgm:pt>
    <dgm:pt modelId="{D0A1D3B4-B280-457B-B086-5A82014626AF}" type="sibTrans" cxnId="{8A3A3CB4-8AF8-49B1-AA07-0872ABDE8D83}">
      <dgm:prSet/>
      <dgm:spPr/>
      <dgm:t>
        <a:bodyPr/>
        <a:lstStyle/>
        <a:p>
          <a:endParaRPr lang="en-US"/>
        </a:p>
      </dgm:t>
    </dgm:pt>
    <dgm:pt modelId="{55A0F61B-C108-457B-94DA-423AF59DF2C9}">
      <dgm:prSet/>
      <dgm:spPr>
        <a:solidFill>
          <a:schemeClr val="bg1">
            <a:lumMod val="75000"/>
          </a:schemeClr>
        </a:solidFill>
        <a:ln>
          <a:solidFill>
            <a:schemeClr val="bg1"/>
          </a:solidFill>
        </a:ln>
      </dgm:spPr>
      <dgm:t>
        <a:bodyPr/>
        <a:lstStyle/>
        <a:p>
          <a:r>
            <a:rPr lang="en-US" i="1" dirty="0"/>
            <a:t>4) within a few months</a:t>
          </a:r>
          <a:endParaRPr lang="en-US" dirty="0"/>
        </a:p>
      </dgm:t>
    </dgm:pt>
    <dgm:pt modelId="{49B3C065-09F1-4303-821B-884241DE85C5}" type="parTrans" cxnId="{58328681-BB79-4AC6-AF31-84F210F4E225}">
      <dgm:prSet/>
      <dgm:spPr/>
      <dgm:t>
        <a:bodyPr/>
        <a:lstStyle/>
        <a:p>
          <a:endParaRPr lang="en-US"/>
        </a:p>
      </dgm:t>
    </dgm:pt>
    <dgm:pt modelId="{B9766761-FF84-4F2C-ABC3-8A989C434F62}" type="sibTrans" cxnId="{58328681-BB79-4AC6-AF31-84F210F4E225}">
      <dgm:prSet/>
      <dgm:spPr/>
      <dgm:t>
        <a:bodyPr/>
        <a:lstStyle/>
        <a:p>
          <a:endParaRPr lang="en-US"/>
        </a:p>
      </dgm:t>
    </dgm:pt>
    <dgm:pt modelId="{6F344097-9576-45D7-9745-F462E6C03376}">
      <dgm:prSet/>
      <dgm:spPr>
        <a:solidFill>
          <a:schemeClr val="bg1">
            <a:lumMod val="75000"/>
          </a:schemeClr>
        </a:solidFill>
        <a:ln>
          <a:solidFill>
            <a:schemeClr val="bg1"/>
          </a:solidFill>
        </a:ln>
      </dgm:spPr>
      <dgm:t>
        <a:bodyPr/>
        <a:lstStyle/>
        <a:p>
          <a:r>
            <a:rPr lang="en-US" i="1" dirty="0"/>
            <a:t>5) within a few years or more</a:t>
          </a:r>
          <a:endParaRPr lang="en-US" dirty="0"/>
        </a:p>
      </dgm:t>
    </dgm:pt>
    <dgm:pt modelId="{08FF495D-DB84-4B5B-840C-19479C57AFB3}" type="parTrans" cxnId="{BEE9B28F-F15C-42C6-9B15-9320B21FDFBC}">
      <dgm:prSet/>
      <dgm:spPr/>
      <dgm:t>
        <a:bodyPr/>
        <a:lstStyle/>
        <a:p>
          <a:endParaRPr lang="en-US"/>
        </a:p>
      </dgm:t>
    </dgm:pt>
    <dgm:pt modelId="{D539B643-6E8A-4C03-BF3F-621A15255465}" type="sibTrans" cxnId="{BEE9B28F-F15C-42C6-9B15-9320B21FDFBC}">
      <dgm:prSet/>
      <dgm:spPr/>
      <dgm:t>
        <a:bodyPr/>
        <a:lstStyle/>
        <a:p>
          <a:endParaRPr lang="en-US"/>
        </a:p>
      </dgm:t>
    </dgm:pt>
    <dgm:pt modelId="{71292F5E-AE5C-4930-991E-BAD38CD58E34}">
      <dgm:prSet/>
      <dgm:spPr>
        <a:solidFill>
          <a:schemeClr val="bg1">
            <a:lumMod val="75000"/>
          </a:schemeClr>
        </a:solidFill>
        <a:ln>
          <a:solidFill>
            <a:schemeClr val="bg1"/>
          </a:solidFill>
        </a:ln>
      </dgm:spPr>
      <dgm:t>
        <a:bodyPr/>
        <a:lstStyle/>
        <a:p>
          <a:r>
            <a:rPr lang="en-US" i="1" dirty="0"/>
            <a:t>1) within a few hours </a:t>
          </a:r>
          <a:endParaRPr lang="en-US" dirty="0"/>
        </a:p>
      </dgm:t>
    </dgm:pt>
    <dgm:pt modelId="{664B37C3-6CC6-4D32-90F5-E62C37A4CFB0}" type="sibTrans" cxnId="{B05B03F7-727B-4205-8796-BA56C289DB47}">
      <dgm:prSet/>
      <dgm:spPr/>
      <dgm:t>
        <a:bodyPr/>
        <a:lstStyle/>
        <a:p>
          <a:endParaRPr lang="en-US"/>
        </a:p>
      </dgm:t>
    </dgm:pt>
    <dgm:pt modelId="{5120A2EF-F43C-4D4A-B2D6-0BC096A0432E}" type="parTrans" cxnId="{B05B03F7-727B-4205-8796-BA56C289DB47}">
      <dgm:prSet/>
      <dgm:spPr/>
      <dgm:t>
        <a:bodyPr/>
        <a:lstStyle/>
        <a:p>
          <a:endParaRPr lang="en-US"/>
        </a:p>
      </dgm:t>
    </dgm:pt>
    <dgm:pt modelId="{8E81D6A3-0752-40D5-B423-6780F544470D}" type="pres">
      <dgm:prSet presAssocID="{CAFA8EC2-81D1-4DA7-85A7-13953A7D6EA7}" presName="linear" presStyleCnt="0">
        <dgm:presLayoutVars>
          <dgm:animLvl val="lvl"/>
          <dgm:resizeHandles val="exact"/>
        </dgm:presLayoutVars>
      </dgm:prSet>
      <dgm:spPr/>
    </dgm:pt>
    <dgm:pt modelId="{4EC97E5C-9225-4377-A6F0-1A7118BD8BCD}" type="pres">
      <dgm:prSet presAssocID="{71292F5E-AE5C-4930-991E-BAD38CD58E34}" presName="parentText" presStyleLbl="node1" presStyleIdx="0" presStyleCnt="5">
        <dgm:presLayoutVars>
          <dgm:chMax val="0"/>
          <dgm:bulletEnabled val="1"/>
        </dgm:presLayoutVars>
      </dgm:prSet>
      <dgm:spPr/>
    </dgm:pt>
    <dgm:pt modelId="{05279E35-FA1E-46F5-9FCC-E81554E20C4E}" type="pres">
      <dgm:prSet presAssocID="{664B37C3-6CC6-4D32-90F5-E62C37A4CFB0}" presName="spacer" presStyleCnt="0"/>
      <dgm:spPr/>
    </dgm:pt>
    <dgm:pt modelId="{99A5211D-3FC0-43A2-AA41-700F160BDE86}" type="pres">
      <dgm:prSet presAssocID="{43F6CC68-4988-459C-B984-1988369F11E1}" presName="parentText" presStyleLbl="node1" presStyleIdx="1" presStyleCnt="5">
        <dgm:presLayoutVars>
          <dgm:chMax val="0"/>
          <dgm:bulletEnabled val="1"/>
        </dgm:presLayoutVars>
      </dgm:prSet>
      <dgm:spPr/>
    </dgm:pt>
    <dgm:pt modelId="{8CC327D3-6913-47C4-9FAD-22366296D5DF}" type="pres">
      <dgm:prSet presAssocID="{16D4070B-91A4-4930-964A-0050E9281BED}" presName="spacer" presStyleCnt="0"/>
      <dgm:spPr/>
    </dgm:pt>
    <dgm:pt modelId="{295E5A3C-D559-4A4B-9523-520925A73630}" type="pres">
      <dgm:prSet presAssocID="{84F95250-7244-43D1-832E-DD40D2C51CF0}" presName="parentText" presStyleLbl="node1" presStyleIdx="2" presStyleCnt="5">
        <dgm:presLayoutVars>
          <dgm:chMax val="0"/>
          <dgm:bulletEnabled val="1"/>
        </dgm:presLayoutVars>
      </dgm:prSet>
      <dgm:spPr/>
    </dgm:pt>
    <dgm:pt modelId="{C64976FA-998B-4507-A976-CBAE934EEB97}" type="pres">
      <dgm:prSet presAssocID="{D0A1D3B4-B280-457B-B086-5A82014626AF}" presName="spacer" presStyleCnt="0"/>
      <dgm:spPr/>
    </dgm:pt>
    <dgm:pt modelId="{86C01CC0-C187-442D-B947-44D9CF2AA214}" type="pres">
      <dgm:prSet presAssocID="{55A0F61B-C108-457B-94DA-423AF59DF2C9}" presName="parentText" presStyleLbl="node1" presStyleIdx="3" presStyleCnt="5">
        <dgm:presLayoutVars>
          <dgm:chMax val="0"/>
          <dgm:bulletEnabled val="1"/>
        </dgm:presLayoutVars>
      </dgm:prSet>
      <dgm:spPr/>
    </dgm:pt>
    <dgm:pt modelId="{BBAB5267-0A91-4186-A981-9B10AE313522}" type="pres">
      <dgm:prSet presAssocID="{B9766761-FF84-4F2C-ABC3-8A989C434F62}" presName="spacer" presStyleCnt="0"/>
      <dgm:spPr/>
    </dgm:pt>
    <dgm:pt modelId="{62DCBEB5-B70C-4E3F-AA29-5365CB58915F}" type="pres">
      <dgm:prSet presAssocID="{6F344097-9576-45D7-9745-F462E6C03376}" presName="parentText" presStyleLbl="node1" presStyleIdx="4" presStyleCnt="5" custLinFactNeighborX="681" custLinFactNeighborY="-6807">
        <dgm:presLayoutVars>
          <dgm:chMax val="0"/>
          <dgm:bulletEnabled val="1"/>
        </dgm:presLayoutVars>
      </dgm:prSet>
      <dgm:spPr/>
    </dgm:pt>
  </dgm:ptLst>
  <dgm:cxnLst>
    <dgm:cxn modelId="{4E1B240C-F787-A541-8BF5-09CE8E18E5EC}" type="presOf" srcId="{55A0F61B-C108-457B-94DA-423AF59DF2C9}" destId="{86C01CC0-C187-442D-B947-44D9CF2AA214}" srcOrd="0" destOrd="0" presId="urn:microsoft.com/office/officeart/2005/8/layout/vList2"/>
    <dgm:cxn modelId="{B3DF7831-1028-3C4B-8219-B64C9B35E6AA}" type="presOf" srcId="{CAFA8EC2-81D1-4DA7-85A7-13953A7D6EA7}" destId="{8E81D6A3-0752-40D5-B423-6780F544470D}" srcOrd="0" destOrd="0" presId="urn:microsoft.com/office/officeart/2005/8/layout/vList2"/>
    <dgm:cxn modelId="{E6E5AB64-88EF-4FD5-8C60-52DB331D9733}" srcId="{CAFA8EC2-81D1-4DA7-85A7-13953A7D6EA7}" destId="{43F6CC68-4988-459C-B984-1988369F11E1}" srcOrd="1" destOrd="0" parTransId="{43039ECC-D8A5-4E28-82E2-D59C0EFEEBA2}" sibTransId="{16D4070B-91A4-4930-964A-0050E9281BED}"/>
    <dgm:cxn modelId="{41C8476B-786B-214F-97EB-8BCA2B495BB6}" type="presOf" srcId="{84F95250-7244-43D1-832E-DD40D2C51CF0}" destId="{295E5A3C-D559-4A4B-9523-520925A73630}" srcOrd="0" destOrd="0" presId="urn:microsoft.com/office/officeart/2005/8/layout/vList2"/>
    <dgm:cxn modelId="{CBFDF65A-63BC-4D45-95B8-FD5FA6BC4054}" type="presOf" srcId="{71292F5E-AE5C-4930-991E-BAD38CD58E34}" destId="{4EC97E5C-9225-4377-A6F0-1A7118BD8BCD}" srcOrd="0" destOrd="0" presId="urn:microsoft.com/office/officeart/2005/8/layout/vList2"/>
    <dgm:cxn modelId="{58328681-BB79-4AC6-AF31-84F210F4E225}" srcId="{CAFA8EC2-81D1-4DA7-85A7-13953A7D6EA7}" destId="{55A0F61B-C108-457B-94DA-423AF59DF2C9}" srcOrd="3" destOrd="0" parTransId="{49B3C065-09F1-4303-821B-884241DE85C5}" sibTransId="{B9766761-FF84-4F2C-ABC3-8A989C434F62}"/>
    <dgm:cxn modelId="{BEE9B28F-F15C-42C6-9B15-9320B21FDFBC}" srcId="{CAFA8EC2-81D1-4DA7-85A7-13953A7D6EA7}" destId="{6F344097-9576-45D7-9745-F462E6C03376}" srcOrd="4" destOrd="0" parTransId="{08FF495D-DB84-4B5B-840C-19479C57AFB3}" sibTransId="{D539B643-6E8A-4C03-BF3F-621A15255465}"/>
    <dgm:cxn modelId="{8A3A3CB4-8AF8-49B1-AA07-0872ABDE8D83}" srcId="{CAFA8EC2-81D1-4DA7-85A7-13953A7D6EA7}" destId="{84F95250-7244-43D1-832E-DD40D2C51CF0}" srcOrd="2" destOrd="0" parTransId="{FBAD864C-2B47-4153-9DB9-CF75EE75422E}" sibTransId="{D0A1D3B4-B280-457B-B086-5A82014626AF}"/>
    <dgm:cxn modelId="{86EAC9B6-9DFE-D949-9E6F-5C0A33974F96}" type="presOf" srcId="{6F344097-9576-45D7-9745-F462E6C03376}" destId="{62DCBEB5-B70C-4E3F-AA29-5365CB58915F}" srcOrd="0" destOrd="0" presId="urn:microsoft.com/office/officeart/2005/8/layout/vList2"/>
    <dgm:cxn modelId="{430FD1ED-05FE-AE41-BDE7-F267CB697EAA}" type="presOf" srcId="{43F6CC68-4988-459C-B984-1988369F11E1}" destId="{99A5211D-3FC0-43A2-AA41-700F160BDE86}" srcOrd="0" destOrd="0" presId="urn:microsoft.com/office/officeart/2005/8/layout/vList2"/>
    <dgm:cxn modelId="{B05B03F7-727B-4205-8796-BA56C289DB47}" srcId="{CAFA8EC2-81D1-4DA7-85A7-13953A7D6EA7}" destId="{71292F5E-AE5C-4930-991E-BAD38CD58E34}" srcOrd="0" destOrd="0" parTransId="{5120A2EF-F43C-4D4A-B2D6-0BC096A0432E}" sibTransId="{664B37C3-6CC6-4D32-90F5-E62C37A4CFB0}"/>
    <dgm:cxn modelId="{CEA018A1-E358-874F-A0DD-EC82A2BAF36E}" type="presParOf" srcId="{8E81D6A3-0752-40D5-B423-6780F544470D}" destId="{4EC97E5C-9225-4377-A6F0-1A7118BD8BCD}" srcOrd="0" destOrd="0" presId="urn:microsoft.com/office/officeart/2005/8/layout/vList2"/>
    <dgm:cxn modelId="{1DE099E1-C814-5C46-AAC0-FE24F06DA806}" type="presParOf" srcId="{8E81D6A3-0752-40D5-B423-6780F544470D}" destId="{05279E35-FA1E-46F5-9FCC-E81554E20C4E}" srcOrd="1" destOrd="0" presId="urn:microsoft.com/office/officeart/2005/8/layout/vList2"/>
    <dgm:cxn modelId="{44DADAF1-1FD9-064F-A6E2-DACD34BF295C}" type="presParOf" srcId="{8E81D6A3-0752-40D5-B423-6780F544470D}" destId="{99A5211D-3FC0-43A2-AA41-700F160BDE86}" srcOrd="2" destOrd="0" presId="urn:microsoft.com/office/officeart/2005/8/layout/vList2"/>
    <dgm:cxn modelId="{EA0CB7F9-17BC-EA4C-93C0-981D472F1A25}" type="presParOf" srcId="{8E81D6A3-0752-40D5-B423-6780F544470D}" destId="{8CC327D3-6913-47C4-9FAD-22366296D5DF}" srcOrd="3" destOrd="0" presId="urn:microsoft.com/office/officeart/2005/8/layout/vList2"/>
    <dgm:cxn modelId="{85F00BFD-F79D-D74F-869B-5E50D2782EEB}" type="presParOf" srcId="{8E81D6A3-0752-40D5-B423-6780F544470D}" destId="{295E5A3C-D559-4A4B-9523-520925A73630}" srcOrd="4" destOrd="0" presId="urn:microsoft.com/office/officeart/2005/8/layout/vList2"/>
    <dgm:cxn modelId="{0FAD708C-A29C-4A46-9533-6BB319B7D8F6}" type="presParOf" srcId="{8E81D6A3-0752-40D5-B423-6780F544470D}" destId="{C64976FA-998B-4507-A976-CBAE934EEB97}" srcOrd="5" destOrd="0" presId="urn:microsoft.com/office/officeart/2005/8/layout/vList2"/>
    <dgm:cxn modelId="{605E1FFE-44E5-FB4F-9F35-D4C2F124EACE}" type="presParOf" srcId="{8E81D6A3-0752-40D5-B423-6780F544470D}" destId="{86C01CC0-C187-442D-B947-44D9CF2AA214}" srcOrd="6" destOrd="0" presId="urn:microsoft.com/office/officeart/2005/8/layout/vList2"/>
    <dgm:cxn modelId="{79E443E1-CB4C-3E41-B941-7C5EC9B06567}" type="presParOf" srcId="{8E81D6A3-0752-40D5-B423-6780F544470D}" destId="{BBAB5267-0A91-4186-A981-9B10AE313522}" srcOrd="7" destOrd="0" presId="urn:microsoft.com/office/officeart/2005/8/layout/vList2"/>
    <dgm:cxn modelId="{7B09C74F-0ED0-0644-83D2-40B7B3065AC8}" type="presParOf" srcId="{8E81D6A3-0752-40D5-B423-6780F544470D}" destId="{62DCBEB5-B70C-4E3F-AA29-5365CB58915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97E5C-9225-4377-A6F0-1A7118BD8BCD}">
      <dsp:nvSpPr>
        <dsp:cNvPr id="0" name=""/>
        <dsp:cNvSpPr/>
      </dsp:nvSpPr>
      <dsp:spPr>
        <a:xfrm>
          <a:off x="0" y="61205"/>
          <a:ext cx="3124893" cy="351000"/>
        </a:xfrm>
        <a:prstGeom prst="roundRect">
          <a:avLst/>
        </a:prstGeom>
        <a:solidFill>
          <a:schemeClr val="bg1">
            <a:lumMod val="75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i="1" kern="1200" dirty="0"/>
            <a:t>1) within a few hours </a:t>
          </a:r>
          <a:endParaRPr lang="en-US" sz="1500" kern="1200" dirty="0"/>
        </a:p>
      </dsp:txBody>
      <dsp:txXfrm>
        <a:off x="17134" y="78339"/>
        <a:ext cx="3090625" cy="316732"/>
      </dsp:txXfrm>
    </dsp:sp>
    <dsp:sp modelId="{99A5211D-3FC0-43A2-AA41-700F160BDE86}">
      <dsp:nvSpPr>
        <dsp:cNvPr id="0" name=""/>
        <dsp:cNvSpPr/>
      </dsp:nvSpPr>
      <dsp:spPr>
        <a:xfrm>
          <a:off x="0" y="455405"/>
          <a:ext cx="3124893" cy="351000"/>
        </a:xfrm>
        <a:prstGeom prst="roundRect">
          <a:avLst/>
        </a:prstGeom>
        <a:solidFill>
          <a:schemeClr val="bg1">
            <a:lumMod val="75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i="1" kern="1200" dirty="0"/>
            <a:t>2) within a few days </a:t>
          </a:r>
          <a:endParaRPr lang="en-US" sz="1500" kern="1200" dirty="0"/>
        </a:p>
      </dsp:txBody>
      <dsp:txXfrm>
        <a:off x="17134" y="472539"/>
        <a:ext cx="3090625" cy="316732"/>
      </dsp:txXfrm>
    </dsp:sp>
    <dsp:sp modelId="{295E5A3C-D559-4A4B-9523-520925A73630}">
      <dsp:nvSpPr>
        <dsp:cNvPr id="0" name=""/>
        <dsp:cNvSpPr/>
      </dsp:nvSpPr>
      <dsp:spPr>
        <a:xfrm>
          <a:off x="0" y="849605"/>
          <a:ext cx="3124893" cy="351000"/>
        </a:xfrm>
        <a:prstGeom prst="roundRect">
          <a:avLst/>
        </a:prstGeom>
        <a:solidFill>
          <a:schemeClr val="bg1">
            <a:lumMod val="75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i="1" kern="1200" dirty="0"/>
            <a:t>3) within a few weeks </a:t>
          </a:r>
          <a:endParaRPr lang="en-US" sz="1500" kern="1200" dirty="0"/>
        </a:p>
      </dsp:txBody>
      <dsp:txXfrm>
        <a:off x="17134" y="866739"/>
        <a:ext cx="3090625" cy="316732"/>
      </dsp:txXfrm>
    </dsp:sp>
    <dsp:sp modelId="{86C01CC0-C187-442D-B947-44D9CF2AA214}">
      <dsp:nvSpPr>
        <dsp:cNvPr id="0" name=""/>
        <dsp:cNvSpPr/>
      </dsp:nvSpPr>
      <dsp:spPr>
        <a:xfrm>
          <a:off x="0" y="1243805"/>
          <a:ext cx="3124893" cy="351000"/>
        </a:xfrm>
        <a:prstGeom prst="roundRect">
          <a:avLst/>
        </a:prstGeom>
        <a:solidFill>
          <a:schemeClr val="bg1">
            <a:lumMod val="75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i="1" kern="1200" dirty="0"/>
            <a:t>4) within a few months</a:t>
          </a:r>
          <a:endParaRPr lang="en-US" sz="1500" kern="1200" dirty="0"/>
        </a:p>
      </dsp:txBody>
      <dsp:txXfrm>
        <a:off x="17134" y="1260939"/>
        <a:ext cx="3090625" cy="316732"/>
      </dsp:txXfrm>
    </dsp:sp>
    <dsp:sp modelId="{62DCBEB5-B70C-4E3F-AA29-5365CB58915F}">
      <dsp:nvSpPr>
        <dsp:cNvPr id="0" name=""/>
        <dsp:cNvSpPr/>
      </dsp:nvSpPr>
      <dsp:spPr>
        <a:xfrm>
          <a:off x="0" y="1635064"/>
          <a:ext cx="3124893" cy="351000"/>
        </a:xfrm>
        <a:prstGeom prst="roundRect">
          <a:avLst/>
        </a:prstGeom>
        <a:solidFill>
          <a:schemeClr val="bg1">
            <a:lumMod val="75000"/>
          </a:schemeClr>
        </a:solidFill>
        <a:ln>
          <a:solidFill>
            <a:schemeClr val="bg1"/>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i="1" kern="1200" dirty="0"/>
            <a:t>5) within a few years or more</a:t>
          </a:r>
          <a:endParaRPr lang="en-US" sz="1500" kern="1200" dirty="0"/>
        </a:p>
      </dsp:txBody>
      <dsp:txXfrm>
        <a:off x="17134" y="1652198"/>
        <a:ext cx="3090625" cy="31673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medium.com/@emilymenonbender/aihype-take-downs-5c6fcc5c5ba1" TargetMode="External"/><Relationship Id="rId13" Type="http://schemas.openxmlformats.org/officeDocument/2006/relationships/hyperlink" Target="https://dl.acm.org/doi/abs/10.1145/3498366.3505816" TargetMode="External"/><Relationship Id="rId18" Type="http://schemas.openxmlformats.org/officeDocument/2006/relationships/hyperlink" Target="https://onlinelibrary.wiley.com/doi/10.1002/9781118555927.ch3" TargetMode="External"/><Relationship Id="rId26" Type="http://schemas.openxmlformats.org/officeDocument/2006/relationships/hyperlink" Target="https://time.com/6247678/openai-chatgpt-kenya-workers/" TargetMode="External"/><Relationship Id="rId3" Type="http://schemas.openxmlformats.org/officeDocument/2006/relationships/hyperlink" Target="https://futureoflife.org/" TargetMode="External"/><Relationship Id="rId21" Type="http://schemas.openxmlformats.org/officeDocument/2006/relationships/hyperlink" Target="http://www.fhi.ox.ac.uk/wp-content/uploads/letters-from-utopia.pdf" TargetMode="External"/><Relationship Id="rId7" Type="http://schemas.openxmlformats.org/officeDocument/2006/relationships/hyperlink" Target="https://dl.acm.org/doi/abs/10.1145/3442188.3445922" TargetMode="External"/><Relationship Id="rId12" Type="http://schemas.openxmlformats.org/officeDocument/2006/relationships/hyperlink" Target="https://www.ruhabenjamin.com/race-after-technology" TargetMode="External"/><Relationship Id="rId17" Type="http://schemas.openxmlformats.org/officeDocument/2006/relationships/hyperlink" Target="https://aeon.co/essays/why-longtermism-is-the-worlds-most-dangerous-secular-credo" TargetMode="External"/><Relationship Id="rId25" Type="http://schemas.openxmlformats.org/officeDocument/2006/relationships/hyperlink" Target="https://www.wired.com/story/iran-says-face-recognition-will-id-women-breaking-hijab-laws/" TargetMode="External"/><Relationship Id="rId2" Type="http://schemas.openxmlformats.org/officeDocument/2006/relationships/slide" Target="../slides/slide71.xml"/><Relationship Id="rId16" Type="http://schemas.openxmlformats.org/officeDocument/2006/relationships/hyperlink" Target="https://www.bbc.com/future/article/20220805-what-is-longtermism-and-why-does-it-matter" TargetMode="External"/><Relationship Id="rId20" Type="http://schemas.openxmlformats.org/officeDocument/2006/relationships/hyperlink" Target="https://d1wqtxts1xzle7.cloudfront.net/83378274/Toby-Newberry_How-many-lives-does-the-future-hold-libre.pdf?1649336803=&amp;response-content-disposition=inline%3B+filename%3DHow_many_lives_does_the_future_hold.pdf&amp;Expires=1680292964&amp;Signature=NL1XgjutNoA7T7iIC07GNzwjcbQz5qv5EIg5-YwhBa47SDG-079bFhDpNmWBYdEPtSHUOknuhYoYN4xZo-Z9AJsmkK1U6SaZujYIR9xDus63wp6CNrReYZOIGdURq9iZxuvStg1EjzWEBDVpkpnTHKkV44n--ADtlRAC3mDSxu9ZNLlgNifelXI9K0UWm6UYZBs3sXVIICUt~wfWK62If1U~wo180zHTvBLYvSywKuB~lkOe9o47gMZjcPk-jRcA~YEeUpcpbwc0STMnafQRq4rgE2a6LzA8MQmF0cin7DWK8DDC-CDPBIeJIzX3K1sntsozq0JEWpKju~~AkJx-sQ__&amp;Key-Pair-Id=APKAJLOHF5GGSLRBV4ZA" TargetMode="External"/><Relationship Id="rId29" Type="http://schemas.openxmlformats.org/officeDocument/2006/relationships/hyperlink" Target="https://www.euronews.com/next/2023/02/23/sam-altman-says-potentially-scary-ai-is-on-the-horizon-this-is-what-keeps-ai-experts-up-at" TargetMode="External"/><Relationship Id="rId1" Type="http://schemas.openxmlformats.org/officeDocument/2006/relationships/notesMaster" Target="../notesMasters/notesMaster1.xml"/><Relationship Id="rId6" Type="http://schemas.openxmlformats.org/officeDocument/2006/relationships/hyperlink" Target="https://yoshuabengio.org/" TargetMode="External"/><Relationship Id="rId11" Type="http://schemas.openxmlformats.org/officeDocument/2006/relationships/hyperlink" Target="https://www.wsj.com/articles/ai-chatgpt-dall-e-microsoft-rutkowski-github-artificial-intelligence-11675466857" TargetMode="External"/><Relationship Id="rId24" Type="http://schemas.openxmlformats.org/officeDocument/2006/relationships/hyperlink" Target="https://notechforice.com/wp-content/uploads/2021/10/Deadly.Digital.Border.Wall_.pdf" TargetMode="External"/><Relationship Id="rId5" Type="http://schemas.openxmlformats.org/officeDocument/2006/relationships/hyperlink" Target="https://amturing.acm.org/award_winners/bengio_3406375.cfm" TargetMode="External"/><Relationship Id="rId15" Type="http://schemas.openxmlformats.org/officeDocument/2006/relationships/hyperlink" Target="https://us.macmillan.com/books/9781250074317/automatinginequality" TargetMode="External"/><Relationship Id="rId23" Type="http://schemas.openxmlformats.org/officeDocument/2006/relationships/hyperlink" Target="https://dl.acm.org/doi/fullHtml/10.1145/3488666" TargetMode="External"/><Relationship Id="rId28" Type="http://schemas.openxmlformats.org/officeDocument/2006/relationships/hyperlink" Target="https://ghostwork.info/" TargetMode="External"/><Relationship Id="rId10" Type="http://schemas.openxmlformats.org/officeDocument/2006/relationships/hyperlink" Target="https://www.noemamag.com/the-exploited-labor-behind-artificial-intelligence/" TargetMode="External"/><Relationship Id="rId19" Type="http://schemas.openxmlformats.org/officeDocument/2006/relationships/hyperlink" Target="https://nickbostrom.com/astronomical/waste" TargetMode="External"/><Relationship Id="rId4" Type="http://schemas.openxmlformats.org/officeDocument/2006/relationships/hyperlink" Target="https://futureoflife.org/open-letter/pause-giant-ai-experiments/" TargetMode="External"/><Relationship Id="rId9" Type="http://schemas.openxmlformats.org/officeDocument/2006/relationships/hyperlink" Target="https://www.currentaffairs.org/2021/07/the-dangerous-ideas-of-longtermism-and-existential-risk" TargetMode="External"/><Relationship Id="rId14" Type="http://schemas.openxmlformats.org/officeDocument/2006/relationships/hyperlink" Target="https://www.publicaffairsbooks.com/titles/shoshana-zuboff/the-age-of-surveillance-capitalism/9781610395694/" TargetMode="External"/><Relationship Id="rId22" Type="http://schemas.openxmlformats.org/officeDocument/2006/relationships/hyperlink" Target="https://www.newyorker.com/magazine/2015/11/23/doomsday-invention-artificial-intelligence-nick-bostrom" TargetMode="External"/><Relationship Id="rId27" Type="http://schemas.openxmlformats.org/officeDocument/2006/relationships/hyperlink" Target="https://www.youtube.com/watch?v=puPJUbNiEKg" TargetMode="External"/><Relationship Id="rId30" Type="http://schemas.openxmlformats.org/officeDocument/2006/relationships/hyperlink" Target="https://www.euronews.com/next/2023/03/29/forget-chatgpt-these-top-ai-tools-will-revolutionise-the-way-you-work"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B9031F-EB71-7642-8F3C-6FDC1408CB92}"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6362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DALL-E can create original, realistic images and art from a text description as well as combine concepts, attributes, and styles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Dall-E is a popular example of generative image AI (text2image)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49</a:t>
            </a:fld>
            <a:endParaRPr lang="en-US"/>
          </a:p>
        </p:txBody>
      </p:sp>
    </p:spTree>
    <p:extLst>
      <p:ext uri="{BB962C8B-B14F-4D97-AF65-F5344CB8AC3E}">
        <p14:creationId xmlns:p14="http://schemas.microsoft.com/office/powerpoint/2010/main" val="245913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FF0B8744-D4C5-4C88-AD48-C21601B7DC19}" type="slidenum">
              <a:rPr lang="zh-CN" altLang="en-US" smtClean="0"/>
              <a:t>53</a:t>
            </a:fld>
            <a:endParaRPr lang="zh-CN" altLang="en-US"/>
          </a:p>
        </p:txBody>
      </p:sp>
    </p:spTree>
    <p:extLst>
      <p:ext uri="{BB962C8B-B14F-4D97-AF65-F5344CB8AC3E}">
        <p14:creationId xmlns:p14="http://schemas.microsoft.com/office/powerpoint/2010/main" val="887471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ea typeface="SimSun" charset="0"/>
            </a:endParaRPr>
          </a:p>
        </p:txBody>
      </p:sp>
      <p:sp>
        <p:nvSpPr>
          <p:cNvPr id="4" name="灯片编号占位符 3"/>
          <p:cNvSpPr>
            <a:spLocks noGrp="1"/>
          </p:cNvSpPr>
          <p:nvPr>
            <p:ph type="sldNum" sz="quarter" idx="10"/>
          </p:nvPr>
        </p:nvSpPr>
        <p:spPr/>
        <p:txBody>
          <a:bodyPr/>
          <a:lstStyle/>
          <a:p>
            <a:fld id="{FF0B8744-D4C5-4C88-AD48-C21601B7DC19}" type="slidenum">
              <a:rPr lang="zh-CN" altLang="en-US" smtClean="0"/>
              <a:t>54</a:t>
            </a:fld>
            <a:endParaRPr lang="zh-CN" altLang="en-US"/>
          </a:p>
        </p:txBody>
      </p:sp>
    </p:spTree>
    <p:extLst>
      <p:ext uri="{BB962C8B-B14F-4D97-AF65-F5344CB8AC3E}">
        <p14:creationId xmlns:p14="http://schemas.microsoft.com/office/powerpoint/2010/main" val="1219715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3A7AEE4B-EED2-48B7-B710-310DB52DA424}" type="slidenum">
              <a:rPr lang="en-GB" smtClean="0"/>
              <a:t>56</a:t>
            </a:fld>
            <a:endParaRPr lang="en-GB"/>
          </a:p>
        </p:txBody>
      </p:sp>
    </p:spTree>
    <p:extLst>
      <p:ext uri="{BB962C8B-B14F-4D97-AF65-F5344CB8AC3E}">
        <p14:creationId xmlns:p14="http://schemas.microsoft.com/office/powerpoint/2010/main" val="3753602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DALL-E can create original, realistic images and art from a text description as well as combine concepts, attributes, and styles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Dall-E is a popular example of generative image AI (text2image)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245913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Llama more…who made it, how many parameters when…</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66</a:t>
            </a:fld>
            <a:endParaRPr lang="en-US"/>
          </a:p>
        </p:txBody>
      </p:sp>
    </p:spTree>
    <p:extLst>
      <p:ext uri="{BB962C8B-B14F-4D97-AF65-F5344CB8AC3E}">
        <p14:creationId xmlns:p14="http://schemas.microsoft.com/office/powerpoint/2010/main" val="806935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https://wenting-zhao.github.io/complex-reasoning-tutorial/slides/1.pdf</a:t>
            </a:r>
            <a:endParaRPr lang="en-AT" dirty="0"/>
          </a:p>
          <a:p>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69</a:t>
            </a:fld>
            <a:endParaRPr lang="en-US"/>
          </a:p>
        </p:txBody>
      </p:sp>
    </p:spTree>
    <p:extLst>
      <p:ext uri="{BB962C8B-B14F-4D97-AF65-F5344CB8AC3E}">
        <p14:creationId xmlns:p14="http://schemas.microsoft.com/office/powerpoint/2010/main" val="646944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 past 3 years of work in NLP have been characterized by the development and deployment of ever larger language models, especially for English. BERT, its variants, GPT-2/3, and others, most recently Switch-C, have pushed the boundaries of the possible both through architectural innovations and through sheer size. </a:t>
            </a:r>
          </a:p>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Using these pretrained models and the methodology of fine-tuning them for specific tasks, researchers have extended the state of the art on a wide array of tasks as measured by leaderboards on specific benchmarks for English. In this paper, we take a step back and ask: How big is too big? </a:t>
            </a:r>
          </a:p>
          <a:p>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What are the </a:t>
            </a:r>
            <a:r>
              <a:rPr kumimoji="1" lang="en-US" sz="1200" b="1" i="0" kern="1200" dirty="0">
                <a:solidFill>
                  <a:schemeClr val="tx1"/>
                </a:solidFill>
                <a:effectLst/>
                <a:latin typeface="Arial" pitchFamily="-65" charset="0"/>
                <a:ea typeface="ＭＳ Ｐゴシック" pitchFamily="-65" charset="-128"/>
                <a:cs typeface="ＭＳ Ｐゴシック" pitchFamily="-65" charset="-128"/>
              </a:rPr>
              <a:t>possible risks associated with this technology and what paths are available for mitigating those risks? We provide </a:t>
            </a:r>
            <a:r>
              <a:rPr kumimoji="1" lang="en-US" sz="1200" b="1" i="0" u="sng" kern="1200" dirty="0">
                <a:solidFill>
                  <a:schemeClr val="tx1"/>
                </a:solidFill>
                <a:effectLst/>
                <a:latin typeface="Arial" pitchFamily="-65" charset="0"/>
                <a:ea typeface="ＭＳ Ｐゴシック" pitchFamily="-65" charset="-128"/>
                <a:cs typeface="ＭＳ Ｐゴシック" pitchFamily="-65" charset="-128"/>
              </a:rPr>
              <a:t>recommendations including weighing the environmental and financial costs first, investing resources into curating and carefully documenting datasets </a:t>
            </a:r>
            <a:r>
              <a:rPr kumimoji="1" lang="en-US" sz="1200" b="1" i="0" kern="1200" dirty="0">
                <a:solidFill>
                  <a:schemeClr val="tx1"/>
                </a:solidFill>
                <a:effectLst/>
                <a:latin typeface="Arial" pitchFamily="-65" charset="0"/>
                <a:ea typeface="ＭＳ Ｐゴシック" pitchFamily="-65" charset="-128"/>
                <a:cs typeface="ＭＳ Ｐゴシック" pitchFamily="-65" charset="-128"/>
              </a:rPr>
              <a:t>rather than ingesting everything on the web, carrying out pre-development exercises evaluating how the planned approach fits into research and development goals and supports stakeholder values, and encouraging research directions beyond ever larger language models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endParaRPr kumimoji="1" lang="en-US" sz="1200" b="0" i="0" kern="1200" dirty="0">
              <a:solidFill>
                <a:schemeClr val="tx1"/>
              </a:solidFill>
              <a:effectLst/>
              <a:latin typeface="Arial" pitchFamily="-65" charset="0"/>
              <a:ea typeface="ＭＳ Ｐゴシック" pitchFamily="-65" charset="-128"/>
            </a:endParaRPr>
          </a:p>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 paper and subsequent events resulted in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Gebru</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and Mitchell losing their jobs at Google, and a subsequent protest by Google employees.</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70</a:t>
            </a:fld>
            <a:endParaRPr lang="en-US"/>
          </a:p>
        </p:txBody>
      </p:sp>
    </p:spTree>
    <p:extLst>
      <p:ext uri="{BB962C8B-B14F-4D97-AF65-F5344CB8AC3E}">
        <p14:creationId xmlns:p14="http://schemas.microsoft.com/office/powerpoint/2010/main" val="1362617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On Tuesday March 28, the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3"/>
              </a:rPr>
              <a:t>Future of Life Institute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published a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4"/>
              </a:rPr>
              <a:t>letter</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asking for a six-month minimum moratorium on "training AI systems more powerful than GPT-4," signed by more than 2,000 people, including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5"/>
              </a:rPr>
              <a:t>Turing award winner</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6"/>
              </a:rPr>
              <a:t> </a:t>
            </a:r>
            <a:r>
              <a:rPr kumimoji="1" lang="en-US" sz="1200" b="0" i="0" u="sng" kern="1200" dirty="0" err="1">
                <a:solidFill>
                  <a:schemeClr val="tx1"/>
                </a:solidFill>
                <a:effectLst/>
                <a:latin typeface="Arial" pitchFamily="-65" charset="0"/>
                <a:ea typeface="ＭＳ Ｐゴシック" pitchFamily="-65" charset="-128"/>
                <a:cs typeface="ＭＳ Ｐゴシック" pitchFamily="-65" charset="-128"/>
                <a:hlinkClick r:id="rId6"/>
              </a:rPr>
              <a:t>Yoshua</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6"/>
              </a:rPr>
              <a:t> </a:t>
            </a:r>
            <a:r>
              <a:rPr kumimoji="1" lang="en-US" sz="1200" b="0" i="0" u="sng" kern="1200" dirty="0" err="1">
                <a:solidFill>
                  <a:schemeClr val="tx1"/>
                </a:solidFill>
                <a:effectLst/>
                <a:latin typeface="Arial" pitchFamily="-65" charset="0"/>
                <a:ea typeface="ＭＳ Ｐゴシック" pitchFamily="-65" charset="-128"/>
                <a:cs typeface="ＭＳ Ｐゴシック" pitchFamily="-65" charset="-128"/>
                <a:hlinkClick r:id="rId6"/>
              </a:rPr>
              <a:t>Bengio</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and one of the world’s richest men, Elon Musk.</a:t>
            </a:r>
          </a:p>
          <a:p>
            <a:endParaRPr kumimoji="1" lang="en-US" sz="1200" b="0" i="0" kern="1200" dirty="0">
              <a:solidFill>
                <a:schemeClr val="tx1"/>
              </a:solidFill>
              <a:effectLst/>
              <a:latin typeface="Arial" pitchFamily="-65" charset="0"/>
              <a:ea typeface="ＭＳ Ｐゴシック" pitchFamily="-65" charset="-128"/>
            </a:endParaRPr>
          </a:p>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While there are a number of recommendations in the letter that we agree with (and proposed in our 2021 peer-reviewed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7"/>
              </a:rPr>
              <a:t>paper</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known informally as "Stochastic Parrots"), such as "provenance and watermarking systems to help distinguish real from synthetic" media, these are overshadowed by fearmongering and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8"/>
              </a:rPr>
              <a:t>AI hype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which steers the discourse to the risks of imagined "powerful digital minds" with "human-competitive intelligence." Those hypothetical risks are the focus of a dangerous ideology called </a:t>
            </a:r>
            <a:r>
              <a:rPr kumimoji="1" lang="en-US" sz="1200" b="0" i="0" u="sng" kern="1200" dirty="0" err="1">
                <a:solidFill>
                  <a:schemeClr val="tx1"/>
                </a:solidFill>
                <a:effectLst/>
                <a:latin typeface="Arial" pitchFamily="-65" charset="0"/>
                <a:ea typeface="ＭＳ Ｐゴシック" pitchFamily="-65" charset="-128"/>
                <a:cs typeface="ＭＳ Ｐゴシック" pitchFamily="-65" charset="-128"/>
                <a:hlinkClick r:id="rId9"/>
              </a:rPr>
              <a:t>longtermism</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that ignores the actual harms resulting from the deployment of AI systems today. The letter addresses none of the ongoing harms from these systems, including 1)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10"/>
              </a:rPr>
              <a:t>worker exploitation</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11"/>
              </a:rPr>
              <a:t>massive data theft</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to create products that profit a handful of entities, 2) the explosion of synthetic media in the world, which both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12"/>
              </a:rPr>
              <a:t>reproduces systems of oppression</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13"/>
              </a:rPr>
              <a:t>endangers our information ecosystem</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and 3) the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14"/>
              </a:rPr>
              <a:t>concentration of power</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in the hands of a few people which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15"/>
              </a:rPr>
              <a:t>exacerbates social inequities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While we are not surprised to see this type of letter from a </a:t>
            </a:r>
            <a:r>
              <a:rPr kumimoji="1" lang="en-US" sz="1200" b="0" i="0" u="sng" kern="1200" dirty="0" err="1">
                <a:solidFill>
                  <a:schemeClr val="tx1"/>
                </a:solidFill>
                <a:effectLst/>
                <a:latin typeface="Arial" pitchFamily="-65" charset="0"/>
                <a:ea typeface="ＭＳ Ｐゴシック" pitchFamily="-65" charset="-128"/>
                <a:cs typeface="ＭＳ Ｐゴシック" pitchFamily="-65" charset="-128"/>
                <a:hlinkClick r:id="rId16"/>
              </a:rPr>
              <a:t>longtermist</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16"/>
              </a:rPr>
              <a:t> organization</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like the Future of Life Institute, which is generally aligned with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17"/>
              </a:rPr>
              <a:t>a vision of the future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in which we become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18"/>
              </a:rPr>
              <a:t>radically enhanced posthumans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19"/>
              </a:rPr>
              <a:t>colonize space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20"/>
              </a:rPr>
              <a:t>create trillions of digital people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we are dismayed to see the number of computing professionals who have signed this letter, and the positive media coverage it has received. It is dangerous to distract ourselves with a fantasized AI-enabled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21"/>
              </a:rPr>
              <a:t>utopia</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or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22"/>
              </a:rPr>
              <a:t>apocalypse</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which promises either a "flourishing" or "potentially catastrophic" future [1]. Such language that inflates the capabilities of automated systems and anthropomorphizes them, as we note in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7"/>
              </a:rPr>
              <a:t>Stochastic Parrots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deceives people into thinking that there is a sentient being behind the synthetic media. This not only lures people into uncritically trusting the outputs of systems like ChatGPT, but also misattributes agency. Accountability properly lies not with the artifacts but with their builders.</a:t>
            </a:r>
          </a:p>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What we need is regulation that enforces transparency. Not only should it always be clear when we are encountering synthetic media, but organizations building these systems should also be required to document and disclose the training data and model architectures. The onus of creating tools that are safe to use should be on the companies that build and deploy generative systems, which means that builders of these systems should be made accountable for the outputs produced by their products. While we agree that "such decisions must not be delegated to unelected tech leaders," we also note that such decisions should not be up to the academics experiencing an "AI summer," who are largely financially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23"/>
              </a:rPr>
              <a:t>beholden to Silicon Valley</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Those most impacted by AI systems, the immigrants subjected to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24"/>
              </a:rPr>
              <a:t>digital border walls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the women being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25"/>
              </a:rPr>
              <a:t>forced to wear specific clothing</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the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26"/>
              </a:rPr>
              <a:t>workers experiencing PTSD </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while filtering outputs of generative systems,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27"/>
              </a:rPr>
              <a:t>the artists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seeing their work stolen for corporate profit, and the </a:t>
            </a:r>
            <a:r>
              <a:rPr kumimoji="1" lang="en-US" sz="1200" b="0" i="0" u="sng" kern="1200" dirty="0">
                <a:solidFill>
                  <a:schemeClr val="tx1"/>
                </a:solidFill>
                <a:effectLst/>
                <a:latin typeface="Arial" pitchFamily="-65" charset="0"/>
                <a:ea typeface="ＭＳ Ｐゴシック" pitchFamily="-65" charset="-128"/>
                <a:cs typeface="ＭＳ Ｐゴシック" pitchFamily="-65" charset="-128"/>
                <a:hlinkClick r:id="rId28"/>
              </a:rPr>
              <a:t>gig workers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struggling to pay their bills should have a say in this conversation.</a:t>
            </a:r>
          </a:p>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Contrary to the letter’s narrative that we must "adapt" to a seemingly pre-determined technological future and cope "with the dramatic economic and political disruptions (especially to democracy) that AI will cause," we do not agree that our role is to adjust to the priorities of a few privileged individuals and what they decide to build and proliferate. We should be building machines that work for us, instead of "adapting" society to be machine readable and writable. The current race towards ever larger "AI experiments" is not a preordained path where our only choice is how fast to run, but rather a set of decisions driven by the profit motive. The actions and choices of corporations must be shaped by regulation which protects the rights and interests of people.</a:t>
            </a:r>
          </a:p>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It is indeed time to act: but the focus of our concern should not be imaginary "powerful digital minds." Instead, we should focus on the very real and very present exploitative practices of the companies claiming to build them, who are rapidly centralizing power and increasing social inequities.</a:t>
            </a:r>
          </a:p>
          <a:p>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They have called for a pause on the training of any AI systems more powerful than GPT-4,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OpenAI’s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latest large language model (LLM), which underpins its wildly popular chatbot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ChatGPT</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 letter, published on Wednesday, coincided with the release of a separate report from Goldman Sachs, which estimates that 300 million full-time jobs could be exposed to generative AI globally.</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 explosion of interest in AI ushered in by the likes of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ChatGPT</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and DALL-E, an image generator, has also seen many questions raised about the ethics and impact of the new powerful tools.</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Even Sam Altman, the CEO of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ChatGPT’s</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creator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OpenAI</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has raised the alarm a number of times about the sudden rise of AI, recently stating that the world may not be “that far from potentially scary” AI tools.</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Responding to that warning at the time, </a:t>
            </a:r>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hlinkClick r:id="rId29"/>
              </a:rPr>
              <a:t>some AI experts told </a:t>
            </a:r>
            <a:r>
              <a:rPr kumimoji="1" lang="en-US" sz="1200" b="1" i="0" u="none" strike="noStrike" kern="1200" dirty="0" err="1">
                <a:solidFill>
                  <a:schemeClr val="tx1"/>
                </a:solidFill>
                <a:effectLst/>
                <a:latin typeface="Arial" pitchFamily="-65" charset="0"/>
                <a:ea typeface="ＭＳ Ｐゴシック" pitchFamily="-65" charset="-128"/>
                <a:cs typeface="ＭＳ Ｐゴシック" pitchFamily="-65" charset="-128"/>
                <a:hlinkClick r:id="rId29"/>
              </a:rPr>
              <a:t>Euronews</a:t>
            </a:r>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hlinkClick r:id="rId29"/>
              </a:rPr>
              <a:t> Next</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that rather than “potentially scary” applications being around the corner, we are currently living in a “dystopic present” thanks to the proliferation of AI.</a:t>
            </a:r>
          </a:p>
          <a:p>
            <a:pPr fontAlgn="auto"/>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hlinkClick r:id="rId29"/>
              </a:rPr>
              <a:t>Sam Altman says 'potentially scary' AI is on the horizon. This is what keeps AI experts up at night</a:t>
            </a:r>
            <a:endParaRPr kumimoji="1" lang="en-US" sz="1200" b="1" i="0" kern="1200" dirty="0">
              <a:solidFill>
                <a:schemeClr val="tx1"/>
              </a:solidFill>
              <a:effectLst/>
              <a:latin typeface="Arial" pitchFamily="-65" charset="0"/>
              <a:ea typeface="ＭＳ Ｐゴシック" pitchFamily="-65" charset="-128"/>
              <a:cs typeface="ＭＳ Ｐゴシック" pitchFamily="-65" charset="-128"/>
            </a:endParaRP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Sarah Myers West, Managing Director of the AI Now Institute, said that today "in many senses, that’s already where we are," with AI systems exacerbating "longstanding patterns of inequality," especially in areas such as job applications and education.</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 open letter, released on March 28, had 1,123 signatures at the time of this article’s publication, including the author Yuval Noah Harari, and the Turing prize winner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Yoshua</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Bengio</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It states that AI could be about to profoundly change the trajectory of life on Earth, and it “should be planned for and managed with commensurate care and resources” - something which the authors argue isn’t happening.</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Warning that machines could “flood our information channels with propaganda,” or take away “all the jobs,” making humans “obsolete,” the authors ask: “Should we risk loss of control of our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civilisation</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They then call for oversight, so that these decisions are not left in the hands of tech leaders</a:t>
            </a:r>
          </a:p>
          <a:p>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Sarah Myers West, Managing Director of the AI Now Institute, said that today "in many senses, that’s already where we are," with AI systems exacerbating "longstanding patterns of inequality," especially in areas such as job applications and education.</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 open letter, released on March 28, had 1,123 signatures at the time of this article’s publication, including the author Yuval Noah Harari, and the Turing prize winner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Yoshua</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Bengio</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It states that AI could be about to profoundly change the trajectory of life on Earth, and it “should be planned for and managed with commensurate care and resources” - something which the authors argue isn’t happening.</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Warning that machines could “flood our information channels with propaganda,” or take away “all the jobs,” making humans “obsolete,” the authors ask: “Should we risk loss of control of our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civilisation</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They then call for oversight, so that these decisions are not left in the hands of tech leaders.</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This oversight should include shared safety protocols that are overseen by independent experts.</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AI developers should also work with policymakers to “dramatically accelerate development of robust AI governance systems,” they add.</a:t>
            </a:r>
          </a:p>
          <a:p>
            <a:pPr fontAlgn="auto"/>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hlinkClick r:id="rId30"/>
              </a:rPr>
              <a:t>Forget </a:t>
            </a:r>
            <a:r>
              <a:rPr kumimoji="1" lang="en-US" sz="1200" b="1" i="0" u="none" strike="noStrike" kern="1200" dirty="0" err="1">
                <a:solidFill>
                  <a:schemeClr val="tx1"/>
                </a:solidFill>
                <a:effectLst/>
                <a:latin typeface="Arial" pitchFamily="-65" charset="0"/>
                <a:ea typeface="ＭＳ Ｐゴシック" pitchFamily="-65" charset="-128"/>
                <a:cs typeface="ＭＳ Ｐゴシック" pitchFamily="-65" charset="-128"/>
                <a:hlinkClick r:id="rId30"/>
              </a:rPr>
              <a:t>ChatGPT</a:t>
            </a:r>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hlinkClick r:id="rId30"/>
              </a:rPr>
              <a:t>. These top AI tools will </a:t>
            </a:r>
            <a:r>
              <a:rPr kumimoji="1" lang="en-US" sz="1200" b="1" i="0" u="none" strike="noStrike" kern="1200" dirty="0" err="1">
                <a:solidFill>
                  <a:schemeClr val="tx1"/>
                </a:solidFill>
                <a:effectLst/>
                <a:latin typeface="Arial" pitchFamily="-65" charset="0"/>
                <a:ea typeface="ＭＳ Ｐゴシック" pitchFamily="-65" charset="-128"/>
                <a:cs typeface="ＭＳ Ｐゴシック" pitchFamily="-65" charset="-128"/>
                <a:hlinkClick r:id="rId30"/>
              </a:rPr>
              <a:t>revolutionise</a:t>
            </a:r>
            <a:r>
              <a:rPr kumimoji="1" lang="en-US" sz="1200" b="1" i="0" u="none" strike="noStrike" kern="1200" dirty="0">
                <a:solidFill>
                  <a:schemeClr val="tx1"/>
                </a:solidFill>
                <a:effectLst/>
                <a:latin typeface="Arial" pitchFamily="-65" charset="0"/>
                <a:ea typeface="ＭＳ Ｐゴシック" pitchFamily="-65" charset="-128"/>
                <a:cs typeface="ＭＳ Ｐゴシック" pitchFamily="-65" charset="-128"/>
                <a:hlinkClick r:id="rId30"/>
              </a:rPr>
              <a:t> the way you work</a:t>
            </a:r>
            <a:endParaRPr kumimoji="1" lang="en-US" sz="1200" b="1" i="0" kern="1200" dirty="0">
              <a:solidFill>
                <a:schemeClr val="tx1"/>
              </a:solidFill>
              <a:effectLst/>
              <a:latin typeface="Arial" pitchFamily="-65" charset="0"/>
              <a:ea typeface="ＭＳ Ｐゴシック" pitchFamily="-65" charset="-128"/>
              <a:cs typeface="ＭＳ Ｐゴシック" pitchFamily="-65" charset="-128"/>
            </a:endParaRPr>
          </a:p>
          <a:p>
            <a:pPr fontAlgn="auto"/>
            <a:r>
              <a:rPr kumimoji="1" lang="en-US" sz="1200" b="1" i="0" kern="1200" dirty="0">
                <a:solidFill>
                  <a:schemeClr val="tx1"/>
                </a:solidFill>
                <a:effectLst/>
                <a:latin typeface="Arial" pitchFamily="-65" charset="0"/>
                <a:ea typeface="ＭＳ Ｐゴシック" pitchFamily="-65" charset="-128"/>
                <a:cs typeface="ＭＳ Ｐゴシック" pitchFamily="-65" charset="-128"/>
              </a:rPr>
              <a:t>‘300 million jobs exposed’</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A memo from multinational investment bank Goldman Sachs meanwhile has revealed the large-scale economic impact of AI, according to the bank’s research team.</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They estimate that AI could take over up to a quarter of all current work, which would expose the equivalent of 300 million full-time jobs to automation.</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 good news, according to the memo, is that “worker displacement from automation has historically been offset by creation of new jobs, and the emergence of new occupations following technological innovations accounts for the vast majority of long-run employment growth”.</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labour</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cost-savings and higher productivity for non-displaced workers could mean “a productivity boom that raises economic growth substantially,” it added.</a:t>
            </a:r>
          </a:p>
          <a:p>
            <a:pPr fontAlgn="auto"/>
            <a:r>
              <a:rPr kumimoji="1" lang="en-US" sz="1200" b="0" i="0" kern="1200" dirty="0">
                <a:solidFill>
                  <a:schemeClr val="tx1"/>
                </a:solidFill>
                <a:effectLst/>
                <a:latin typeface="Arial" pitchFamily="-65" charset="0"/>
                <a:ea typeface="ＭＳ Ｐゴシック" pitchFamily="-65" charset="-128"/>
                <a:cs typeface="ＭＳ Ｐゴシック" pitchFamily="-65" charset="-128"/>
              </a:rPr>
              <a:t>For example, they estimate a boost to global </a:t>
            </a:r>
            <a:r>
              <a:rPr kumimoji="1" lang="en-US" sz="1200" b="0" i="0" kern="1200" dirty="0" err="1">
                <a:solidFill>
                  <a:schemeClr val="tx1"/>
                </a:solidFill>
                <a:effectLst/>
                <a:latin typeface="Arial" pitchFamily="-65" charset="0"/>
                <a:ea typeface="ＭＳ Ｐゴシック" pitchFamily="-65" charset="-128"/>
                <a:cs typeface="ＭＳ Ｐゴシック" pitchFamily="-65" charset="-128"/>
              </a:rPr>
              <a:t>labour</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productivity that could raise annual global GDP by 7 per cent.</a:t>
            </a:r>
          </a:p>
          <a:p>
            <a:endParaRPr kumimoji="1" lang="en-US" sz="1200" b="0" i="0" kern="1200" dirty="0">
              <a:solidFill>
                <a:schemeClr val="tx1"/>
              </a:solidFill>
              <a:effectLst/>
              <a:latin typeface="Arial" pitchFamily="-65" charset="0"/>
              <a:ea typeface="ＭＳ Ｐゴシック" pitchFamily="-65" charset="-128"/>
              <a:cs typeface="ＭＳ Ｐゴシック" pitchFamily="-65" charset="-128"/>
            </a:endParaRPr>
          </a:p>
          <a:p>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71</a:t>
            </a:fld>
            <a:endParaRPr lang="en-US"/>
          </a:p>
        </p:txBody>
      </p:sp>
    </p:spTree>
    <p:extLst>
      <p:ext uri="{BB962C8B-B14F-4D97-AF65-F5344CB8AC3E}">
        <p14:creationId xmlns:p14="http://schemas.microsoft.com/office/powerpoint/2010/main" val="2641703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570k human-written English sentence pairs manually labeled for balanced classification with the labels entailment, contradiction, and neutral.</a:t>
            </a:r>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74</a:t>
            </a:fld>
            <a:endParaRPr lang="en-AT"/>
          </a:p>
        </p:txBody>
      </p:sp>
    </p:spTree>
    <p:extLst>
      <p:ext uri="{BB962C8B-B14F-4D97-AF65-F5344CB8AC3E}">
        <p14:creationId xmlns:p14="http://schemas.microsoft.com/office/powerpoint/2010/main" val="240953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570k human-written English sentence pairs manually labeled for balanced classification with the labels entailment, contradiction, and neutral.</a:t>
            </a:r>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5</a:t>
            </a:fld>
            <a:endParaRPr lang="en-AT"/>
          </a:p>
        </p:txBody>
      </p:sp>
    </p:spTree>
    <p:extLst>
      <p:ext uri="{BB962C8B-B14F-4D97-AF65-F5344CB8AC3E}">
        <p14:creationId xmlns:p14="http://schemas.microsoft.com/office/powerpoint/2010/main" val="3599470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87</a:t>
            </a:fld>
            <a:endParaRPr lang="en-AT"/>
          </a:p>
        </p:txBody>
      </p:sp>
    </p:spTree>
    <p:extLst>
      <p:ext uri="{BB962C8B-B14F-4D97-AF65-F5344CB8AC3E}">
        <p14:creationId xmlns:p14="http://schemas.microsoft.com/office/powerpoint/2010/main" val="2825217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10"/>
          </p:nvPr>
        </p:nvSpPr>
        <p:spPr/>
        <p:txBody>
          <a:bodyPr/>
          <a:lstStyle/>
          <a:p>
            <a:fld id="{FF0B8744-D4C5-4C88-AD48-C21601B7DC19}" type="slidenum">
              <a:rPr lang="zh-CN" altLang="en-US" smtClean="0"/>
              <a:t>94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ea typeface="SimSun" charset="0"/>
            </a:endParaRPr>
          </a:p>
        </p:txBody>
      </p:sp>
      <p:sp>
        <p:nvSpPr>
          <p:cNvPr id="4" name="灯片编号占位符 3"/>
          <p:cNvSpPr>
            <a:spLocks noGrp="1"/>
          </p:cNvSpPr>
          <p:nvPr>
            <p:ph type="sldNum" sz="quarter" idx="10"/>
          </p:nvPr>
        </p:nvSpPr>
        <p:spPr/>
        <p:txBody>
          <a:bodyPr/>
          <a:lstStyle/>
          <a:p>
            <a:fld id="{FF0B8744-D4C5-4C88-AD48-C21601B7DC19}" type="slidenum">
              <a:rPr lang="zh-CN" altLang="en-US" smtClean="0"/>
              <a:t>95</a:t>
            </a:fld>
            <a:endParaRPr lang="zh-CN" altLang="en-US"/>
          </a:p>
        </p:txBody>
      </p:sp>
    </p:spTree>
    <p:extLst>
      <p:ext uri="{BB962C8B-B14F-4D97-AF65-F5344CB8AC3E}">
        <p14:creationId xmlns:p14="http://schemas.microsoft.com/office/powerpoint/2010/main" val="2775220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3A7AEE4B-EED2-48B7-B710-310DB52DA424}" type="slidenum">
              <a:rPr lang="en-GB" smtClean="0"/>
              <a:t>97</a:t>
            </a:fld>
            <a:endParaRPr lang="en-GB"/>
          </a:p>
        </p:txBody>
      </p:sp>
    </p:spTree>
    <p:extLst>
      <p:ext uri="{BB962C8B-B14F-4D97-AF65-F5344CB8AC3E}">
        <p14:creationId xmlns:p14="http://schemas.microsoft.com/office/powerpoint/2010/main" val="2392409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different KGs such as </a:t>
            </a:r>
            <a:r>
              <a:rPr lang="en-US" sz="1200" kern="1200" dirty="0" err="1">
                <a:solidFill>
                  <a:schemeClr val="tx1"/>
                </a:solidFill>
                <a:effectLst/>
                <a:latin typeface="+mn-lt"/>
                <a:ea typeface="+mn-ea"/>
                <a:cs typeface="+mn-cs"/>
              </a:rPr>
              <a:t>FrameNet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WikiHow</a:t>
            </a:r>
            <a:r>
              <a:rPr lang="en-US" sz="1200" kern="1200" dirty="0">
                <a:solidFill>
                  <a:schemeClr val="tx1"/>
                </a:solidFill>
                <a:effectLst/>
                <a:latin typeface="+mn-lt"/>
                <a:ea typeface="+mn-ea"/>
                <a:cs typeface="+mn-cs"/>
              </a:rPr>
              <a:t>, Howto100m, or </a:t>
            </a:r>
            <a:r>
              <a:rPr lang="en-US" sz="1200" kern="1200" dirty="0" err="1">
                <a:solidFill>
                  <a:schemeClr val="tx1"/>
                </a:solidFill>
                <a:effectLst/>
                <a:latin typeface="+mn-lt"/>
                <a:ea typeface="+mn-ea"/>
                <a:cs typeface="+mn-cs"/>
              </a:rPr>
              <a:t>VerbNet</a:t>
            </a:r>
            <a:r>
              <a:rPr lang="en-US" sz="1200" kern="1200" dirty="0">
                <a:solidFill>
                  <a:schemeClr val="tx1"/>
                </a:solidFill>
                <a:effectLst/>
                <a:latin typeface="+mn-lt"/>
                <a:ea typeface="+mn-ea"/>
                <a:cs typeface="+mn-cs"/>
              </a:rPr>
              <a:t> that could be utilized for our task, but we think that ATOMIC-2020 is the most appropriate to achieve our goal due to its temporal common-sense knowledge contained as well as usability in terms of its format. </a:t>
            </a:r>
            <a:endParaRPr lang="en-US" dirty="0"/>
          </a:p>
          <a:p>
            <a:r>
              <a:rPr lang="en-US" sz="1200" b="0" i="0" kern="1200" dirty="0">
                <a:solidFill>
                  <a:schemeClr val="tx1"/>
                </a:solidFill>
                <a:effectLst/>
                <a:latin typeface="+mn-lt"/>
                <a:ea typeface="+mn-ea"/>
                <a:cs typeface="+mn-cs"/>
              </a:rPr>
              <a:t> It is the atlas of everyday commonsense reasoning, organized through 877k textual descriptions of inferential knowledge</a:t>
            </a:r>
            <a:endParaRPr lang="en-AT" b="0" dirty="0"/>
          </a:p>
        </p:txBody>
      </p:sp>
      <p:sp>
        <p:nvSpPr>
          <p:cNvPr id="4" name="Slide Number Placeholder 3"/>
          <p:cNvSpPr>
            <a:spLocks noGrp="1"/>
          </p:cNvSpPr>
          <p:nvPr>
            <p:ph type="sldNum" sz="quarter" idx="5"/>
          </p:nvPr>
        </p:nvSpPr>
        <p:spPr/>
        <p:txBody>
          <a:bodyPr/>
          <a:lstStyle/>
          <a:p>
            <a:fld id="{19D2BF07-FF7D-46A1-A7D1-524CA011941C}" type="slidenum">
              <a:rPr lang="en-AT" smtClean="0"/>
              <a:t>113</a:t>
            </a:fld>
            <a:endParaRPr lang="en-AT"/>
          </a:p>
        </p:txBody>
      </p:sp>
    </p:spTree>
    <p:extLst>
      <p:ext uri="{BB962C8B-B14F-4D97-AF65-F5344CB8AC3E}">
        <p14:creationId xmlns:p14="http://schemas.microsoft.com/office/powerpoint/2010/main" val="1580635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570k human-written English sentence pairs manually labeled for balanced classification with the labels entailment, contradiction, and neutral.</a:t>
            </a:r>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125</a:t>
            </a:fld>
            <a:endParaRPr lang="en-AT"/>
          </a:p>
        </p:txBody>
      </p:sp>
    </p:spTree>
    <p:extLst>
      <p:ext uri="{BB962C8B-B14F-4D97-AF65-F5344CB8AC3E}">
        <p14:creationId xmlns:p14="http://schemas.microsoft.com/office/powerpoint/2010/main" val="3510648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5fold cross </a:t>
            </a:r>
            <a:r>
              <a:rPr lang="en-US" dirty="0" err="1"/>
              <a:t>va</a:t>
            </a:r>
            <a:endParaRPr lang="en-US" dirty="0"/>
          </a:p>
          <a:p>
            <a:endParaRPr lang="en-US" dirty="0"/>
          </a:p>
          <a:p>
            <a:r>
              <a:rPr lang="en-US" sz="1200" b="0" i="0" kern="1200" dirty="0">
                <a:solidFill>
                  <a:schemeClr val="tx1"/>
                </a:solidFill>
                <a:effectLst/>
                <a:latin typeface="+mn-lt"/>
                <a:ea typeface="+mn-ea"/>
                <a:cs typeface="+mn-cs"/>
              </a:rPr>
              <a:t>Since it has been pointed out that the number of words in each sentence varies greatly depending on the label in some datasets of NLI</a:t>
            </a:r>
            <a:br>
              <a:rPr lang="en-US" dirty="0"/>
            </a:b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Khot</a:t>
            </a:r>
            <a:r>
              <a:rPr lang="en-US" sz="1200" b="0" i="0" kern="1200" dirty="0">
                <a:solidFill>
                  <a:schemeClr val="tx1"/>
                </a:solidFill>
                <a:effectLst/>
                <a:latin typeface="+mn-lt"/>
                <a:ea typeface="+mn-ea"/>
                <a:cs typeface="+mn-cs"/>
              </a:rPr>
              <a:t> et al., 2018], we examined the average number of words in each </a:t>
            </a:r>
            <a:r>
              <a:rPr lang="en-US" sz="1200" b="0" i="0" kern="1200">
                <a:solidFill>
                  <a:schemeClr val="tx1"/>
                </a:solidFill>
                <a:effectLst/>
                <a:latin typeface="+mn-lt"/>
                <a:ea typeface="+mn-ea"/>
                <a:cs typeface="+mn-cs"/>
              </a:rPr>
              <a:t>sentence va</a:t>
            </a:r>
            <a:r>
              <a:rPr lang="en-US"/>
              <a:t>lidation</a:t>
            </a:r>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128</a:t>
            </a:fld>
            <a:endParaRPr lang="en-AT"/>
          </a:p>
        </p:txBody>
      </p:sp>
    </p:spTree>
    <p:extLst>
      <p:ext uri="{BB962C8B-B14F-4D97-AF65-F5344CB8AC3E}">
        <p14:creationId xmlns:p14="http://schemas.microsoft.com/office/powerpoint/2010/main" val="2060551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different KGs such as </a:t>
            </a:r>
            <a:r>
              <a:rPr lang="en-US" sz="1200" kern="1200" dirty="0" err="1">
                <a:solidFill>
                  <a:schemeClr val="tx1"/>
                </a:solidFill>
                <a:effectLst/>
                <a:latin typeface="+mn-lt"/>
                <a:ea typeface="+mn-ea"/>
                <a:cs typeface="+mn-cs"/>
              </a:rPr>
              <a:t>FrameNet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WikiHow</a:t>
            </a:r>
            <a:r>
              <a:rPr lang="en-US" sz="1200" kern="1200" dirty="0">
                <a:solidFill>
                  <a:schemeClr val="tx1"/>
                </a:solidFill>
                <a:effectLst/>
                <a:latin typeface="+mn-lt"/>
                <a:ea typeface="+mn-ea"/>
                <a:cs typeface="+mn-cs"/>
              </a:rPr>
              <a:t>, Howto100m, or </a:t>
            </a:r>
            <a:r>
              <a:rPr lang="en-US" sz="1200" kern="1200" dirty="0" err="1">
                <a:solidFill>
                  <a:schemeClr val="tx1"/>
                </a:solidFill>
                <a:effectLst/>
                <a:latin typeface="+mn-lt"/>
                <a:ea typeface="+mn-ea"/>
                <a:cs typeface="+mn-cs"/>
              </a:rPr>
              <a:t>VerbNet</a:t>
            </a:r>
            <a:r>
              <a:rPr lang="en-US" sz="1200" kern="1200" dirty="0">
                <a:solidFill>
                  <a:schemeClr val="tx1"/>
                </a:solidFill>
                <a:effectLst/>
                <a:latin typeface="+mn-lt"/>
                <a:ea typeface="+mn-ea"/>
                <a:cs typeface="+mn-cs"/>
              </a:rPr>
              <a:t> that could be utilized for our task, but we think that ATOMIC-2020 is the most appropriate to achieve our goal due to its temporal common-sense knowledge contained as well as usability in terms of its format. </a:t>
            </a:r>
            <a:endParaRPr lang="en-US" dirty="0"/>
          </a:p>
          <a:p>
            <a:r>
              <a:rPr lang="en-US" sz="1200" b="0" i="0" kern="1200" dirty="0">
                <a:solidFill>
                  <a:schemeClr val="tx1"/>
                </a:solidFill>
                <a:effectLst/>
                <a:latin typeface="+mn-lt"/>
                <a:ea typeface="+mn-ea"/>
                <a:cs typeface="+mn-cs"/>
              </a:rPr>
              <a:t> It is the atlas of everyday commonsense reasoning, organized through 877k textual descriptions of inferential knowledge</a:t>
            </a:r>
            <a:endParaRPr lang="en-AT" b="0" dirty="0"/>
          </a:p>
        </p:txBody>
      </p:sp>
      <p:sp>
        <p:nvSpPr>
          <p:cNvPr id="4" name="Slide Number Placeholder 3"/>
          <p:cNvSpPr>
            <a:spLocks noGrp="1"/>
          </p:cNvSpPr>
          <p:nvPr>
            <p:ph type="sldNum" sz="quarter" idx="5"/>
          </p:nvPr>
        </p:nvSpPr>
        <p:spPr/>
        <p:txBody>
          <a:bodyPr/>
          <a:lstStyle/>
          <a:p>
            <a:fld id="{19D2BF07-FF7D-46A1-A7D1-524CA011941C}" type="slidenum">
              <a:rPr lang="en-AT" smtClean="0"/>
              <a:t>129</a:t>
            </a:fld>
            <a:endParaRPr lang="en-AT"/>
          </a:p>
        </p:txBody>
      </p:sp>
    </p:spTree>
    <p:extLst>
      <p:ext uri="{BB962C8B-B14F-4D97-AF65-F5344CB8AC3E}">
        <p14:creationId xmlns:p14="http://schemas.microsoft.com/office/powerpoint/2010/main" val="1586336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Span based attention on Roberta model (pretraining is different on more data due to Roberta) and many parameters are tuned and loss functions and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point of the proposed framework is to put an additional layer, as is called by the interpretation layer, on top of any existing NLP model. This layer aggregates the information for each text span, which is then associated with a specific weight, and their weighted combination is fed to the </a:t>
            </a:r>
            <a:r>
              <a:rPr lang="en-US" dirty="0" err="1"/>
              <a:t>softmax</a:t>
            </a:r>
            <a:r>
              <a:rPr lang="en-US" dirty="0"/>
              <a:t> function for the final prediction. The proposed model comes with the following merits: (1) span weights make the model self-explainable and do not require an additional probing model for interpretation; (2) the proposed model is general and can be adapted to any existing deep learning structures in NLP; (3) the weight associated with each text span provides direct importance scores for higher level text units such as phrases and sentences.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pre-training with NLI datasets improves accuracy in many downstream tasks</a:t>
            </a:r>
            <a:endParaRPr lang="en-AT" dirty="0"/>
          </a:p>
          <a:p>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131</a:t>
            </a:fld>
            <a:endParaRPr lang="en-AT"/>
          </a:p>
        </p:txBody>
      </p:sp>
    </p:spTree>
    <p:extLst>
      <p:ext uri="{BB962C8B-B14F-4D97-AF65-F5344CB8AC3E}">
        <p14:creationId xmlns:p14="http://schemas.microsoft.com/office/powerpoint/2010/main" val="3826341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Span based attention on Roberta model (pretraining is different on more data due to Roberta) and many parameters are tuned and loss functions and tasks</a:t>
            </a:r>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137</a:t>
            </a:fld>
            <a:endParaRPr lang="en-AT"/>
          </a:p>
        </p:txBody>
      </p:sp>
    </p:spTree>
    <p:extLst>
      <p:ext uri="{BB962C8B-B14F-4D97-AF65-F5344CB8AC3E}">
        <p14:creationId xmlns:p14="http://schemas.microsoft.com/office/powerpoint/2010/main" val="4226929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https://maartensap.com/acl2020-commonsense/slides/01%20-%20Intro.pdf</a:t>
            </a:r>
            <a:endParaRPr lang="en-AT" dirty="0"/>
          </a:p>
        </p:txBody>
      </p:sp>
      <p:sp>
        <p:nvSpPr>
          <p:cNvPr id="4" name="Slide Number Placeholder 3"/>
          <p:cNvSpPr>
            <a:spLocks noGrp="1"/>
          </p:cNvSpPr>
          <p:nvPr>
            <p:ph type="sldNum" sz="quarter" idx="5"/>
          </p:nvPr>
        </p:nvSpPr>
        <p:spPr/>
        <p:txBody>
          <a:bodyPr/>
          <a:lstStyle/>
          <a:p>
            <a:fld id="{BA77C3CA-1350-DF42-9C4A-D71FD8B71D52}" type="slidenum">
              <a:rPr lang="en-JP" smtClean="0"/>
              <a:t>7</a:t>
            </a:fld>
            <a:endParaRPr lang="en-JP"/>
          </a:p>
        </p:txBody>
      </p:sp>
    </p:spTree>
    <p:extLst>
      <p:ext uri="{BB962C8B-B14F-4D97-AF65-F5344CB8AC3E}">
        <p14:creationId xmlns:p14="http://schemas.microsoft.com/office/powerpoint/2010/main" val="3759004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138</a:t>
            </a:fld>
            <a:endParaRPr lang="en-AT"/>
          </a:p>
        </p:txBody>
      </p:sp>
    </p:spTree>
    <p:extLst>
      <p:ext uri="{BB962C8B-B14F-4D97-AF65-F5344CB8AC3E}">
        <p14:creationId xmlns:p14="http://schemas.microsoft.com/office/powerpoint/2010/main" val="901114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0a69d15fa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f0a69d15fa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0a69d15fa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f0a69d15fa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f0a69d15fa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f0a69d15fa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0a69d15fa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0a69d15fa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c0a7833f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ec0a7833f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solution would divide T+PI subtask into TI and PI subtasks and solve them independently using their dedicated models to later combine the results of these two subtasks (e.g., by deciding the resulting class through the comparison of classification confidences). Of course, a joint model should perform better by combining the time and premise related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 case of content about the past is similar to the one on the present (sentences describing past actions will be judged in the same way as present-related sentences, unless there is a clear time reference that indicates the past to be distant or information signaling action completion), the case of future actions such as plans or expectations is more complex and needs to be looked at more closely.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 sequence of evidences needs to be considered to reason about the validity of hypothesis sentence.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building generic models, and interesting option is to build domain-specific models such as ones trained on datasets for particular domains (e.g., human biographies, stories from distant time periods, or stories related to particular professions)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Additional: </a:t>
            </a:r>
            <a:r>
              <a:rPr lang="en-US" sz="1200" spc="-1" dirty="0"/>
              <a:t>Considering periodical and long-lasting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T" dirty="0"/>
          </a:p>
          <a:p>
            <a:endParaRPr lang="en-US" dirty="0"/>
          </a:p>
          <a:p>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145</a:t>
            </a:fld>
            <a:endParaRPr lang="en-AT"/>
          </a:p>
        </p:txBody>
      </p:sp>
    </p:spTree>
    <p:extLst>
      <p:ext uri="{BB962C8B-B14F-4D97-AF65-F5344CB8AC3E}">
        <p14:creationId xmlns:p14="http://schemas.microsoft.com/office/powerpoint/2010/main" val="4223960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0a69d15fa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talk about which one is genral/is one that I will work on</a:t>
            </a:r>
            <a:endParaRPr/>
          </a:p>
        </p:txBody>
      </p:sp>
      <p:sp>
        <p:nvSpPr>
          <p:cNvPr id="278" name="Google Shape;278;gf0a69d15fa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504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046ad10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geba046ad10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https://towardsdatascience.com/transformers-intuitively-and-exhaustively-explained-58a5c5df8dbb</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157</a:t>
            </a:fld>
            <a:endParaRPr lang="en-US"/>
          </a:p>
        </p:txBody>
      </p:sp>
    </p:spTree>
    <p:extLst>
      <p:ext uri="{BB962C8B-B14F-4D97-AF65-F5344CB8AC3E}">
        <p14:creationId xmlns:p14="http://schemas.microsoft.com/office/powerpoint/2010/main" val="1825626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sz="1200" dirty="0">
              <a:solidFill>
                <a:schemeClr val="tx1">
                  <a:lumMod val="85000"/>
                  <a:lumOff val="15000"/>
                </a:schemeClr>
              </a:solidFill>
            </a:endParaRPr>
          </a:p>
          <a:p>
            <a:pPr marL="214313" indent="-214313">
              <a:buFont typeface="Arial" panose="020B0604020202020204" pitchFamily="34" charset="0"/>
              <a:buChar char="•"/>
            </a:pPr>
            <a:r>
              <a:rPr lang="en-US" sz="1200" spc="-1" dirty="0">
                <a:solidFill>
                  <a:schemeClr val="tx1">
                    <a:lumMod val="85000"/>
                    <a:lumOff val="15000"/>
                  </a:schemeClr>
                </a:solidFill>
              </a:rPr>
              <a:t>GTA is calculated by </a:t>
            </a:r>
            <a:r>
              <a:rPr lang="en-US" sz="1200" b="1" spc="-1" dirty="0">
                <a:solidFill>
                  <a:schemeClr val="tx1">
                    <a:lumMod val="85000"/>
                    <a:lumOff val="15000"/>
                  </a:schemeClr>
                </a:solidFill>
              </a:rPr>
              <a:t>counting co-occurrences of temporal expressions and words </a:t>
            </a:r>
            <a:r>
              <a:rPr lang="en-US" sz="1200" spc="-1" dirty="0">
                <a:solidFill>
                  <a:schemeClr val="tx1">
                    <a:lumMod val="85000"/>
                    <a:lumOff val="15000"/>
                  </a:schemeClr>
                </a:solidFill>
              </a:rPr>
              <a:t>in a large corpus; we used Common Crawl, processing close to 9 million sentences</a:t>
            </a:r>
            <a:br>
              <a:rPr lang="sv-SE" sz="1200" dirty="0">
                <a:solidFill>
                  <a:schemeClr val="tx1">
                    <a:lumMod val="85000"/>
                    <a:lumOff val="15000"/>
                  </a:schemeClr>
                </a:solidFill>
              </a:rPr>
            </a:br>
            <a:endParaRPr lang="sv-SE" sz="1200" dirty="0">
              <a:solidFill>
                <a:schemeClr val="tx1">
                  <a:lumMod val="85000"/>
                  <a:lumOff val="15000"/>
                </a:schemeClr>
              </a:solidFill>
            </a:endParaRPr>
          </a:p>
          <a:p>
            <a:pPr marL="214313" indent="-214313">
              <a:buFont typeface="Arial" panose="020B0604020202020204" pitchFamily="34" charset="0"/>
              <a:buChar char="•"/>
            </a:pPr>
            <a:r>
              <a:rPr lang="sv-SE" sz="1200" dirty="0">
                <a:solidFill>
                  <a:schemeClr val="tx1">
                    <a:lumMod val="85000"/>
                    <a:lumOff val="15000"/>
                  </a:schemeClr>
                </a:solidFill>
              </a:rPr>
              <a:t>We take the PMI (Pointwise Mutal Information) of a word or a combination of words with different temporal granularities (</a:t>
            </a:r>
            <a:r>
              <a:rPr lang="en-US" sz="1200" dirty="0"/>
              <a:t>PMI vectors for all the six possible words and combinations related to the target sentence’s root verb: S,  V,  O,  SV,  VO,  SVO)</a:t>
            </a:r>
            <a:endParaRPr lang="sv-SE" sz="1200" dirty="0">
              <a:solidFill>
                <a:schemeClr val="tx1">
                  <a:lumMod val="85000"/>
                  <a:lumOff val="15000"/>
                </a:schemeClr>
              </a:solidFill>
            </a:endParaRPr>
          </a:p>
          <a:p>
            <a:pPr marL="214313" indent="-214313">
              <a:buFont typeface="Arial" panose="020B0604020202020204" pitchFamily="34" charset="0"/>
              <a:buChar char="•"/>
            </a:pPr>
            <a:endParaRPr lang="sv-SE" sz="1200" dirty="0">
              <a:solidFill>
                <a:schemeClr val="tx1">
                  <a:lumMod val="85000"/>
                  <a:lumOff val="15000"/>
                </a:schemeClr>
              </a:solidFill>
            </a:endParaRPr>
          </a:p>
          <a:p>
            <a:pPr marL="214313" indent="-214313">
              <a:buFont typeface="Arial" panose="020B0604020202020204" pitchFamily="34" charset="0"/>
              <a:buChar char="•"/>
            </a:pPr>
            <a:r>
              <a:rPr lang="sv-SE" sz="1200" dirty="0">
                <a:solidFill>
                  <a:schemeClr val="tx1">
                    <a:lumMod val="85000"/>
                    <a:lumOff val="15000"/>
                  </a:schemeClr>
                </a:solidFill>
              </a:rPr>
              <a:t>PMI</a:t>
            </a:r>
            <a:r>
              <a:rPr lang="sv-SE" sz="1200" i="1" dirty="0">
                <a:solidFill>
                  <a:schemeClr val="tx1">
                    <a:lumMod val="85000"/>
                    <a:lumOff val="15000"/>
                  </a:schemeClr>
                </a:solidFill>
              </a:rPr>
              <a:t>( ”build”,”house”, </a:t>
            </a:r>
            <a:r>
              <a:rPr lang="sv-SE" sz="1200" dirty="0">
                <a:solidFill>
                  <a:schemeClr val="tx1">
                    <a:lumMod val="85000"/>
                    <a:lumOff val="15000"/>
                  </a:schemeClr>
                </a:solidFill>
              </a:rPr>
              <a:t>DURATION_DAY) </a:t>
            </a:r>
            <a:r>
              <a:rPr lang="en-US" sz="1200" dirty="0">
                <a:solidFill>
                  <a:schemeClr val="tx1">
                    <a:lumMod val="85000"/>
                    <a:lumOff val="15000"/>
                  </a:schemeClr>
                </a:solidFill>
              </a:rPr>
              <a:t>gives the association strength between the term combination </a:t>
            </a:r>
            <a:r>
              <a:rPr lang="en-US" sz="1200" i="1" dirty="0">
                <a:solidFill>
                  <a:schemeClr val="tx1">
                    <a:lumMod val="85000"/>
                    <a:lumOff val="15000"/>
                  </a:schemeClr>
                </a:solidFill>
              </a:rPr>
              <a:t>(‘</a:t>
            </a:r>
            <a:r>
              <a:rPr lang="en-US" sz="1200" i="1" dirty="0" err="1">
                <a:solidFill>
                  <a:schemeClr val="tx1">
                    <a:lumMod val="85000"/>
                    <a:lumOff val="15000"/>
                  </a:schemeClr>
                </a:solidFill>
              </a:rPr>
              <a:t>build’,‘house</a:t>
            </a:r>
            <a:r>
              <a:rPr lang="en-US" sz="1200" i="1" dirty="0">
                <a:solidFill>
                  <a:schemeClr val="tx1">
                    <a:lumMod val="85000"/>
                    <a:lumOff val="15000"/>
                  </a:schemeClr>
                </a:solidFill>
              </a:rPr>
              <a:t>’) </a:t>
            </a:r>
            <a:r>
              <a:rPr lang="en-US" sz="1200" dirty="0">
                <a:solidFill>
                  <a:schemeClr val="tx1">
                    <a:lumMod val="85000"/>
                    <a:lumOff val="15000"/>
                  </a:schemeClr>
                </a:solidFill>
              </a:rPr>
              <a:t>and the duration of </a:t>
            </a:r>
            <a:r>
              <a:rPr lang="en-US" sz="1200" i="1" dirty="0">
                <a:solidFill>
                  <a:schemeClr val="tx1">
                    <a:lumMod val="85000"/>
                    <a:lumOff val="15000"/>
                  </a:schemeClr>
                </a:solidFill>
              </a:rPr>
              <a:t>day </a:t>
            </a:r>
            <a:r>
              <a:rPr lang="en-US" sz="1200" dirty="0">
                <a:solidFill>
                  <a:schemeClr val="tx1">
                    <a:lumMod val="85000"/>
                    <a:lumOff val="15000"/>
                  </a:schemeClr>
                </a:solidFill>
              </a:rPr>
              <a:t>granularity</a:t>
            </a:r>
          </a:p>
          <a:p>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19453983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https://towardsdatascience.com/transformers-intuitively-and-exhaustively-explained-58a5c5df8dbb</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158</a:t>
            </a:fld>
            <a:endParaRPr lang="en-US"/>
          </a:p>
        </p:txBody>
      </p:sp>
    </p:spTree>
    <p:extLst>
      <p:ext uri="{BB962C8B-B14F-4D97-AF65-F5344CB8AC3E}">
        <p14:creationId xmlns:p14="http://schemas.microsoft.com/office/powerpoint/2010/main" val="933146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https://towardsdatascience.com/transformers-intuitively-and-exhaustively-explained-58a5c5df8dbb</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159</a:t>
            </a:fld>
            <a:endParaRPr lang="en-US"/>
          </a:p>
        </p:txBody>
      </p:sp>
    </p:spTree>
    <p:extLst>
      <p:ext uri="{BB962C8B-B14F-4D97-AF65-F5344CB8AC3E}">
        <p14:creationId xmlns:p14="http://schemas.microsoft.com/office/powerpoint/2010/main" val="326854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https://towardsdatascience.com/transformers-intuitively-and-exhaustively-explained-58a5c5df8dbb</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160</a:t>
            </a:fld>
            <a:endParaRPr lang="en-US"/>
          </a:p>
        </p:txBody>
      </p:sp>
    </p:spTree>
    <p:extLst>
      <p:ext uri="{BB962C8B-B14F-4D97-AF65-F5344CB8AC3E}">
        <p14:creationId xmlns:p14="http://schemas.microsoft.com/office/powerpoint/2010/main" val="3735486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https://towardsdatascience.com/transformers-intuitively-and-exhaustively-explained-58a5c5df8dbb</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161</a:t>
            </a:fld>
            <a:endParaRPr lang="en-US"/>
          </a:p>
        </p:txBody>
      </p:sp>
    </p:spTree>
    <p:extLst>
      <p:ext uri="{BB962C8B-B14F-4D97-AF65-F5344CB8AC3E}">
        <p14:creationId xmlns:p14="http://schemas.microsoft.com/office/powerpoint/2010/main" val="7863316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https://towardsdatascience.com/transformers-intuitively-and-exhaustively-explained-58a5c5df8dbb</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162</a:t>
            </a:fld>
            <a:endParaRPr lang="en-US"/>
          </a:p>
        </p:txBody>
      </p:sp>
    </p:spTree>
    <p:extLst>
      <p:ext uri="{BB962C8B-B14F-4D97-AF65-F5344CB8AC3E}">
        <p14:creationId xmlns:p14="http://schemas.microsoft.com/office/powerpoint/2010/main" val="4138581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https://towardsdatascience.com/transformers-intuitively-and-exhaustively-explained-58a5c5df8dbb</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163</a:t>
            </a:fld>
            <a:endParaRPr lang="en-US"/>
          </a:p>
        </p:txBody>
      </p:sp>
    </p:spTree>
    <p:extLst>
      <p:ext uri="{BB962C8B-B14F-4D97-AF65-F5344CB8AC3E}">
        <p14:creationId xmlns:p14="http://schemas.microsoft.com/office/powerpoint/2010/main" val="4606334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https://towardsdatascience.com/transformers-intuitively-and-exhaustively-explained-58a5c5df8dbb</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164</a:t>
            </a:fld>
            <a:endParaRPr lang="en-US"/>
          </a:p>
        </p:txBody>
      </p:sp>
    </p:spTree>
    <p:extLst>
      <p:ext uri="{BB962C8B-B14F-4D97-AF65-F5344CB8AC3E}">
        <p14:creationId xmlns:p14="http://schemas.microsoft.com/office/powerpoint/2010/main" val="2462215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https://towardsdatascience.com/transformers-intuitively-and-exhaustively-explained-58a5c5df8dbb</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165</a:t>
            </a:fld>
            <a:endParaRPr lang="en-US"/>
          </a:p>
        </p:txBody>
      </p:sp>
    </p:spTree>
    <p:extLst>
      <p:ext uri="{BB962C8B-B14F-4D97-AF65-F5344CB8AC3E}">
        <p14:creationId xmlns:p14="http://schemas.microsoft.com/office/powerpoint/2010/main" val="2565074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https://towardsdatascience.com/transformers-intuitively-and-exhaustively-explained-58a5c5df8dbb</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166</a:t>
            </a:fld>
            <a:endParaRPr lang="en-US"/>
          </a:p>
        </p:txBody>
      </p:sp>
    </p:spTree>
    <p:extLst>
      <p:ext uri="{BB962C8B-B14F-4D97-AF65-F5344CB8AC3E}">
        <p14:creationId xmlns:p14="http://schemas.microsoft.com/office/powerpoint/2010/main" val="29126152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https://towardsdatascience.com/transformers-intuitively-and-exhaustively-explained-58a5c5df8dbb</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167</a:t>
            </a:fld>
            <a:endParaRPr lang="en-US"/>
          </a:p>
        </p:txBody>
      </p:sp>
    </p:spTree>
    <p:extLst>
      <p:ext uri="{BB962C8B-B14F-4D97-AF65-F5344CB8AC3E}">
        <p14:creationId xmlns:p14="http://schemas.microsoft.com/office/powerpoint/2010/main" val="1729509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32</a:t>
            </a:fld>
            <a:endParaRPr lang="en-AT"/>
          </a:p>
        </p:txBody>
      </p:sp>
    </p:spTree>
    <p:extLst>
      <p:ext uri="{BB962C8B-B14F-4D97-AF65-F5344CB8AC3E}">
        <p14:creationId xmlns:p14="http://schemas.microsoft.com/office/powerpoint/2010/main" val="619523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The input embedding for a transformer is similar to previously discussed strategies; a word space embedder like word2vect converts all input words into a vector embedding. However, unlike recurrent strategies, transformers encode the entire input in one shot. As a result the encoder might lose information about the location of words in an input.</a:t>
            </a:r>
          </a:p>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To resolve this, transformers also use positional encoders, which is a vector encoding information about where a particular word was in the sequence.</a:t>
            </a:r>
          </a:p>
          <a:p>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170</a:t>
            </a:fld>
            <a:endParaRPr lang="en-US"/>
          </a:p>
        </p:txBody>
      </p:sp>
    </p:spTree>
    <p:extLst>
      <p:ext uri="{BB962C8B-B14F-4D97-AF65-F5344CB8AC3E}">
        <p14:creationId xmlns:p14="http://schemas.microsoft.com/office/powerpoint/2010/main" val="3120154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238b2698243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238b2698243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164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https://www.euronews.com/next/2023/03/23/openai-says-80-of-workers-could-see-their-jobs-impacted-by-ai-these-are-the-jobs-most-affe</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173</a:t>
            </a:fld>
            <a:endParaRPr lang="en-US"/>
          </a:p>
        </p:txBody>
      </p:sp>
    </p:spTree>
    <p:extLst>
      <p:ext uri="{BB962C8B-B14F-4D97-AF65-F5344CB8AC3E}">
        <p14:creationId xmlns:p14="http://schemas.microsoft.com/office/powerpoint/2010/main" val="32384604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866467B-F95A-4A9D-8C09-1C26B68E5BC5}" type="slidenum">
              <a:rPr lang="en-US" altLang="ja-JP" smtClean="0"/>
              <a:pPr>
                <a:defRPr/>
              </a:pPr>
              <a:t>174</a:t>
            </a:fld>
            <a:endParaRPr lang="en-US" altLang="ja-JP"/>
          </a:p>
        </p:txBody>
      </p:sp>
    </p:spTree>
    <p:extLst>
      <p:ext uri="{BB962C8B-B14F-4D97-AF65-F5344CB8AC3E}">
        <p14:creationId xmlns:p14="http://schemas.microsoft.com/office/powerpoint/2010/main" val="3663361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866467B-F95A-4A9D-8C09-1C26B68E5BC5}" type="slidenum">
              <a:rPr lang="en-US" altLang="ja-JP" smtClean="0"/>
              <a:pPr>
                <a:defRPr/>
              </a:pPr>
              <a:t>175</a:t>
            </a:fld>
            <a:endParaRPr lang="en-US" altLang="ja-JP"/>
          </a:p>
        </p:txBody>
      </p:sp>
    </p:spTree>
    <p:extLst>
      <p:ext uri="{BB962C8B-B14F-4D97-AF65-F5344CB8AC3E}">
        <p14:creationId xmlns:p14="http://schemas.microsoft.com/office/powerpoint/2010/main" val="3315434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https://medium.com/@haifengl/a-tutorial-to-llm-f78dd4e82efc</a:t>
            </a:r>
          </a:p>
          <a:p>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b="0" i="1" kern="1200" dirty="0">
                <a:solidFill>
                  <a:schemeClr val="tx1"/>
                </a:solidFill>
                <a:effectLst/>
                <a:latin typeface="Arial" pitchFamily="-65" charset="0"/>
                <a:ea typeface="ＭＳ Ｐゴシック" pitchFamily="-65" charset="-128"/>
                <a:cs typeface="ＭＳ Ｐゴシック" pitchFamily="-65" charset="-128"/>
              </a:rPr>
              <a:t>chain of thought </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is a series of intermediate natural language reasoning steps that lead to the final output. Sufficiently large language models can generate chains of thought if demonstrations of chain-of-thought reasoning are provided in the exemplars for few-shot prompting: ⟨input, </a:t>
            </a:r>
            <a:r>
              <a:rPr kumimoji="1" lang="en-US" sz="1200" b="0" i="1" kern="1200" dirty="0">
                <a:solidFill>
                  <a:schemeClr val="tx1"/>
                </a:solidFill>
                <a:effectLst/>
                <a:latin typeface="Arial" pitchFamily="-65" charset="0"/>
                <a:ea typeface="ＭＳ Ｐゴシック" pitchFamily="-65" charset="-128"/>
                <a:cs typeface="ＭＳ Ｐゴシック" pitchFamily="-65" charset="-128"/>
              </a:rPr>
              <a:t>chain of thought</a:t>
            </a:r>
            <a:r>
              <a:rPr kumimoji="1" lang="en-US" sz="1200" b="0" i="0" kern="1200" dirty="0">
                <a:solidFill>
                  <a:schemeClr val="tx1"/>
                </a:solidFill>
                <a:effectLst/>
                <a:latin typeface="Arial" pitchFamily="-65" charset="0"/>
                <a:ea typeface="ＭＳ Ｐゴシック" pitchFamily="-65" charset="-128"/>
                <a:cs typeface="ＭＳ Ｐゴシック" pitchFamily="-65" charset="-128"/>
              </a:rPr>
              <a:t>, output⟩. Why and how it works is not clear to us though.</a:t>
            </a:r>
            <a:endParaRPr lang="en-AT"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180</a:t>
            </a:fld>
            <a:endParaRPr lang="en-US"/>
          </a:p>
        </p:txBody>
      </p:sp>
    </p:spTree>
    <p:extLst>
      <p:ext uri="{BB962C8B-B14F-4D97-AF65-F5344CB8AC3E}">
        <p14:creationId xmlns:p14="http://schemas.microsoft.com/office/powerpoint/2010/main" val="5053856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ba046ad10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geba046ad10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a:p>
            <a:endParaRPr lang="en-US" altLang="zh-CN"/>
          </a:p>
          <a:p>
            <a:endParaRPr lang="en-US" altLang="zh-CN"/>
          </a:p>
        </p:txBody>
      </p:sp>
      <p:sp>
        <p:nvSpPr>
          <p:cNvPr id="4" name="灯片编号占位符 3"/>
          <p:cNvSpPr>
            <a:spLocks noGrp="1"/>
          </p:cNvSpPr>
          <p:nvPr>
            <p:ph type="sldNum" sz="quarter" idx="10"/>
          </p:nvPr>
        </p:nvSpPr>
        <p:spPr/>
        <p:txBody>
          <a:bodyPr/>
          <a:lstStyle/>
          <a:p>
            <a:fld id="{FF0B8744-D4C5-4C88-AD48-C21601B7DC19}" type="slidenum">
              <a:rPr lang="zh-CN" altLang="en-US" smtClean="0"/>
              <a:t>196</a:t>
            </a:fld>
            <a:endParaRPr lang="zh-CN" altLang="en-US"/>
          </a:p>
        </p:txBody>
      </p:sp>
    </p:spTree>
    <p:extLst>
      <p:ext uri="{BB962C8B-B14F-4D97-AF65-F5344CB8AC3E}">
        <p14:creationId xmlns:p14="http://schemas.microsoft.com/office/powerpoint/2010/main" val="14161614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0B8744-D4C5-4C88-AD48-C21601B7DC19}" type="slidenum">
              <a:rPr lang="zh-CN" altLang="en-US" smtClean="0"/>
              <a:t>197</a:t>
            </a:fld>
            <a:endParaRPr lang="zh-CN" altLang="en-US"/>
          </a:p>
        </p:txBody>
      </p:sp>
    </p:spTree>
    <p:extLst>
      <p:ext uri="{BB962C8B-B14F-4D97-AF65-F5344CB8AC3E}">
        <p14:creationId xmlns:p14="http://schemas.microsoft.com/office/powerpoint/2010/main" val="34840150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204</a:t>
            </a:fld>
            <a:endParaRPr lang="en-AT"/>
          </a:p>
        </p:txBody>
      </p:sp>
    </p:spTree>
    <p:extLst>
      <p:ext uri="{BB962C8B-B14F-4D97-AF65-F5344CB8AC3E}">
        <p14:creationId xmlns:p14="http://schemas.microsoft.com/office/powerpoint/2010/main" val="2655203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different KGs such as </a:t>
            </a:r>
            <a:r>
              <a:rPr lang="en-US" sz="1200" kern="1200" dirty="0" err="1">
                <a:solidFill>
                  <a:schemeClr val="tx1"/>
                </a:solidFill>
                <a:effectLst/>
                <a:latin typeface="+mn-lt"/>
                <a:ea typeface="+mn-ea"/>
                <a:cs typeface="+mn-cs"/>
              </a:rPr>
              <a:t>FrameNet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WikiHow</a:t>
            </a:r>
            <a:r>
              <a:rPr lang="en-US" sz="1200" kern="1200" dirty="0">
                <a:solidFill>
                  <a:schemeClr val="tx1"/>
                </a:solidFill>
                <a:effectLst/>
                <a:latin typeface="+mn-lt"/>
                <a:ea typeface="+mn-ea"/>
                <a:cs typeface="+mn-cs"/>
              </a:rPr>
              <a:t>, Howto100m, or </a:t>
            </a:r>
            <a:r>
              <a:rPr lang="en-US" sz="1200" kern="1200" dirty="0" err="1">
                <a:solidFill>
                  <a:schemeClr val="tx1"/>
                </a:solidFill>
                <a:effectLst/>
                <a:latin typeface="+mn-lt"/>
                <a:ea typeface="+mn-ea"/>
                <a:cs typeface="+mn-cs"/>
              </a:rPr>
              <a:t>VerbNet</a:t>
            </a:r>
            <a:r>
              <a:rPr lang="en-US" sz="1200" kern="1200" dirty="0">
                <a:solidFill>
                  <a:schemeClr val="tx1"/>
                </a:solidFill>
                <a:effectLst/>
                <a:latin typeface="+mn-lt"/>
                <a:ea typeface="+mn-ea"/>
                <a:cs typeface="+mn-cs"/>
              </a:rPr>
              <a:t> that could be utilized for our task, but we think that ATOMIC-2020 is the most appropriate to achieve our goal due to its temporal common-sense knowledge contained as well as usability in terms of its format. </a:t>
            </a:r>
            <a:endParaRPr lang="en-US" dirty="0"/>
          </a:p>
          <a:p>
            <a:r>
              <a:rPr lang="en-US" sz="1200" b="0" i="0" kern="1200" dirty="0">
                <a:solidFill>
                  <a:schemeClr val="tx1"/>
                </a:solidFill>
                <a:effectLst/>
                <a:latin typeface="+mn-lt"/>
                <a:ea typeface="+mn-ea"/>
                <a:cs typeface="+mn-cs"/>
              </a:rPr>
              <a:t> It is the atlas of everyday commonsense reasoning, organized through 877k textual descriptions of inferential knowledge</a:t>
            </a:r>
            <a:endParaRPr lang="en-AT" b="0" dirty="0"/>
          </a:p>
        </p:txBody>
      </p:sp>
      <p:sp>
        <p:nvSpPr>
          <p:cNvPr id="4" name="Slide Number Placeholder 3"/>
          <p:cNvSpPr>
            <a:spLocks noGrp="1"/>
          </p:cNvSpPr>
          <p:nvPr>
            <p:ph type="sldNum" sz="quarter" idx="5"/>
          </p:nvPr>
        </p:nvSpPr>
        <p:spPr/>
        <p:txBody>
          <a:bodyPr/>
          <a:lstStyle/>
          <a:p>
            <a:fld id="{19D2BF07-FF7D-46A1-A7D1-524CA011941C}" type="slidenum">
              <a:rPr lang="en-AT" smtClean="0"/>
              <a:t>33</a:t>
            </a:fld>
            <a:endParaRPr lang="en-AT"/>
          </a:p>
        </p:txBody>
      </p:sp>
    </p:spTree>
    <p:extLst>
      <p:ext uri="{BB962C8B-B14F-4D97-AF65-F5344CB8AC3E}">
        <p14:creationId xmlns:p14="http://schemas.microsoft.com/office/powerpoint/2010/main" val="31552063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addition to LSA we use a set of manually picked and validated lexical categories which were extracted from modern fiction. The objective is to capture more informal themes which are representative for day-to-day life-related situations. These lexical categories are provided by Empath [13]15 . Empath generates lexical categories by creating category specific term lexicons from a vector space model using cosine similarity. These lexicons then are manually pruned through crowd validation. Empath identifies categories in a piece of text by looking at which lexicons the occurring terms belong to. We use Empath’s 194 pre-validated categories, of which 10 are exemplified below. [ help, office, dance, money, wedding, domestic work, sleep, ... ] Each sentence is represented by a vector containing normalized scores for all categories.</a:t>
            </a:r>
          </a:p>
          <a:p>
            <a:endParaRPr lang="en-US" dirty="0"/>
          </a:p>
          <a:p>
            <a:r>
              <a:rPr lang="en-US" dirty="0"/>
              <a:t>Temp expressions: We discard the SET type due to the ambiguous nature of SET expressions12, their less frequent occurrence and difficulty to be mapped into time granularities. DATE, TIME and DURATION expressions are converted by </a:t>
            </a:r>
            <a:r>
              <a:rPr lang="en-US" dirty="0" err="1"/>
              <a:t>CoreNLP</a:t>
            </a:r>
            <a:r>
              <a:rPr lang="en-US" dirty="0"/>
              <a:t> into Timex expressions, which are normalizations of temporal expressions. These are then converted into one of the eight following time granularities we have chosen to use which give us a generalized representation of temporal expressions in the sense of which time granularity they are related to: [ year, month, week, day, hour, minute, second, now ] The conversion, as exemplified in Tab. 1, is done by using Regex to find the time measure of finest granularity mentioned in the Timex expression. Looking at the first row in Tab. 1 we can see that the finest granularity that is mentioned in the Timex expression is referring to a day, thus the time granularity for that expression will be day</a:t>
            </a:r>
            <a:r>
              <a:rPr lang="en-US" b="1" dirty="0"/>
              <a:t>. The sentences are represented by a vector of counts for each granularity for each time type</a:t>
            </a:r>
            <a:endParaRPr lang="en-AT" b="1" dirty="0"/>
          </a:p>
        </p:txBody>
      </p:sp>
      <p:sp>
        <p:nvSpPr>
          <p:cNvPr id="4" name="Slide Number Placeholder 3"/>
          <p:cNvSpPr>
            <a:spLocks noGrp="1"/>
          </p:cNvSpPr>
          <p:nvPr>
            <p:ph type="sldNum" sz="quarter" idx="5"/>
          </p:nvPr>
        </p:nvSpPr>
        <p:spPr/>
        <p:txBody>
          <a:bodyPr/>
          <a:lstStyle/>
          <a:p>
            <a:fld id="{19D2BF07-FF7D-46A1-A7D1-524CA011941C}" type="slidenum">
              <a:rPr lang="en-AT" smtClean="0"/>
              <a:t>218</a:t>
            </a:fld>
            <a:endParaRPr lang="en-AT"/>
          </a:p>
        </p:txBody>
      </p:sp>
    </p:spTree>
    <p:extLst>
      <p:ext uri="{BB962C8B-B14F-4D97-AF65-F5344CB8AC3E}">
        <p14:creationId xmlns:p14="http://schemas.microsoft.com/office/powerpoint/2010/main" val="39708526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true class in row and predicted class in column.</a:t>
            </a:r>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225</a:t>
            </a:fld>
            <a:endParaRPr lang="en-AT"/>
          </a:p>
        </p:txBody>
      </p:sp>
    </p:spTree>
    <p:extLst>
      <p:ext uri="{BB962C8B-B14F-4D97-AF65-F5344CB8AC3E}">
        <p14:creationId xmlns:p14="http://schemas.microsoft.com/office/powerpoint/2010/main" val="391720783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228</a:t>
            </a:fld>
            <a:endParaRPr lang="en-AT"/>
          </a:p>
        </p:txBody>
      </p:sp>
    </p:spTree>
    <p:extLst>
      <p:ext uri="{BB962C8B-B14F-4D97-AF65-F5344CB8AC3E}">
        <p14:creationId xmlns:p14="http://schemas.microsoft.com/office/powerpoint/2010/main" val="28252173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570k human-written English sentence pairs manually labeled for balanced classification with the labels entailment, contradiction, and neutral.</a:t>
            </a:r>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229</a:t>
            </a:fld>
            <a:endParaRPr lang="en-AT"/>
          </a:p>
        </p:txBody>
      </p:sp>
    </p:spTree>
    <p:extLst>
      <p:ext uri="{BB962C8B-B14F-4D97-AF65-F5344CB8AC3E}">
        <p14:creationId xmlns:p14="http://schemas.microsoft.com/office/powerpoint/2010/main" val="35106488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5fold cross </a:t>
            </a:r>
            <a:r>
              <a:rPr lang="en-US" dirty="0" err="1"/>
              <a:t>va</a:t>
            </a:r>
            <a:endParaRPr lang="en-US" dirty="0"/>
          </a:p>
          <a:p>
            <a:endParaRPr lang="en-US" dirty="0"/>
          </a:p>
          <a:p>
            <a:r>
              <a:rPr lang="en-US" sz="1200" b="0" i="0" kern="1200" dirty="0">
                <a:solidFill>
                  <a:schemeClr val="tx1"/>
                </a:solidFill>
                <a:effectLst/>
                <a:latin typeface="+mn-lt"/>
                <a:ea typeface="+mn-ea"/>
                <a:cs typeface="+mn-cs"/>
              </a:rPr>
              <a:t>Since it has been pointed out that the number of words in each sentence varies greatly depending on the label in some datasets of NLI</a:t>
            </a:r>
            <a:br>
              <a:rPr lang="en-US" dirty="0"/>
            </a:b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Khot</a:t>
            </a:r>
            <a:r>
              <a:rPr lang="en-US" sz="1200" b="0" i="0" kern="1200" dirty="0">
                <a:solidFill>
                  <a:schemeClr val="tx1"/>
                </a:solidFill>
                <a:effectLst/>
                <a:latin typeface="+mn-lt"/>
                <a:ea typeface="+mn-ea"/>
                <a:cs typeface="+mn-cs"/>
              </a:rPr>
              <a:t> et al., 2018], we examined the average number of words in each </a:t>
            </a:r>
            <a:r>
              <a:rPr lang="en-US" sz="1200" b="0" i="0" kern="1200">
                <a:solidFill>
                  <a:schemeClr val="tx1"/>
                </a:solidFill>
                <a:effectLst/>
                <a:latin typeface="+mn-lt"/>
                <a:ea typeface="+mn-ea"/>
                <a:cs typeface="+mn-cs"/>
              </a:rPr>
              <a:t>sentence va</a:t>
            </a:r>
            <a:r>
              <a:rPr lang="en-US"/>
              <a:t>lidation</a:t>
            </a:r>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231</a:t>
            </a:fld>
            <a:endParaRPr lang="en-AT"/>
          </a:p>
        </p:txBody>
      </p:sp>
    </p:spTree>
    <p:extLst>
      <p:ext uri="{BB962C8B-B14F-4D97-AF65-F5344CB8AC3E}">
        <p14:creationId xmlns:p14="http://schemas.microsoft.com/office/powerpoint/2010/main" val="20605516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Span based attention on Roberta model (pretraining is different on more data due to Roberta) and many parameters are tuned and loss functions and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point of the proposed framework is to put an additional layer, as is called by the interpretation layer, on top of any existing NLP model. This layer aggregates the information for each text span, which is then associated with a specific weight, and their weighted combination is fed to the </a:t>
            </a:r>
            <a:r>
              <a:rPr lang="en-US" dirty="0" err="1"/>
              <a:t>softmax</a:t>
            </a:r>
            <a:r>
              <a:rPr lang="en-US" dirty="0"/>
              <a:t> function for the final prediction. The proposed model comes with the following merits: (1) span weights make the model </a:t>
            </a:r>
            <a:r>
              <a:rPr lang="en-US" dirty="0" err="1"/>
              <a:t>selfexplainable</a:t>
            </a:r>
            <a:r>
              <a:rPr lang="en-US" dirty="0"/>
              <a:t> and do not require an additional probing model for interpretation; (2) the proposed model is general and can be adapted to any existing deep learning structures in NLP; (3) the weight associated with each text span provides direct importance scores for </a:t>
            </a:r>
            <a:r>
              <a:rPr lang="en-US" dirty="0" err="1"/>
              <a:t>higherlevel</a:t>
            </a:r>
            <a:r>
              <a:rPr lang="en-US" dirty="0"/>
              <a:t> text units such as phrases and sentences.</a:t>
            </a:r>
            <a:endParaRPr lang="en-AT" dirty="0"/>
          </a:p>
          <a:p>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232</a:t>
            </a:fld>
            <a:endParaRPr lang="en-AT"/>
          </a:p>
        </p:txBody>
      </p:sp>
    </p:spTree>
    <p:extLst>
      <p:ext uri="{BB962C8B-B14F-4D97-AF65-F5344CB8AC3E}">
        <p14:creationId xmlns:p14="http://schemas.microsoft.com/office/powerpoint/2010/main" val="8524699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different KGs such as </a:t>
            </a:r>
            <a:r>
              <a:rPr lang="en-US" sz="1200" kern="1200" dirty="0" err="1">
                <a:solidFill>
                  <a:schemeClr val="tx1"/>
                </a:solidFill>
                <a:effectLst/>
                <a:latin typeface="+mn-lt"/>
                <a:ea typeface="+mn-ea"/>
                <a:cs typeface="+mn-cs"/>
              </a:rPr>
              <a:t>FrameNet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WikiHow</a:t>
            </a:r>
            <a:r>
              <a:rPr lang="en-US" sz="1200" kern="1200" dirty="0">
                <a:solidFill>
                  <a:schemeClr val="tx1"/>
                </a:solidFill>
                <a:effectLst/>
                <a:latin typeface="+mn-lt"/>
                <a:ea typeface="+mn-ea"/>
                <a:cs typeface="+mn-cs"/>
              </a:rPr>
              <a:t>, Howto100m, or </a:t>
            </a:r>
            <a:r>
              <a:rPr lang="en-US" sz="1200" kern="1200" dirty="0" err="1">
                <a:solidFill>
                  <a:schemeClr val="tx1"/>
                </a:solidFill>
                <a:effectLst/>
                <a:latin typeface="+mn-lt"/>
                <a:ea typeface="+mn-ea"/>
                <a:cs typeface="+mn-cs"/>
              </a:rPr>
              <a:t>VerbNet</a:t>
            </a:r>
            <a:r>
              <a:rPr lang="en-US" sz="1200" kern="1200" dirty="0">
                <a:solidFill>
                  <a:schemeClr val="tx1"/>
                </a:solidFill>
                <a:effectLst/>
                <a:latin typeface="+mn-lt"/>
                <a:ea typeface="+mn-ea"/>
                <a:cs typeface="+mn-cs"/>
              </a:rPr>
              <a:t> that could be utilized for our task, but we think that ATOMIC-2020 is the most appropriate to achieve our goal due to its temporal common-sense knowledge contained as well as usability in terms of its format. </a:t>
            </a:r>
            <a:endParaRPr lang="en-US" dirty="0"/>
          </a:p>
          <a:p>
            <a:r>
              <a:rPr lang="en-US" sz="1200" b="0" i="0" kern="1200" dirty="0">
                <a:solidFill>
                  <a:schemeClr val="tx1"/>
                </a:solidFill>
                <a:effectLst/>
                <a:latin typeface="+mn-lt"/>
                <a:ea typeface="+mn-ea"/>
                <a:cs typeface="+mn-cs"/>
              </a:rPr>
              <a:t> It is atlas of everyday commonsense reasoning, organized through 877k textual descriptions of inferential knowledge</a:t>
            </a:r>
            <a:endParaRPr lang="en-AT" b="0" dirty="0"/>
          </a:p>
        </p:txBody>
      </p:sp>
      <p:sp>
        <p:nvSpPr>
          <p:cNvPr id="4" name="Slide Number Placeholder 3"/>
          <p:cNvSpPr>
            <a:spLocks noGrp="1"/>
          </p:cNvSpPr>
          <p:nvPr>
            <p:ph type="sldNum" sz="quarter" idx="5"/>
          </p:nvPr>
        </p:nvSpPr>
        <p:spPr/>
        <p:txBody>
          <a:bodyPr/>
          <a:lstStyle/>
          <a:p>
            <a:fld id="{19D2BF07-FF7D-46A1-A7D1-524CA011941C}" type="slidenum">
              <a:rPr lang="en-AT" smtClean="0"/>
              <a:t>234</a:t>
            </a:fld>
            <a:endParaRPr lang="en-AT"/>
          </a:p>
        </p:txBody>
      </p:sp>
    </p:spTree>
    <p:extLst>
      <p:ext uri="{BB962C8B-B14F-4D97-AF65-F5344CB8AC3E}">
        <p14:creationId xmlns:p14="http://schemas.microsoft.com/office/powerpoint/2010/main" val="1586336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Span based attention on Roberta model (pretraining is different on more data due to Roberta) and many parameters are tuned and loss functions and tasks</a:t>
            </a:r>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239</a:t>
            </a:fld>
            <a:endParaRPr lang="en-AT"/>
          </a:p>
        </p:txBody>
      </p:sp>
    </p:spTree>
    <p:extLst>
      <p:ext uri="{BB962C8B-B14F-4D97-AF65-F5344CB8AC3E}">
        <p14:creationId xmlns:p14="http://schemas.microsoft.com/office/powerpoint/2010/main" val="42269291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0a69d15fa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3" name="Google Shape;293;gf0a69d15fa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0a69d15fa_0_3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0" name="Google Shape;300;gf0a69d15fa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Span based attention on Roberta model (pretraining is different on more data due to Roberta) and many parameters are tuned and loss functions and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key point of the proposed framework is to put an additional layer, as is called by the interpretation layer, on top of any existing NLP model. This layer aggregates the information for each text span, which is then associated with a specific weight, and their weighted combination is fed to the </a:t>
            </a:r>
            <a:r>
              <a:rPr lang="en-US" dirty="0" err="1"/>
              <a:t>softmax</a:t>
            </a:r>
            <a:r>
              <a:rPr lang="en-US" dirty="0"/>
              <a:t> function for the final prediction. The proposed model comes with the following merits: (1) span weights make the model self-explainable and do not require an additional probing model for interpretation; (2) the proposed model is general and can be adapted to any existing deep learning structures in NLP; (3) the weight associated with each text span provides direct importance scores for higher level text units such as phrases and sentences.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Generally, pre-training with NLI datasets improves accuracy in many downstream tasks</a:t>
            </a:r>
            <a:endParaRPr lang="en-AT" dirty="0"/>
          </a:p>
          <a:p>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35</a:t>
            </a:fld>
            <a:endParaRPr lang="en-AT"/>
          </a:p>
        </p:txBody>
      </p:sp>
    </p:spTree>
    <p:extLst>
      <p:ext uri="{BB962C8B-B14F-4D97-AF65-F5344CB8AC3E}">
        <p14:creationId xmlns:p14="http://schemas.microsoft.com/office/powerpoint/2010/main" val="9997922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f0a69d15fa_0_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gf0a69d15fa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0a69d15fa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0a69d15fa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ec0a7833f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ec0a7833f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solution would divide T+PI subtask into TI and PI subtasks and solve them independently using their dedicated models to later combine the results of these two subtasks (e.g., by deciding the resulting class through the comparison of classification confidences). Of course, a joint model should perform better by combining the time and premise related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 case of content about the past is similar to the one on the present (sentences describing past actions will be judged in the same way as present-related sentences, unless there is a clear time reference that indicates the past to be distant or information signaling action completion), the case of future actions such as plans or expectations is more complex and needs to be looked at more closely.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a sequence of evidences needs to be considered to reason about the validity of hypothesis sentence.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of building generic models, and interesting option is to build domain-specific models such as ones trained on datasets for particular domains (e.g., human biographies, stories from distant time periods, or stories related to particular professions)</a:t>
            </a:r>
            <a:endParaRPr lang="en-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T"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T" dirty="0"/>
          </a:p>
          <a:p>
            <a:endParaRPr lang="en-US" dirty="0"/>
          </a:p>
          <a:p>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247</a:t>
            </a:fld>
            <a:endParaRPr lang="en-AT"/>
          </a:p>
        </p:txBody>
      </p:sp>
    </p:spTree>
    <p:extLst>
      <p:ext uri="{BB962C8B-B14F-4D97-AF65-F5344CB8AC3E}">
        <p14:creationId xmlns:p14="http://schemas.microsoft.com/office/powerpoint/2010/main" val="422396053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f0a69d15fa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talk about which one is genral/is one that I will work on</a:t>
            </a:r>
            <a:endParaRPr/>
          </a:p>
        </p:txBody>
      </p:sp>
      <p:sp>
        <p:nvSpPr>
          <p:cNvPr id="278" name="Google Shape;278;gf0a69d15fa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7504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5fold cross </a:t>
            </a:r>
            <a:r>
              <a:rPr lang="en-US" dirty="0" err="1"/>
              <a:t>va</a:t>
            </a:r>
            <a:endParaRPr lang="en-US" dirty="0"/>
          </a:p>
          <a:p>
            <a:endParaRPr lang="en-US" dirty="0"/>
          </a:p>
          <a:p>
            <a:r>
              <a:rPr lang="en-US" sz="1200" b="0" i="0" kern="1200" dirty="0">
                <a:solidFill>
                  <a:schemeClr val="tx1"/>
                </a:solidFill>
                <a:effectLst/>
                <a:latin typeface="+mn-lt"/>
                <a:ea typeface="+mn-ea"/>
                <a:cs typeface="+mn-cs"/>
              </a:rPr>
              <a:t>Since it has been pointed out that the number of words in each sentence varies greatly depending on the label in some datasets of NLI</a:t>
            </a:r>
            <a:br>
              <a:rPr lang="en-US" dirty="0"/>
            </a:b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Khot</a:t>
            </a:r>
            <a:r>
              <a:rPr lang="en-US" sz="1200" b="0" i="0" kern="1200" dirty="0">
                <a:solidFill>
                  <a:schemeClr val="tx1"/>
                </a:solidFill>
                <a:effectLst/>
                <a:latin typeface="+mn-lt"/>
                <a:ea typeface="+mn-ea"/>
                <a:cs typeface="+mn-cs"/>
              </a:rPr>
              <a:t> et al., 2018], we examined the average number of words in each </a:t>
            </a:r>
            <a:r>
              <a:rPr lang="en-US" sz="1200" b="0" i="0" kern="1200">
                <a:solidFill>
                  <a:schemeClr val="tx1"/>
                </a:solidFill>
                <a:effectLst/>
                <a:latin typeface="+mn-lt"/>
                <a:ea typeface="+mn-ea"/>
                <a:cs typeface="+mn-cs"/>
              </a:rPr>
              <a:t>sentence va</a:t>
            </a:r>
            <a:r>
              <a:rPr lang="en-US"/>
              <a:t>lidation</a:t>
            </a:r>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36</a:t>
            </a:fld>
            <a:endParaRPr lang="en-AT"/>
          </a:p>
        </p:txBody>
      </p:sp>
    </p:spTree>
    <p:extLst>
      <p:ext uri="{BB962C8B-B14F-4D97-AF65-F5344CB8AC3E}">
        <p14:creationId xmlns:p14="http://schemas.microsoft.com/office/powerpoint/2010/main" val="863154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19D2BF07-FF7D-46A1-A7D1-524CA011941C}" type="slidenum">
              <a:rPr lang="en-AT" smtClean="0"/>
              <a:t>37</a:t>
            </a:fld>
            <a:endParaRPr lang="en-AT"/>
          </a:p>
        </p:txBody>
      </p:sp>
    </p:spTree>
    <p:extLst>
      <p:ext uri="{BB962C8B-B14F-4D97-AF65-F5344CB8AC3E}">
        <p14:creationId xmlns:p14="http://schemas.microsoft.com/office/powerpoint/2010/main" val="1295710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53C42-8D3B-6846-AD54-34CF57030DA2}"/>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endParaRPr lang="en-JP"/>
          </a:p>
        </p:txBody>
      </p:sp>
      <p:sp>
        <p:nvSpPr>
          <p:cNvPr id="3" name="Subtitle 2">
            <a:extLst>
              <a:ext uri="{FF2B5EF4-FFF2-40B4-BE49-F238E27FC236}">
                <a16:creationId xmlns:a16="http://schemas.microsoft.com/office/drawing/2014/main" id="{051983EC-73D6-7A4B-B0C8-B1B97A380BA3}"/>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JP"/>
          </a:p>
        </p:txBody>
      </p:sp>
    </p:spTree>
    <p:extLst>
      <p:ext uri="{BB962C8B-B14F-4D97-AF65-F5344CB8AC3E}">
        <p14:creationId xmlns:p14="http://schemas.microsoft.com/office/powerpoint/2010/main" val="12747496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BFDEA-7894-9548-ACB4-1FBC7CB05520}"/>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56A56638-8CAD-C940-BE65-2ED1526A942C}"/>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Tree>
    <p:extLst>
      <p:ext uri="{BB962C8B-B14F-4D97-AF65-F5344CB8AC3E}">
        <p14:creationId xmlns:p14="http://schemas.microsoft.com/office/powerpoint/2010/main" val="807962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156B22-7AF9-4B4B-A9E3-45966C180188}"/>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endParaRPr lang="en-JP"/>
          </a:p>
        </p:txBody>
      </p:sp>
      <p:sp>
        <p:nvSpPr>
          <p:cNvPr id="3" name="Vertical Text Placeholder 2">
            <a:extLst>
              <a:ext uri="{FF2B5EF4-FFF2-40B4-BE49-F238E27FC236}">
                <a16:creationId xmlns:a16="http://schemas.microsoft.com/office/drawing/2014/main" id="{D2CFBC80-F1D4-9C4A-AB31-B2A5E557F679}"/>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Tree>
    <p:extLst>
      <p:ext uri="{BB962C8B-B14F-4D97-AF65-F5344CB8AC3E}">
        <p14:creationId xmlns:p14="http://schemas.microsoft.com/office/powerpoint/2010/main" val="614318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3375"/>
            </a:lvl1pPr>
          </a:lstStyle>
          <a:p>
            <a:r>
              <a:rPr lang="en-US"/>
              <a:t>Click to edit Master title style</a:t>
            </a:r>
            <a:endParaRPr lang="en-US" dirty="0"/>
          </a:p>
        </p:txBody>
      </p:sp>
      <p:sp>
        <p:nvSpPr>
          <p:cNvPr id="3" name="Subtitle 2"/>
          <p:cNvSpPr>
            <a:spLocks noGrp="1"/>
          </p:cNvSpPr>
          <p:nvPr>
            <p:ph type="subTitle" idx="1"/>
          </p:nvPr>
        </p:nvSpPr>
        <p:spPr>
          <a:xfrm>
            <a:off x="1143000" y="2701530"/>
            <a:ext cx="6858000" cy="1241822"/>
          </a:xfrm>
          <a:prstGeom prst="rect">
            <a:avLst/>
          </a:prstGeom>
        </p:spPr>
        <p:txBody>
          <a:bodyPr/>
          <a:lstStyle>
            <a:lvl1pPr marL="0" indent="0" algn="ctr">
              <a:buNone/>
              <a:defRPr sz="1350"/>
            </a:lvl1pPr>
            <a:lvl2pPr marL="257169" indent="0" algn="ctr">
              <a:buNone/>
              <a:defRPr sz="1125"/>
            </a:lvl2pPr>
            <a:lvl3pPr marL="514337" indent="0" algn="ctr">
              <a:buNone/>
              <a:defRPr sz="1013"/>
            </a:lvl3pPr>
            <a:lvl4pPr marL="771506" indent="0" algn="ctr">
              <a:buNone/>
              <a:defRPr sz="900"/>
            </a:lvl4pPr>
            <a:lvl5pPr marL="1028675" indent="0" algn="ctr">
              <a:buNone/>
              <a:defRPr sz="900"/>
            </a:lvl5pPr>
            <a:lvl6pPr marL="1285843" indent="0" algn="ctr">
              <a:buNone/>
              <a:defRPr sz="900"/>
            </a:lvl6pPr>
            <a:lvl7pPr marL="1543011" indent="0" algn="ctr">
              <a:buNone/>
              <a:defRPr sz="900"/>
            </a:lvl7pPr>
            <a:lvl8pPr marL="1800180" indent="0" algn="ctr">
              <a:buNone/>
              <a:defRPr sz="900"/>
            </a:lvl8pPr>
            <a:lvl9pPr marL="2057349" indent="0" algn="ctr">
              <a:buNone/>
              <a:defRPr sz="900"/>
            </a:lvl9pPr>
          </a:lstStyle>
          <a:p>
            <a:r>
              <a:rPr lang="en-US"/>
              <a:t>Click to edit Master subtitle style</a:t>
            </a:r>
            <a:endParaRPr lang="en-US" dirty="0"/>
          </a:p>
        </p:txBody>
      </p:sp>
    </p:spTree>
    <p:extLst>
      <p:ext uri="{BB962C8B-B14F-4D97-AF65-F5344CB8AC3E}">
        <p14:creationId xmlns:p14="http://schemas.microsoft.com/office/powerpoint/2010/main" val="3305299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lIns="9000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6103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7"/>
            <a:ext cx="7886700" cy="2139553"/>
          </a:xfrm>
        </p:spPr>
        <p:txBody>
          <a:bodyPr anchor="b"/>
          <a:lstStyle>
            <a:lvl1pPr>
              <a:defRPr sz="3375"/>
            </a:lvl1pPr>
          </a:lstStyle>
          <a:p>
            <a:r>
              <a:rPr lang="en-US"/>
              <a:t>Click to edit Master title style</a:t>
            </a:r>
            <a:endParaRPr lang="en-US" dirty="0"/>
          </a:p>
        </p:txBody>
      </p:sp>
      <p:sp>
        <p:nvSpPr>
          <p:cNvPr id="3" name="Text Placeholder 2"/>
          <p:cNvSpPr>
            <a:spLocks noGrp="1"/>
          </p:cNvSpPr>
          <p:nvPr>
            <p:ph type="body" idx="1"/>
          </p:nvPr>
        </p:nvSpPr>
        <p:spPr>
          <a:xfrm>
            <a:off x="623888" y="3442100"/>
            <a:ext cx="7886700" cy="1125140"/>
          </a:xfrm>
          <a:prstGeom prst="rect">
            <a:avLst/>
          </a:prstGeom>
        </p:spPr>
        <p:txBody>
          <a:bodyPr>
            <a:normAutofit/>
          </a:bodyPr>
          <a:lstStyle>
            <a:lvl1pPr marL="0" indent="0">
              <a:buNone/>
              <a:defRPr sz="2100">
                <a:solidFill>
                  <a:srgbClr val="0070C0"/>
                </a:solidFill>
              </a:defRPr>
            </a:lvl1pPr>
            <a:lvl2pPr marL="257169" indent="0">
              <a:buNone/>
              <a:defRPr sz="1125">
                <a:solidFill>
                  <a:schemeClr val="tx1">
                    <a:tint val="75000"/>
                  </a:schemeClr>
                </a:solidFill>
              </a:defRPr>
            </a:lvl2pPr>
            <a:lvl3pPr marL="514337" indent="0">
              <a:buNone/>
              <a:defRPr sz="1013">
                <a:solidFill>
                  <a:schemeClr val="tx1">
                    <a:tint val="75000"/>
                  </a:schemeClr>
                </a:solidFill>
              </a:defRPr>
            </a:lvl3pPr>
            <a:lvl4pPr marL="771506" indent="0">
              <a:buNone/>
              <a:defRPr sz="900">
                <a:solidFill>
                  <a:schemeClr val="tx1">
                    <a:tint val="75000"/>
                  </a:schemeClr>
                </a:solidFill>
              </a:defRPr>
            </a:lvl4pPr>
            <a:lvl5pPr marL="1028675" indent="0">
              <a:buNone/>
              <a:defRPr sz="900">
                <a:solidFill>
                  <a:schemeClr val="tx1">
                    <a:tint val="75000"/>
                  </a:schemeClr>
                </a:solidFill>
              </a:defRPr>
            </a:lvl5pPr>
            <a:lvl6pPr marL="1285843" indent="0">
              <a:buNone/>
              <a:defRPr sz="900">
                <a:solidFill>
                  <a:schemeClr val="tx1">
                    <a:tint val="75000"/>
                  </a:schemeClr>
                </a:solidFill>
              </a:defRPr>
            </a:lvl6pPr>
            <a:lvl7pPr marL="1543011" indent="0">
              <a:buNone/>
              <a:defRPr sz="900">
                <a:solidFill>
                  <a:schemeClr val="tx1">
                    <a:tint val="75000"/>
                  </a:schemeClr>
                </a:solidFill>
              </a:defRPr>
            </a:lvl7pPr>
            <a:lvl8pPr marL="1800180" indent="0">
              <a:buNone/>
              <a:defRPr sz="900">
                <a:solidFill>
                  <a:schemeClr val="tx1">
                    <a:tint val="75000"/>
                  </a:schemeClr>
                </a:solidFill>
              </a:defRPr>
            </a:lvl8pPr>
            <a:lvl9pPr marL="2057349" indent="0">
              <a:buNone/>
              <a:defRPr sz="9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8419149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28650" y="4767265"/>
            <a:ext cx="2057400" cy="273844"/>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3028950" y="4767265"/>
            <a:ext cx="3086100" cy="273844"/>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457950" y="4767265"/>
            <a:ext cx="2057400" cy="273844"/>
          </a:xfrm>
          <a:prstGeom prst="rect">
            <a:avLst/>
          </a:prstGeom>
        </p:spPr>
        <p:txBody>
          <a:bodyPr/>
          <a:lstStyle/>
          <a:p>
            <a:fld id="{4B778FDC-8F17-4E4A-AEDC-F3239B56A4A6}" type="slidenum">
              <a:rPr lang="x-none" smtClean="0"/>
              <a:t>‹#›</a:t>
            </a:fld>
            <a:endParaRPr lang="x-none"/>
          </a:p>
        </p:txBody>
      </p:sp>
    </p:spTree>
    <p:extLst>
      <p:ext uri="{BB962C8B-B14F-4D97-AF65-F5344CB8AC3E}">
        <p14:creationId xmlns:p14="http://schemas.microsoft.com/office/powerpoint/2010/main" val="4041257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6"/>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350" b="1"/>
            </a:lvl1pPr>
            <a:lvl2pPr marL="257169"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1" indent="0">
              <a:buNone/>
              <a:defRPr sz="900" b="1"/>
            </a:lvl7pPr>
            <a:lvl8pPr marL="1800180" indent="0">
              <a:buNone/>
              <a:defRPr sz="900" b="1"/>
            </a:lvl8pPr>
            <a:lvl9pPr marL="2057349" indent="0">
              <a:buNone/>
              <a:defRPr sz="9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2" y="1260872"/>
            <a:ext cx="3887391" cy="617934"/>
          </a:xfrm>
          <a:prstGeom prst="rect">
            <a:avLst/>
          </a:prstGeom>
        </p:spPr>
        <p:txBody>
          <a:bodyPr anchor="b"/>
          <a:lstStyle>
            <a:lvl1pPr marL="0" indent="0">
              <a:buNone/>
              <a:defRPr sz="1350" b="1"/>
            </a:lvl1pPr>
            <a:lvl2pPr marL="257169" indent="0">
              <a:buNone/>
              <a:defRPr sz="1125" b="1"/>
            </a:lvl2pPr>
            <a:lvl3pPr marL="514337" indent="0">
              <a:buNone/>
              <a:defRPr sz="1013" b="1"/>
            </a:lvl3pPr>
            <a:lvl4pPr marL="771506" indent="0">
              <a:buNone/>
              <a:defRPr sz="900" b="1"/>
            </a:lvl4pPr>
            <a:lvl5pPr marL="1028675" indent="0">
              <a:buNone/>
              <a:defRPr sz="900" b="1"/>
            </a:lvl5pPr>
            <a:lvl6pPr marL="1285843" indent="0">
              <a:buNone/>
              <a:defRPr sz="900" b="1"/>
            </a:lvl6pPr>
            <a:lvl7pPr marL="1543011" indent="0">
              <a:buNone/>
              <a:defRPr sz="900" b="1"/>
            </a:lvl7pPr>
            <a:lvl8pPr marL="1800180" indent="0">
              <a:buNone/>
              <a:defRPr sz="900" b="1"/>
            </a:lvl8pPr>
            <a:lvl9pPr marL="2057349" indent="0">
              <a:buNone/>
              <a:defRPr sz="900" b="1"/>
            </a:lvl9pPr>
          </a:lstStyle>
          <a:p>
            <a:pPr lvl="0"/>
            <a:r>
              <a:rPr lang="en-US"/>
              <a:t>Click to edit Master text styles</a:t>
            </a:r>
          </a:p>
        </p:txBody>
      </p:sp>
      <p:sp>
        <p:nvSpPr>
          <p:cNvPr id="6" name="Content Placeholder 5"/>
          <p:cNvSpPr>
            <a:spLocks noGrp="1"/>
          </p:cNvSpPr>
          <p:nvPr>
            <p:ph sz="quarter" idx="4"/>
          </p:nvPr>
        </p:nvSpPr>
        <p:spPr>
          <a:xfrm>
            <a:off x="4629152"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28650" y="4767265"/>
            <a:ext cx="2057400" cy="273844"/>
          </a:xfrm>
          <a:prstGeom prst="rect">
            <a:avLst/>
          </a:prstGeom>
        </p:spPr>
        <p:txBody>
          <a:bodyPr/>
          <a:lstStyle/>
          <a:p>
            <a:pPr>
              <a:defRPr/>
            </a:pPr>
            <a:endParaRPr lang="en-US"/>
          </a:p>
        </p:txBody>
      </p:sp>
      <p:sp>
        <p:nvSpPr>
          <p:cNvPr id="8" name="Footer Placeholder 7"/>
          <p:cNvSpPr>
            <a:spLocks noGrp="1"/>
          </p:cNvSpPr>
          <p:nvPr>
            <p:ph type="ftr" sz="quarter" idx="11"/>
          </p:nvPr>
        </p:nvSpPr>
        <p:spPr>
          <a:xfrm>
            <a:off x="3028950" y="4767265"/>
            <a:ext cx="3086100" cy="273844"/>
          </a:xfrm>
          <a:prstGeom prst="rect">
            <a:avLst/>
          </a:prstGeom>
        </p:spPr>
        <p:txBody>
          <a:bodyPr/>
          <a:lstStyle/>
          <a:p>
            <a:pPr>
              <a:defRPr/>
            </a:pPr>
            <a:endParaRPr lang="en-US"/>
          </a:p>
        </p:txBody>
      </p:sp>
      <p:sp>
        <p:nvSpPr>
          <p:cNvPr id="9" name="Slide Number Placeholder 8"/>
          <p:cNvSpPr>
            <a:spLocks noGrp="1"/>
          </p:cNvSpPr>
          <p:nvPr>
            <p:ph type="sldNum" sz="quarter" idx="12"/>
          </p:nvPr>
        </p:nvSpPr>
        <p:spPr>
          <a:xfrm>
            <a:off x="6457950" y="4767265"/>
            <a:ext cx="2057400" cy="273844"/>
          </a:xfrm>
          <a:prstGeom prst="rect">
            <a:avLst/>
          </a:prstGeom>
        </p:spPr>
        <p:txBody>
          <a:bodyPr/>
          <a:lstStyle/>
          <a:p>
            <a:fld id="{4B778FDC-8F17-4E4A-AEDC-F3239B56A4A6}" type="slidenum">
              <a:rPr lang="x-none" smtClean="0"/>
              <a:t>‹#›</a:t>
            </a:fld>
            <a:endParaRPr lang="x-none"/>
          </a:p>
        </p:txBody>
      </p:sp>
    </p:spTree>
    <p:extLst>
      <p:ext uri="{BB962C8B-B14F-4D97-AF65-F5344CB8AC3E}">
        <p14:creationId xmlns:p14="http://schemas.microsoft.com/office/powerpoint/2010/main" val="4179416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628650" y="4767265"/>
            <a:ext cx="2057400" cy="273844"/>
          </a:xfrm>
          <a:prstGeom prst="rect">
            <a:avLst/>
          </a:prstGeom>
        </p:spPr>
        <p:txBody>
          <a:bodyPr/>
          <a:lstStyle/>
          <a:p>
            <a:pPr>
              <a:defRPr/>
            </a:pPr>
            <a:endParaRPr lang="en-US"/>
          </a:p>
        </p:txBody>
      </p:sp>
      <p:sp>
        <p:nvSpPr>
          <p:cNvPr id="4" name="Footer Placeholder 3"/>
          <p:cNvSpPr>
            <a:spLocks noGrp="1"/>
          </p:cNvSpPr>
          <p:nvPr>
            <p:ph type="ftr" sz="quarter" idx="11"/>
          </p:nvPr>
        </p:nvSpPr>
        <p:spPr>
          <a:xfrm>
            <a:off x="3028950" y="4767265"/>
            <a:ext cx="3086100" cy="273844"/>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6457950" y="4767265"/>
            <a:ext cx="2057400" cy="273844"/>
          </a:xfrm>
          <a:prstGeom prst="rect">
            <a:avLst/>
          </a:prstGeom>
        </p:spPr>
        <p:txBody>
          <a:bodyPr/>
          <a:lstStyle/>
          <a:p>
            <a:fld id="{4B778FDC-8F17-4E4A-AEDC-F3239B56A4A6}" type="slidenum">
              <a:rPr lang="x-none" smtClean="0"/>
              <a:t>‹#›</a:t>
            </a:fld>
            <a:endParaRPr lang="x-none"/>
          </a:p>
        </p:txBody>
      </p:sp>
    </p:spTree>
    <p:extLst>
      <p:ext uri="{BB962C8B-B14F-4D97-AF65-F5344CB8AC3E}">
        <p14:creationId xmlns:p14="http://schemas.microsoft.com/office/powerpoint/2010/main" val="1876171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5"/>
            <a:ext cx="2057400" cy="273844"/>
          </a:xfrm>
          <a:prstGeom prst="rect">
            <a:avLst/>
          </a:prstGeom>
        </p:spPr>
        <p:txBody>
          <a:bodyPr/>
          <a:lstStyle/>
          <a:p>
            <a:pPr>
              <a:defRPr/>
            </a:pPr>
            <a:endParaRPr lang="en-US"/>
          </a:p>
        </p:txBody>
      </p:sp>
      <p:sp>
        <p:nvSpPr>
          <p:cNvPr id="3" name="Footer Placeholder 2"/>
          <p:cNvSpPr>
            <a:spLocks noGrp="1"/>
          </p:cNvSpPr>
          <p:nvPr>
            <p:ph type="ftr" sz="quarter" idx="11"/>
          </p:nvPr>
        </p:nvSpPr>
        <p:spPr>
          <a:xfrm>
            <a:off x="3028950" y="4767265"/>
            <a:ext cx="3086100" cy="273844"/>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6457950" y="4767265"/>
            <a:ext cx="2057400" cy="273844"/>
          </a:xfrm>
          <a:prstGeom prst="rect">
            <a:avLst/>
          </a:prstGeom>
        </p:spPr>
        <p:txBody>
          <a:bodyPr/>
          <a:lstStyle/>
          <a:p>
            <a:fld id="{4B778FDC-8F17-4E4A-AEDC-F3239B56A4A6}" type="slidenum">
              <a:rPr lang="x-none" smtClean="0"/>
              <a:t>‹#›</a:t>
            </a:fld>
            <a:endParaRPr lang="x-none"/>
          </a:p>
        </p:txBody>
      </p:sp>
    </p:spTree>
    <p:extLst>
      <p:ext uri="{BB962C8B-B14F-4D97-AF65-F5344CB8AC3E}">
        <p14:creationId xmlns:p14="http://schemas.microsoft.com/office/powerpoint/2010/main" val="4029734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a:t>Click to edit Master title style</a:t>
            </a:r>
            <a:endParaRPr lang="en-US" dirty="0"/>
          </a:p>
        </p:txBody>
      </p:sp>
      <p:sp>
        <p:nvSpPr>
          <p:cNvPr id="3" name="Content Placeholder 2"/>
          <p:cNvSpPr>
            <a:spLocks noGrp="1"/>
          </p:cNvSpPr>
          <p:nvPr>
            <p:ph idx="1"/>
          </p:nvPr>
        </p:nvSpPr>
        <p:spPr>
          <a:xfrm>
            <a:off x="3887391" y="740571"/>
            <a:ext cx="4629150" cy="3655219"/>
          </a:xfrm>
          <a:prstGeom prst="rect">
            <a:avLst/>
          </a:prstGeo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1"/>
            <a:ext cx="2949178" cy="2858691"/>
          </a:xfrm>
          <a:prstGeom prst="rect">
            <a:avLst/>
          </a:prstGeom>
        </p:spPr>
        <p:txBody>
          <a:bodyPr/>
          <a:lstStyle>
            <a:lvl1pPr marL="0" indent="0">
              <a:buNone/>
              <a:defRPr sz="900"/>
            </a:lvl1pPr>
            <a:lvl2pPr marL="257169" indent="0">
              <a:buNone/>
              <a:defRPr sz="788"/>
            </a:lvl2pPr>
            <a:lvl3pPr marL="514337" indent="0">
              <a:buNone/>
              <a:defRPr sz="675"/>
            </a:lvl3pPr>
            <a:lvl4pPr marL="771506" indent="0">
              <a:buNone/>
              <a:defRPr sz="563"/>
            </a:lvl4pPr>
            <a:lvl5pPr marL="1028675" indent="0">
              <a:buNone/>
              <a:defRPr sz="563"/>
            </a:lvl5pPr>
            <a:lvl6pPr marL="1285843" indent="0">
              <a:buNone/>
              <a:defRPr sz="563"/>
            </a:lvl6pPr>
            <a:lvl7pPr marL="1543011" indent="0">
              <a:buNone/>
              <a:defRPr sz="563"/>
            </a:lvl7pPr>
            <a:lvl8pPr marL="1800180" indent="0">
              <a:buNone/>
              <a:defRPr sz="563"/>
            </a:lvl8pPr>
            <a:lvl9pPr marL="2057349" indent="0">
              <a:buNone/>
              <a:defRPr sz="563"/>
            </a:lvl9pPr>
          </a:lstStyle>
          <a:p>
            <a:pPr lvl="0"/>
            <a:r>
              <a:rPr lang="en-US"/>
              <a:t>Click to edit Master text styles</a:t>
            </a:r>
          </a:p>
        </p:txBody>
      </p:sp>
      <p:sp>
        <p:nvSpPr>
          <p:cNvPr id="5" name="Date Placeholder 4"/>
          <p:cNvSpPr>
            <a:spLocks noGrp="1"/>
          </p:cNvSpPr>
          <p:nvPr>
            <p:ph type="dt" sz="half" idx="10"/>
          </p:nvPr>
        </p:nvSpPr>
        <p:spPr>
          <a:xfrm>
            <a:off x="628650" y="4767265"/>
            <a:ext cx="2057400" cy="273844"/>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3028950" y="4767265"/>
            <a:ext cx="3086100" cy="273844"/>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457950" y="4767265"/>
            <a:ext cx="2057400" cy="273844"/>
          </a:xfrm>
          <a:prstGeom prst="rect">
            <a:avLst/>
          </a:prstGeom>
        </p:spPr>
        <p:txBody>
          <a:bodyPr/>
          <a:lstStyle/>
          <a:p>
            <a:fld id="{4B778FDC-8F17-4E4A-AEDC-F3239B56A4A6}" type="slidenum">
              <a:rPr lang="x-none" smtClean="0"/>
              <a:t>‹#›</a:t>
            </a:fld>
            <a:endParaRPr lang="x-none"/>
          </a:p>
        </p:txBody>
      </p:sp>
    </p:spTree>
    <p:extLst>
      <p:ext uri="{BB962C8B-B14F-4D97-AF65-F5344CB8AC3E}">
        <p14:creationId xmlns:p14="http://schemas.microsoft.com/office/powerpoint/2010/main" val="2057425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A3E8D-C21C-E648-A1B6-62E0D70EB16E}"/>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2575158B-8CC9-4249-92C9-FA755923DF4A}"/>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Tree>
    <p:extLst>
      <p:ext uri="{BB962C8B-B14F-4D97-AF65-F5344CB8AC3E}">
        <p14:creationId xmlns:p14="http://schemas.microsoft.com/office/powerpoint/2010/main" val="1639712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1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71"/>
            <a:ext cx="4629150" cy="3655219"/>
          </a:xfrm>
          <a:prstGeom prst="rect">
            <a:avLst/>
          </a:prstGeom>
        </p:spPr>
        <p:txBody>
          <a:bodyPr anchor="t"/>
          <a:lstStyle>
            <a:lvl1pPr marL="0" indent="0">
              <a:buNone/>
              <a:defRPr sz="1800"/>
            </a:lvl1pPr>
            <a:lvl2pPr marL="257169" indent="0">
              <a:buNone/>
              <a:defRPr sz="1575"/>
            </a:lvl2pPr>
            <a:lvl3pPr marL="514337" indent="0">
              <a:buNone/>
              <a:defRPr sz="1350"/>
            </a:lvl3pPr>
            <a:lvl4pPr marL="771506" indent="0">
              <a:buNone/>
              <a:defRPr sz="1125"/>
            </a:lvl4pPr>
            <a:lvl5pPr marL="1028675" indent="0">
              <a:buNone/>
              <a:defRPr sz="1125"/>
            </a:lvl5pPr>
            <a:lvl6pPr marL="1285843" indent="0">
              <a:buNone/>
              <a:defRPr sz="1125"/>
            </a:lvl6pPr>
            <a:lvl7pPr marL="1543011" indent="0">
              <a:buNone/>
              <a:defRPr sz="1125"/>
            </a:lvl7pPr>
            <a:lvl8pPr marL="1800180" indent="0">
              <a:buNone/>
              <a:defRPr sz="1125"/>
            </a:lvl8pPr>
            <a:lvl9pPr marL="2057349" indent="0">
              <a:buNone/>
              <a:defRPr sz="1125"/>
            </a:lvl9pPr>
          </a:lstStyle>
          <a:p>
            <a:r>
              <a:rPr lang="en-US"/>
              <a:t>Click icon to add picture</a:t>
            </a:r>
          </a:p>
        </p:txBody>
      </p:sp>
      <p:sp>
        <p:nvSpPr>
          <p:cNvPr id="4" name="Text Placeholder 3"/>
          <p:cNvSpPr>
            <a:spLocks noGrp="1"/>
          </p:cNvSpPr>
          <p:nvPr>
            <p:ph type="body" sz="half" idx="2"/>
          </p:nvPr>
        </p:nvSpPr>
        <p:spPr>
          <a:xfrm>
            <a:off x="629841" y="1543051"/>
            <a:ext cx="2949178" cy="2858691"/>
          </a:xfrm>
          <a:prstGeom prst="rect">
            <a:avLst/>
          </a:prstGeom>
        </p:spPr>
        <p:txBody>
          <a:bodyPr/>
          <a:lstStyle>
            <a:lvl1pPr marL="0" indent="0">
              <a:buNone/>
              <a:defRPr sz="900"/>
            </a:lvl1pPr>
            <a:lvl2pPr marL="257169" indent="0">
              <a:buNone/>
              <a:defRPr sz="788"/>
            </a:lvl2pPr>
            <a:lvl3pPr marL="514337" indent="0">
              <a:buNone/>
              <a:defRPr sz="675"/>
            </a:lvl3pPr>
            <a:lvl4pPr marL="771506" indent="0">
              <a:buNone/>
              <a:defRPr sz="563"/>
            </a:lvl4pPr>
            <a:lvl5pPr marL="1028675" indent="0">
              <a:buNone/>
              <a:defRPr sz="563"/>
            </a:lvl5pPr>
            <a:lvl6pPr marL="1285843" indent="0">
              <a:buNone/>
              <a:defRPr sz="563"/>
            </a:lvl6pPr>
            <a:lvl7pPr marL="1543011" indent="0">
              <a:buNone/>
              <a:defRPr sz="563"/>
            </a:lvl7pPr>
            <a:lvl8pPr marL="1800180" indent="0">
              <a:buNone/>
              <a:defRPr sz="563"/>
            </a:lvl8pPr>
            <a:lvl9pPr marL="2057349" indent="0">
              <a:buNone/>
              <a:defRPr sz="563"/>
            </a:lvl9pPr>
          </a:lstStyle>
          <a:p>
            <a:pPr lvl="0"/>
            <a:r>
              <a:rPr lang="en-US"/>
              <a:t>Click to edit Master text styles</a:t>
            </a:r>
          </a:p>
        </p:txBody>
      </p:sp>
      <p:sp>
        <p:nvSpPr>
          <p:cNvPr id="5" name="Date Placeholder 4"/>
          <p:cNvSpPr>
            <a:spLocks noGrp="1"/>
          </p:cNvSpPr>
          <p:nvPr>
            <p:ph type="dt" sz="half" idx="10"/>
          </p:nvPr>
        </p:nvSpPr>
        <p:spPr>
          <a:xfrm>
            <a:off x="628650" y="4767265"/>
            <a:ext cx="2057400" cy="273844"/>
          </a:xfrm>
          <a:prstGeom prst="rect">
            <a:avLst/>
          </a:prstGeom>
        </p:spPr>
        <p:txBody>
          <a:bodyPr/>
          <a:lstStyle/>
          <a:p>
            <a:pPr>
              <a:defRPr/>
            </a:pPr>
            <a:endParaRPr lang="en-US"/>
          </a:p>
        </p:txBody>
      </p:sp>
      <p:sp>
        <p:nvSpPr>
          <p:cNvPr id="6" name="Footer Placeholder 5"/>
          <p:cNvSpPr>
            <a:spLocks noGrp="1"/>
          </p:cNvSpPr>
          <p:nvPr>
            <p:ph type="ftr" sz="quarter" idx="11"/>
          </p:nvPr>
        </p:nvSpPr>
        <p:spPr>
          <a:xfrm>
            <a:off x="3028950" y="4767265"/>
            <a:ext cx="3086100" cy="273844"/>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6457950" y="4767265"/>
            <a:ext cx="2057400" cy="273844"/>
          </a:xfrm>
          <a:prstGeom prst="rect">
            <a:avLst/>
          </a:prstGeom>
        </p:spPr>
        <p:txBody>
          <a:bodyPr/>
          <a:lstStyle/>
          <a:p>
            <a:fld id="{4B778FDC-8F17-4E4A-AEDC-F3239B56A4A6}" type="slidenum">
              <a:rPr lang="x-none" smtClean="0"/>
              <a:t>‹#›</a:t>
            </a:fld>
            <a:endParaRPr lang="x-none"/>
          </a:p>
        </p:txBody>
      </p:sp>
    </p:spTree>
    <p:extLst>
      <p:ext uri="{BB962C8B-B14F-4D97-AF65-F5344CB8AC3E}">
        <p14:creationId xmlns:p14="http://schemas.microsoft.com/office/powerpoint/2010/main" val="371748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5"/>
            <a:ext cx="2057400" cy="273844"/>
          </a:xfrm>
          <a:prstGeom prst="rect">
            <a:avLst/>
          </a:prstGeom>
        </p:spPr>
        <p:txBody>
          <a:bodyPr/>
          <a:lstStyle/>
          <a:p>
            <a:pPr>
              <a:defRPr/>
            </a:pPr>
            <a:endParaRPr lang="en-US"/>
          </a:p>
        </p:txBody>
      </p:sp>
      <p:sp>
        <p:nvSpPr>
          <p:cNvPr id="5" name="Footer Placeholder 4"/>
          <p:cNvSpPr>
            <a:spLocks noGrp="1"/>
          </p:cNvSpPr>
          <p:nvPr>
            <p:ph type="ftr" sz="quarter" idx="11"/>
          </p:nvPr>
        </p:nvSpPr>
        <p:spPr>
          <a:xfrm>
            <a:off x="3028950" y="4767265"/>
            <a:ext cx="3086100" cy="273844"/>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457950" y="4767265"/>
            <a:ext cx="2057400" cy="273844"/>
          </a:xfrm>
          <a:prstGeom prst="rect">
            <a:avLst/>
          </a:prstGeom>
        </p:spPr>
        <p:txBody>
          <a:bodyPr/>
          <a:lstStyle/>
          <a:p>
            <a:fld id="{4B778FDC-8F17-4E4A-AEDC-F3239B56A4A6}" type="slidenum">
              <a:rPr lang="x-none" smtClean="0"/>
              <a:t>‹#›</a:t>
            </a:fld>
            <a:endParaRPr lang="x-none"/>
          </a:p>
        </p:txBody>
      </p:sp>
    </p:spTree>
    <p:extLst>
      <p:ext uri="{BB962C8B-B14F-4D97-AF65-F5344CB8AC3E}">
        <p14:creationId xmlns:p14="http://schemas.microsoft.com/office/powerpoint/2010/main" val="40540389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7"/>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2" y="273847"/>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767265"/>
            <a:ext cx="2057400" cy="273844"/>
          </a:xfrm>
          <a:prstGeom prst="rect">
            <a:avLst/>
          </a:prstGeom>
        </p:spPr>
        <p:txBody>
          <a:bodyPr/>
          <a:lstStyle/>
          <a:p>
            <a:pPr>
              <a:defRPr/>
            </a:pPr>
            <a:endParaRPr lang="en-US"/>
          </a:p>
        </p:txBody>
      </p:sp>
      <p:sp>
        <p:nvSpPr>
          <p:cNvPr id="5" name="Footer Placeholder 4"/>
          <p:cNvSpPr>
            <a:spLocks noGrp="1"/>
          </p:cNvSpPr>
          <p:nvPr>
            <p:ph type="ftr" sz="quarter" idx="11"/>
          </p:nvPr>
        </p:nvSpPr>
        <p:spPr>
          <a:xfrm>
            <a:off x="3028950" y="4767265"/>
            <a:ext cx="3086100" cy="273844"/>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6457950" y="4767265"/>
            <a:ext cx="2057400" cy="273844"/>
          </a:xfrm>
          <a:prstGeom prst="rect">
            <a:avLst/>
          </a:prstGeom>
        </p:spPr>
        <p:txBody>
          <a:bodyPr/>
          <a:lstStyle/>
          <a:p>
            <a:fld id="{6857BED9-9427-674C-8047-314E304C86F8}" type="slidenum">
              <a:rPr lang="en-US" smtClean="0"/>
              <a:pPr/>
              <a:t>‹#›</a:t>
            </a:fld>
            <a:endParaRPr lang="en-US"/>
          </a:p>
        </p:txBody>
      </p:sp>
    </p:spTree>
    <p:extLst>
      <p:ext uri="{BB962C8B-B14F-4D97-AF65-F5344CB8AC3E}">
        <p14:creationId xmlns:p14="http://schemas.microsoft.com/office/powerpoint/2010/main" val="24536487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30"/>
            <a:ext cx="4040188" cy="479822"/>
          </a:xfrm>
          <a:prstGeom prst="rect">
            <a:avLst/>
          </a:prstGeom>
        </p:spPr>
        <p:txBody>
          <a:bodyPr anchor="b"/>
          <a:lstStyle>
            <a:lvl1pPr marL="0" indent="0">
              <a:buNone/>
              <a:defRPr sz="1800" b="1"/>
            </a:lvl1pPr>
            <a:lvl2pPr marL="342892" indent="0">
              <a:buNone/>
              <a:defRPr sz="1500" b="1"/>
            </a:lvl2pPr>
            <a:lvl3pPr marL="685784" indent="0">
              <a:buNone/>
              <a:defRPr sz="1350" b="1"/>
            </a:lvl3pPr>
            <a:lvl4pPr marL="1028675"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a:prstGeom prst="rect">
            <a:avLst/>
          </a:prstGeom>
        </p:spPr>
        <p:txBody>
          <a:bodyPr/>
          <a:lstStyle>
            <a:lvl1pPr>
              <a:defRPr sz="1800"/>
            </a:lvl1pPr>
            <a:lvl2pPr>
              <a:defRPr sz="15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8" y="1253730"/>
            <a:ext cx="4041775" cy="479822"/>
          </a:xfrm>
          <a:prstGeom prst="rect">
            <a:avLst/>
          </a:prstGeom>
        </p:spPr>
        <p:txBody>
          <a:bodyPr anchor="b"/>
          <a:lstStyle>
            <a:lvl1pPr marL="0" indent="0">
              <a:buNone/>
              <a:defRPr sz="1800" b="1"/>
            </a:lvl1pPr>
            <a:lvl2pPr marL="342892" indent="0">
              <a:buNone/>
              <a:defRPr sz="1500" b="1"/>
            </a:lvl2pPr>
            <a:lvl3pPr marL="685784" indent="0">
              <a:buNone/>
              <a:defRPr sz="1350" b="1"/>
            </a:lvl3pPr>
            <a:lvl4pPr marL="1028675"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492628" y="1733550"/>
            <a:ext cx="4041775" cy="2971800"/>
          </a:xfrm>
          <a:prstGeom prst="rect">
            <a:avLst/>
          </a:prstGeom>
        </p:spPr>
        <p:txBody>
          <a:bodyPr/>
          <a:lstStyle>
            <a:lvl1pPr>
              <a:defRPr sz="1800"/>
            </a:lvl1pPr>
            <a:lvl2pPr>
              <a:defRPr sz="15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prstGeom prst="rect">
            <a:avLst/>
          </a:prstGeo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prstGeom prst="rect">
            <a:avLst/>
          </a:prstGeom>
          <a:ln/>
        </p:spPr>
        <p:txBody>
          <a:bodyPr/>
          <a:lstStyle>
            <a:lvl1pPr>
              <a:defRPr/>
            </a:lvl1pPr>
          </a:lstStyle>
          <a:p>
            <a:pPr>
              <a:defRPr/>
            </a:pPr>
            <a:endParaRPr lang="en-US"/>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68124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1"/>
            <a:ext cx="7772400" cy="16287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6"/>
            <a:ext cx="7772400" cy="16287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xfrm>
            <a:off x="6096000" y="4705350"/>
            <a:ext cx="1981200" cy="34290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ftr" sz="quarter" idx="11"/>
          </p:nvPr>
        </p:nvSpPr>
        <p:spPr>
          <a:xfrm>
            <a:off x="2743200" y="4686300"/>
            <a:ext cx="2895600" cy="342900"/>
          </a:xfrm>
          <a:prstGeom prst="rect">
            <a:avLst/>
          </a:prstGeom>
          <a:ln/>
        </p:spPr>
        <p:txBody>
          <a:bodyPr/>
          <a:lstStyle>
            <a:lvl1pPr>
              <a:defRPr/>
            </a:lvl1pPr>
          </a:lstStyle>
          <a:p>
            <a:pPr>
              <a:defRPr/>
            </a:pPr>
            <a:endParaRPr lang="en-US"/>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78246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reserve="1">
  <p:cSld name="Title - Center">
    <p:spTree>
      <p:nvGrpSpPr>
        <p:cNvPr id="1" name=""/>
        <p:cNvGrpSpPr/>
        <p:nvPr/>
      </p:nvGrpSpPr>
      <p:grpSpPr>
        <a:xfrm>
          <a:off x="0" y="0"/>
          <a:ext cx="0" cy="0"/>
          <a:chOff x="0" y="0"/>
          <a:chExt cx="0" cy="0"/>
        </a:xfrm>
      </p:grpSpPr>
      <p:sp>
        <p:nvSpPr>
          <p:cNvPr id="30" name="Shape 30"/>
          <p:cNvSpPr>
            <a:spLocks noGrp="1"/>
          </p:cNvSpPr>
          <p:nvPr>
            <p:ph type="title"/>
          </p:nvPr>
        </p:nvSpPr>
        <p:spPr>
          <a:xfrm>
            <a:off x="892971" y="1701109"/>
            <a:ext cx="7358063" cy="1741289"/>
          </a:xfrm>
          <a:prstGeom prst="rect">
            <a:avLst/>
          </a:prstGeom>
        </p:spPr>
        <p:txBody>
          <a:bodyPr/>
          <a:lstStyle/>
          <a:p>
            <a:r>
              <a:rPr dirty="0"/>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7172997"/>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1" i="0">
                <a:solidFill>
                  <a:srgbClr val="007C92"/>
                </a:solidFill>
                <a:latin typeface="Calibri"/>
                <a:cs typeface="Calibri"/>
              </a:defRPr>
            </a:lvl1pPr>
          </a:lstStyle>
          <a:p>
            <a:endParaRPr/>
          </a:p>
        </p:txBody>
      </p:sp>
      <p:sp>
        <p:nvSpPr>
          <p:cNvPr id="3" name="Holder 3"/>
          <p:cNvSpPr>
            <a:spLocks noGrp="1"/>
          </p:cNvSpPr>
          <p:nvPr>
            <p:ph sz="half" idx="2"/>
          </p:nvPr>
        </p:nvSpPr>
        <p:spPr>
          <a:xfrm>
            <a:off x="1559720" y="1109853"/>
            <a:ext cx="2512695" cy="109068"/>
          </a:xfrm>
          <a:prstGeom prst="rect">
            <a:avLst/>
          </a:prstGeom>
        </p:spPr>
        <p:txBody>
          <a:bodyPr wrap="square" lIns="0" tIns="0" rIns="0" bIns="0">
            <a:spAutoFit/>
          </a:bodyPr>
          <a:lstStyle>
            <a:lvl1pPr>
              <a:defRPr sz="788" b="0" i="0">
                <a:solidFill>
                  <a:schemeClr val="tx1"/>
                </a:solidFill>
                <a:latin typeface="Arial"/>
                <a:cs typeface="Arial"/>
              </a:defRPr>
            </a:lvl1pPr>
          </a:lstStyle>
          <a:p>
            <a:endParaRPr/>
          </a:p>
        </p:txBody>
      </p:sp>
      <p:sp>
        <p:nvSpPr>
          <p:cNvPr id="4" name="Holder 4"/>
          <p:cNvSpPr>
            <a:spLocks noGrp="1"/>
          </p:cNvSpPr>
          <p:nvPr>
            <p:ph sz="half" idx="3"/>
          </p:nvPr>
        </p:nvSpPr>
        <p:spPr>
          <a:xfrm>
            <a:off x="4818750" y="1112139"/>
            <a:ext cx="2714149" cy="109068"/>
          </a:xfrm>
          <a:prstGeom prst="rect">
            <a:avLst/>
          </a:prstGeom>
        </p:spPr>
        <p:txBody>
          <a:bodyPr wrap="square" lIns="0" tIns="0" rIns="0" bIns="0">
            <a:spAutoFit/>
          </a:bodyPr>
          <a:lstStyle>
            <a:lvl1pPr>
              <a:defRPr sz="788"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3/6/2024</a:t>
            </a:fld>
            <a:endParaRPr lang="en-US"/>
          </a:p>
        </p:txBody>
      </p:sp>
      <p:sp>
        <p:nvSpPr>
          <p:cNvPr id="7" name="Holder 7"/>
          <p:cNvSpPr>
            <a:spLocks noGrp="1"/>
          </p:cNvSpPr>
          <p:nvPr>
            <p:ph type="sldNum" sz="quarter" idx="7"/>
          </p:nvPr>
        </p:nvSpPr>
        <p:spPr/>
        <p:txBody>
          <a:bodyPr lIns="0" tIns="0" rIns="0" bIns="0"/>
          <a:lstStyle>
            <a:lvl1pPr>
              <a:defRPr sz="788" b="0" i="0">
                <a:solidFill>
                  <a:schemeClr val="tx1"/>
                </a:solidFill>
                <a:latin typeface="Calibri"/>
                <a:cs typeface="Calibri"/>
              </a:defRPr>
            </a:lvl1pPr>
          </a:lstStyle>
          <a:p>
            <a:pPr marL="21431">
              <a:spcBef>
                <a:spcPts val="17"/>
              </a:spcBef>
            </a:pPr>
            <a:fld id="{81D60167-4931-47E6-BA6A-407CBD079E47}" type="slidenum">
              <a:rPr lang="x-none" smtClean="0"/>
              <a:pPr marL="21431">
                <a:spcBef>
                  <a:spcPts val="17"/>
                </a:spcBef>
              </a:pPr>
              <a:t>‹#›</a:t>
            </a:fld>
            <a:endParaRPr lang="x-none" dirty="0"/>
          </a:p>
        </p:txBody>
      </p:sp>
    </p:spTree>
    <p:extLst>
      <p:ext uri="{BB962C8B-B14F-4D97-AF65-F5344CB8AC3E}">
        <p14:creationId xmlns:p14="http://schemas.microsoft.com/office/powerpoint/2010/main" val="1362426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63776" y="162744"/>
            <a:ext cx="8416450" cy="342786"/>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2181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3/6/2024</a:t>
            </a:fld>
            <a:endParaRPr lang="en-US"/>
          </a:p>
        </p:txBody>
      </p:sp>
      <p:sp>
        <p:nvSpPr>
          <p:cNvPr id="6" name="Holder 6"/>
          <p:cNvSpPr>
            <a:spLocks noGrp="1"/>
          </p:cNvSpPr>
          <p:nvPr>
            <p:ph type="sldNum" sz="quarter" idx="7"/>
          </p:nvPr>
        </p:nvSpPr>
        <p:spPr/>
        <p:txBody>
          <a:bodyPr lIns="0" tIns="0" rIns="0" bIns="0"/>
          <a:lstStyle>
            <a:lvl1pPr>
              <a:defRPr sz="788" b="0" i="0">
                <a:solidFill>
                  <a:schemeClr val="tx1"/>
                </a:solidFill>
                <a:latin typeface="Calibri"/>
                <a:cs typeface="Calibri"/>
              </a:defRPr>
            </a:lvl1pPr>
          </a:lstStyle>
          <a:p>
            <a:pPr marL="21431">
              <a:spcBef>
                <a:spcPts val="17"/>
              </a:spcBef>
            </a:pPr>
            <a:fld id="{81D60167-4931-47E6-BA6A-407CBD079E47}" type="slidenum">
              <a:rPr lang="x-none" smtClean="0"/>
              <a:pPr marL="21431">
                <a:spcBef>
                  <a:spcPts val="17"/>
                </a:spcBef>
              </a:pPr>
              <a:t>‹#›</a:t>
            </a:fld>
            <a:endParaRPr lang="x-none" dirty="0"/>
          </a:p>
        </p:txBody>
      </p:sp>
    </p:spTree>
    <p:extLst>
      <p:ext uri="{BB962C8B-B14F-4D97-AF65-F5344CB8AC3E}">
        <p14:creationId xmlns:p14="http://schemas.microsoft.com/office/powerpoint/2010/main" val="32191941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13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accent5"/>
              </a:buClr>
              <a:buSzPts val="2000"/>
              <a:buNone/>
              <a:defRPr sz="2000">
                <a:solidFill>
                  <a:schemeClr val="accent5"/>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685925"/>
            <a:ext cx="8520600" cy="38829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042780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内容页">
    <p:bg>
      <p:bgPr>
        <a:pattFill prst="dotGrid">
          <a:fgClr>
            <a:schemeClr val="accent2">
              <a:lumMod val="60000"/>
              <a:lumOff val="40000"/>
            </a:schemeClr>
          </a:fgClr>
          <a:bgClr>
            <a:schemeClr val="accent2">
              <a:lumMod val="20000"/>
              <a:lumOff val="80000"/>
            </a:schemeClr>
          </a:bgClr>
        </a:pattFill>
        <a:effectLst/>
      </p:bgPr>
    </p:bg>
    <p:spTree>
      <p:nvGrpSpPr>
        <p:cNvPr id="1" name=""/>
        <p:cNvGrpSpPr/>
        <p:nvPr/>
      </p:nvGrpSpPr>
      <p:grpSpPr>
        <a:xfrm>
          <a:off x="0" y="0"/>
          <a:ext cx="0" cy="0"/>
          <a:chOff x="0" y="0"/>
          <a:chExt cx="0" cy="0"/>
        </a:xfrm>
      </p:grpSpPr>
      <p:sp>
        <p:nvSpPr>
          <p:cNvPr id="8" name="矩形 7"/>
          <p:cNvSpPr/>
          <p:nvPr userDrawn="1"/>
        </p:nvSpPr>
        <p:spPr>
          <a:xfrm>
            <a:off x="137948" y="132036"/>
            <a:ext cx="8868104" cy="4879428"/>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5" name="五边形 4"/>
          <p:cNvSpPr/>
          <p:nvPr userDrawn="1"/>
        </p:nvSpPr>
        <p:spPr>
          <a:xfrm rot="5400000">
            <a:off x="323732" y="113960"/>
            <a:ext cx="668790" cy="440872"/>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435" tIns="25718" rIns="51435" bIns="25718" numCol="1" spcCol="0" rtlCol="0" fromWordArt="0" anchor="ctr" anchorCtr="0" forceAA="0" compatLnSpc="1">
            <a:noAutofit/>
          </a:bodyPr>
          <a:lstStyle/>
          <a:p>
            <a:pPr algn="ctr"/>
            <a:endParaRPr lang="zh-CN" altLang="en-US" sz="1013"/>
          </a:p>
        </p:txBody>
      </p:sp>
      <p:sp>
        <p:nvSpPr>
          <p:cNvPr id="7" name="文本占位符 3"/>
          <p:cNvSpPr>
            <a:spLocks noGrp="1"/>
          </p:cNvSpPr>
          <p:nvPr>
            <p:ph type="body" sz="quarter" idx="10" hasCustomPrompt="1"/>
          </p:nvPr>
        </p:nvSpPr>
        <p:spPr>
          <a:xfrm>
            <a:off x="437692" y="0"/>
            <a:ext cx="440873" cy="559676"/>
          </a:xfrm>
          <a:prstGeom prst="rect">
            <a:avLst/>
          </a:prstGeom>
        </p:spPr>
        <p:txBody>
          <a:bodyPr anchor="ctr"/>
          <a:lstStyle>
            <a:lvl1pPr marL="0" indent="0" algn="ctr">
              <a:buNone/>
              <a:defRPr sz="2250" b="1">
                <a:solidFill>
                  <a:schemeClr val="accent2">
                    <a:lumMod val="20000"/>
                    <a:lumOff val="80000"/>
                  </a:schemeClr>
                </a:solidFill>
              </a:defRPr>
            </a:lvl1pPr>
          </a:lstStyle>
          <a:p>
            <a:pPr lvl="0"/>
            <a:r>
              <a:rPr kumimoji="1" lang="en-US" altLang="zh-CN"/>
              <a:t>0</a:t>
            </a:r>
            <a:endParaRPr kumimoji="1" lang="zh-CN" altLang="en-US" dirty="0"/>
          </a:p>
        </p:txBody>
      </p:sp>
      <p:sp>
        <p:nvSpPr>
          <p:cNvPr id="9" name="文本占位符 3"/>
          <p:cNvSpPr>
            <a:spLocks noGrp="1"/>
          </p:cNvSpPr>
          <p:nvPr>
            <p:ph type="body" sz="quarter" idx="12"/>
          </p:nvPr>
        </p:nvSpPr>
        <p:spPr>
          <a:xfrm>
            <a:off x="878564" y="160236"/>
            <a:ext cx="3156530" cy="348319"/>
          </a:xfrm>
          <a:prstGeom prst="rect">
            <a:avLst/>
          </a:prstGeom>
        </p:spPr>
        <p:txBody>
          <a:bodyPr anchor="ctr"/>
          <a:lstStyle>
            <a:lvl1pPr marL="0" indent="0" algn="l">
              <a:buNone/>
              <a:defRPr sz="1350" b="1">
                <a:solidFill>
                  <a:schemeClr val="accent6"/>
                </a:solidFill>
              </a:defRPr>
            </a:lvl1pPr>
          </a:lstStyle>
          <a:p>
            <a:pPr lvl="0"/>
            <a:endParaRPr kumimoji="1" lang="zh-CN" altLang="en-US"/>
          </a:p>
        </p:txBody>
      </p:sp>
    </p:spTree>
    <p:extLst>
      <p:ext uri="{BB962C8B-B14F-4D97-AF65-F5344CB8AC3E}">
        <p14:creationId xmlns:p14="http://schemas.microsoft.com/office/powerpoint/2010/main" val="468084009"/>
      </p:ext>
    </p:extLst>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9B22-276F-1A4F-9F30-1EF3AC49297D}"/>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endParaRPr lang="en-JP"/>
          </a:p>
        </p:txBody>
      </p:sp>
      <p:sp>
        <p:nvSpPr>
          <p:cNvPr id="3" name="Text Placeholder 2">
            <a:extLst>
              <a:ext uri="{FF2B5EF4-FFF2-40B4-BE49-F238E27FC236}">
                <a16:creationId xmlns:a16="http://schemas.microsoft.com/office/drawing/2014/main" id="{DD3CEC15-F134-9343-BD7C-20CCF0B9240E}"/>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5264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E0E95-1869-2240-BE68-AF31F9878A2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endParaRPr lang="en-JP"/>
          </a:p>
        </p:txBody>
      </p:sp>
      <p:sp>
        <p:nvSpPr>
          <p:cNvPr id="3" name="Content Placeholder 2">
            <a:extLst>
              <a:ext uri="{FF2B5EF4-FFF2-40B4-BE49-F238E27FC236}">
                <a16:creationId xmlns:a16="http://schemas.microsoft.com/office/drawing/2014/main" id="{EADDD9BC-8591-C048-966E-039D8F3C237E}"/>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Content Placeholder 3">
            <a:extLst>
              <a:ext uri="{FF2B5EF4-FFF2-40B4-BE49-F238E27FC236}">
                <a16:creationId xmlns:a16="http://schemas.microsoft.com/office/drawing/2014/main" id="{57D1D3E0-32C4-A440-9C11-4B575A48E65E}"/>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Tree>
    <p:extLst>
      <p:ext uri="{BB962C8B-B14F-4D97-AF65-F5344CB8AC3E}">
        <p14:creationId xmlns:p14="http://schemas.microsoft.com/office/powerpoint/2010/main" val="1261730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434AD-3E45-C74B-8D11-87C334FADC81}"/>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endParaRPr lang="en-JP"/>
          </a:p>
        </p:txBody>
      </p:sp>
      <p:sp>
        <p:nvSpPr>
          <p:cNvPr id="3" name="Text Placeholder 2">
            <a:extLst>
              <a:ext uri="{FF2B5EF4-FFF2-40B4-BE49-F238E27FC236}">
                <a16:creationId xmlns:a16="http://schemas.microsoft.com/office/drawing/2014/main" id="{09870E7C-F3A8-6749-92C3-B86AD8ECB292}"/>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63615E5-877F-3049-828C-B8A0BCE071CF}"/>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5" name="Text Placeholder 4">
            <a:extLst>
              <a:ext uri="{FF2B5EF4-FFF2-40B4-BE49-F238E27FC236}">
                <a16:creationId xmlns:a16="http://schemas.microsoft.com/office/drawing/2014/main" id="{7DFFD06D-46F7-4C43-8BFD-E27966AC0A07}"/>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61762C1-85D9-314A-BDF7-C4FB0898C672}"/>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Tree>
    <p:extLst>
      <p:ext uri="{BB962C8B-B14F-4D97-AF65-F5344CB8AC3E}">
        <p14:creationId xmlns:p14="http://schemas.microsoft.com/office/powerpoint/2010/main" val="1692777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8F058-0529-CF41-AC0C-3C3D9FCB3E89}"/>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endParaRPr lang="en-JP"/>
          </a:p>
        </p:txBody>
      </p:sp>
    </p:spTree>
    <p:extLst>
      <p:ext uri="{BB962C8B-B14F-4D97-AF65-F5344CB8AC3E}">
        <p14:creationId xmlns:p14="http://schemas.microsoft.com/office/powerpoint/2010/main" val="1052121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562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F5D44-B4AB-7345-AF56-FFFD81C52F59}"/>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endParaRPr lang="en-JP"/>
          </a:p>
        </p:txBody>
      </p:sp>
      <p:sp>
        <p:nvSpPr>
          <p:cNvPr id="3" name="Content Placeholder 2">
            <a:extLst>
              <a:ext uri="{FF2B5EF4-FFF2-40B4-BE49-F238E27FC236}">
                <a16:creationId xmlns:a16="http://schemas.microsoft.com/office/drawing/2014/main" id="{E0BE518A-8867-8049-8780-15C2E8821527}"/>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4" name="Text Placeholder 3">
            <a:extLst>
              <a:ext uri="{FF2B5EF4-FFF2-40B4-BE49-F238E27FC236}">
                <a16:creationId xmlns:a16="http://schemas.microsoft.com/office/drawing/2014/main" id="{14384285-AB70-4A48-8B2F-386138CD8850}"/>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340697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AB57C-AEA3-6C4B-B3DB-B3261D4F0EEF}"/>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endParaRPr lang="en-JP"/>
          </a:p>
        </p:txBody>
      </p:sp>
      <p:sp>
        <p:nvSpPr>
          <p:cNvPr id="3" name="Picture Placeholder 2">
            <a:extLst>
              <a:ext uri="{FF2B5EF4-FFF2-40B4-BE49-F238E27FC236}">
                <a16:creationId xmlns:a16="http://schemas.microsoft.com/office/drawing/2014/main" id="{46EB2529-9FB4-A54F-9AC0-94E38392A534}"/>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JP"/>
          </a:p>
        </p:txBody>
      </p:sp>
      <p:sp>
        <p:nvSpPr>
          <p:cNvPr id="4" name="Text Placeholder 3">
            <a:extLst>
              <a:ext uri="{FF2B5EF4-FFF2-40B4-BE49-F238E27FC236}">
                <a16:creationId xmlns:a16="http://schemas.microsoft.com/office/drawing/2014/main" id="{811B4B22-3B47-1C43-A49F-77ADBEBE3BC9}"/>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495763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361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JP"/>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6"/>
            <a:ext cx="7886700" cy="994172"/>
          </a:xfrm>
          <a:prstGeom prst="rect">
            <a:avLst/>
          </a:prstGeom>
        </p:spPr>
        <p:txBody>
          <a:bodyPr vert="horz" lIns="91440" tIns="45720" rIns="91440" bIns="45720" rtlCol="0" anchor="ctr">
            <a:normAutofit/>
          </a:bodyPr>
          <a:lstStyle/>
          <a:p>
            <a:r>
              <a:rPr lang="en-US" dirty="0"/>
              <a:t>Click to edit Master title style</a:t>
            </a:r>
          </a:p>
        </p:txBody>
      </p:sp>
      <p:sp>
        <p:nvSpPr>
          <p:cNvPr id="7" name="Text Placeholder 6">
            <a:extLst>
              <a:ext uri="{FF2B5EF4-FFF2-40B4-BE49-F238E27FC236}">
                <a16:creationId xmlns:a16="http://schemas.microsoft.com/office/drawing/2014/main" id="{E1FE6246-6833-C447-B7EE-573E4B9FC392}"/>
              </a:ext>
            </a:extLst>
          </p:cNvPr>
          <p:cNvSpPr>
            <a:spLocks noGrp="1"/>
          </p:cNvSpPr>
          <p:nvPr>
            <p:ph type="body" idx="1"/>
          </p:nvPr>
        </p:nvSpPr>
        <p:spPr>
          <a:xfrm>
            <a:off x="628650" y="1370014"/>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Tree>
    <p:extLst>
      <p:ext uri="{BB962C8B-B14F-4D97-AF65-F5344CB8AC3E}">
        <p14:creationId xmlns:p14="http://schemas.microsoft.com/office/powerpoint/2010/main" val="3428792488"/>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3" r:id="rId17"/>
    <p:sldLayoutId id="2147483744" r:id="rId18"/>
  </p:sldLayoutIdLst>
  <p:hf hdr="0" ftr="0" dt="0"/>
  <p:txStyles>
    <p:titleStyle>
      <a:lvl1pPr algn="l" defTabSz="514337"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5" indent="-128585" algn="l" defTabSz="514337"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53" indent="-128585" algn="l" defTabSz="514337"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21" indent="-128585" algn="l" defTabSz="514337"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90"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59"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37" rtl="0" eaLnBrk="1" latinLnBrk="0" hangingPunct="1">
        <a:defRPr sz="1013" kern="1200">
          <a:solidFill>
            <a:schemeClr val="tx1"/>
          </a:solidFill>
          <a:latin typeface="+mn-lt"/>
          <a:ea typeface="+mn-ea"/>
          <a:cs typeface="+mn-cs"/>
        </a:defRPr>
      </a:lvl1pPr>
      <a:lvl2pPr marL="257169" algn="l" defTabSz="514337" rtl="0" eaLnBrk="1" latinLnBrk="0" hangingPunct="1">
        <a:defRPr sz="1013" kern="1200">
          <a:solidFill>
            <a:schemeClr val="tx1"/>
          </a:solidFill>
          <a:latin typeface="+mn-lt"/>
          <a:ea typeface="+mn-ea"/>
          <a:cs typeface="+mn-cs"/>
        </a:defRPr>
      </a:lvl2pPr>
      <a:lvl3pPr marL="514337" algn="l" defTabSz="514337" rtl="0" eaLnBrk="1" latinLnBrk="0" hangingPunct="1">
        <a:defRPr sz="1013" kern="1200">
          <a:solidFill>
            <a:schemeClr val="tx1"/>
          </a:solidFill>
          <a:latin typeface="+mn-lt"/>
          <a:ea typeface="+mn-ea"/>
          <a:cs typeface="+mn-cs"/>
        </a:defRPr>
      </a:lvl3pPr>
      <a:lvl4pPr marL="771506" algn="l" defTabSz="514337" rtl="0" eaLnBrk="1" latinLnBrk="0" hangingPunct="1">
        <a:defRPr sz="1013" kern="1200">
          <a:solidFill>
            <a:schemeClr val="tx1"/>
          </a:solidFill>
          <a:latin typeface="+mn-lt"/>
          <a:ea typeface="+mn-ea"/>
          <a:cs typeface="+mn-cs"/>
        </a:defRPr>
      </a:lvl4pPr>
      <a:lvl5pPr marL="1028675" algn="l" defTabSz="514337" rtl="0" eaLnBrk="1" latinLnBrk="0" hangingPunct="1">
        <a:defRPr sz="1013" kern="1200">
          <a:solidFill>
            <a:schemeClr val="tx1"/>
          </a:solidFill>
          <a:latin typeface="+mn-lt"/>
          <a:ea typeface="+mn-ea"/>
          <a:cs typeface="+mn-cs"/>
        </a:defRPr>
      </a:lvl5pPr>
      <a:lvl6pPr marL="1285843" algn="l" defTabSz="514337" rtl="0" eaLnBrk="1" latinLnBrk="0" hangingPunct="1">
        <a:defRPr sz="1013" kern="1200">
          <a:solidFill>
            <a:schemeClr val="tx1"/>
          </a:solidFill>
          <a:latin typeface="+mn-lt"/>
          <a:ea typeface="+mn-ea"/>
          <a:cs typeface="+mn-cs"/>
        </a:defRPr>
      </a:lvl6pPr>
      <a:lvl7pPr marL="1543011" algn="l" defTabSz="514337" rtl="0" eaLnBrk="1" latinLnBrk="0" hangingPunct="1">
        <a:defRPr sz="1013" kern="1200">
          <a:solidFill>
            <a:schemeClr val="tx1"/>
          </a:solidFill>
          <a:latin typeface="+mn-lt"/>
          <a:ea typeface="+mn-ea"/>
          <a:cs typeface="+mn-cs"/>
        </a:defRPr>
      </a:lvl7pPr>
      <a:lvl8pPr marL="1800180" algn="l" defTabSz="514337" rtl="0" eaLnBrk="1" latinLnBrk="0" hangingPunct="1">
        <a:defRPr sz="1013" kern="1200">
          <a:solidFill>
            <a:schemeClr val="tx1"/>
          </a:solidFill>
          <a:latin typeface="+mn-lt"/>
          <a:ea typeface="+mn-ea"/>
          <a:cs typeface="+mn-cs"/>
        </a:defRPr>
      </a:lvl8pPr>
      <a:lvl9pPr marL="2057349" algn="l" defTabSz="514337"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abs/2308.00002" TargetMode="External"/><Relationship Id="rId2" Type="http://schemas.openxmlformats.org/officeDocument/2006/relationships/image" Target="../media/image42.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10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image" Target="../media/image34.png"/><Relationship Id="rId4" Type="http://schemas.openxmlformats.org/officeDocument/2006/relationships/image" Target="../media/image32.png"/></Relationships>
</file>

<file path=ppt/slides/_rels/slide1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5.png"/><Relationship Id="rId1" Type="http://schemas.openxmlformats.org/officeDocument/2006/relationships/slideLayout" Target="../slideLayouts/slideLayout13.xml"/><Relationship Id="rId4" Type="http://schemas.openxmlformats.org/officeDocument/2006/relationships/image" Target="../media/image10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marcotcr/lime" TargetMode="Externa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8.png"/><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13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39.png"/><Relationship Id="rId4" Type="http://schemas.openxmlformats.org/officeDocument/2006/relationships/image" Target="../media/image38.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2" Type="http://schemas.openxmlformats.org/officeDocument/2006/relationships/hyperlink" Target="https://github.com/t-hoso/temporal_natural_language_inference" TargetMode="Externa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marcotcr/lime" TargetMode="Externa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3.xml"/><Relationship Id="rId4" Type="http://schemas.openxmlformats.org/officeDocument/2006/relationships/image" Target="../media/image11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117.png"/></Relationships>
</file>

<file path=ppt/slides/_rels/slide15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119.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6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21.png"/></Relationships>
</file>

<file path=ppt/slides/_rels/slide1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123.png"/></Relationships>
</file>

<file path=ppt/slides/_rels/slide1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128.png"/></Relationships>
</file>

<file path=ppt/slides/_rels/slide1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133.png"/></Relationships>
</file>

<file path=ppt/slides/_rels/slide1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2" Type="http://schemas.openxmlformats.org/officeDocument/2006/relationships/image" Target="../media/image138.jpg"/><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image" Target="../media/image143.png"/><Relationship Id="rId1" Type="http://schemas.openxmlformats.org/officeDocument/2006/relationships/slideLayout" Target="../slideLayouts/slideLayout13.xml"/><Relationship Id="rId5" Type="http://schemas.openxmlformats.org/officeDocument/2006/relationships/image" Target="../media/image146.png"/><Relationship Id="rId4" Type="http://schemas.openxmlformats.org/officeDocument/2006/relationships/image" Target="../media/image145.png"/></Relationships>
</file>

<file path=ppt/slides/_rels/slide18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marcotcr/lime" TargetMode="Externa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8.xml.rels><?xml version="1.0" encoding="UTF-8" standalone="yes"?>
<Relationships xmlns="http://schemas.openxmlformats.org/package/2006/relationships"><Relationship Id="rId3" Type="http://schemas.openxmlformats.org/officeDocument/2006/relationships/image" Target="../media/image149.tiff"/><Relationship Id="rId2" Type="http://schemas.openxmlformats.org/officeDocument/2006/relationships/image" Target="../media/image148.emf"/><Relationship Id="rId1" Type="http://schemas.openxmlformats.org/officeDocument/2006/relationships/slideLayout" Target="../slideLayouts/slideLayout13.xml"/><Relationship Id="rId4" Type="http://schemas.openxmlformats.org/officeDocument/2006/relationships/image" Target="../media/image150.tiff"/></Relationships>
</file>

<file path=ppt/slides/_rels/slide18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19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3.xml"/><Relationship Id="rId5" Type="http://schemas.openxmlformats.org/officeDocument/2006/relationships/image" Target="../media/image155.png"/><Relationship Id="rId4" Type="http://schemas.openxmlformats.org/officeDocument/2006/relationships/image" Target="../media/image154.png"/></Relationships>
</file>

<file path=ppt/slides/_rels/slide19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3.xml"/><Relationship Id="rId5" Type="http://schemas.openxmlformats.org/officeDocument/2006/relationships/image" Target="../media/image159.png"/><Relationship Id="rId4" Type="http://schemas.openxmlformats.org/officeDocument/2006/relationships/image" Target="../media/image158.png"/></Relationships>
</file>

<file path=ppt/slides/_rels/slide19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marcotcr/lime" TargetMode="Externa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3.xml"/><Relationship Id="rId4" Type="http://schemas.openxmlformats.org/officeDocument/2006/relationships/image" Target="../media/image16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0.xml"/><Relationship Id="rId1" Type="http://schemas.openxmlformats.org/officeDocument/2006/relationships/slideLayout" Target="../slideLayouts/slideLayout13.xml"/><Relationship Id="rId5" Type="http://schemas.openxmlformats.org/officeDocument/2006/relationships/hyperlink" Target="https://tempowordnet.greyc.fr/" TargetMode="External"/><Relationship Id="rId4" Type="http://schemas.openxmlformats.org/officeDocument/2006/relationships/hyperlink" Target="https://github.com/Ejhfast/empath-client" TargetMode="External"/></Relationships>
</file>

<file path=ppt/slides/_rels/slide2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marcotcr/lime" TargetMode="Externa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marcotcr/lime" TargetMode="Externa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8.png"/><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2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3.png"/><Relationship Id="rId1" Type="http://schemas.openxmlformats.org/officeDocument/2006/relationships/slideLayout" Target="../slideLayouts/slideLayout13.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github.com/marcotcr/lime" TargetMode="Externa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hyperlink" Target="https://cointelegraph.com/news/ai-artificial-intelligence-experiment-involving-temporal-validity-significant-implications-fintech"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3.xml"/><Relationship Id="rId4" Type="http://schemas.openxmlformats.org/officeDocument/2006/relationships/image" Target="../media/image10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BCA57-C32C-D947-B18A-F2E2F9393298}"/>
              </a:ext>
            </a:extLst>
          </p:cNvPr>
          <p:cNvSpPr>
            <a:spLocks noGrp="1"/>
          </p:cNvSpPr>
          <p:nvPr>
            <p:ph type="ctrTitle"/>
          </p:nvPr>
        </p:nvSpPr>
        <p:spPr>
          <a:xfrm>
            <a:off x="1128983" y="590550"/>
            <a:ext cx="6848475" cy="1790700"/>
          </a:xfrm>
        </p:spPr>
        <p:txBody>
          <a:bodyPr>
            <a:normAutofit/>
          </a:bodyPr>
          <a:lstStyle/>
          <a:p>
            <a:r>
              <a:rPr lang="en-US" sz="2800" dirty="0"/>
              <a:t>Estimating Temporal Validity of Text</a:t>
            </a:r>
            <a:endParaRPr lang="x-none" sz="2800" dirty="0"/>
          </a:p>
        </p:txBody>
      </p:sp>
      <p:sp>
        <p:nvSpPr>
          <p:cNvPr id="3" name="Subtitle 2">
            <a:extLst>
              <a:ext uri="{FF2B5EF4-FFF2-40B4-BE49-F238E27FC236}">
                <a16:creationId xmlns:a16="http://schemas.microsoft.com/office/drawing/2014/main" id="{AFCDB573-C2AD-5A4C-930B-5F47473FB2A2}"/>
              </a:ext>
            </a:extLst>
          </p:cNvPr>
          <p:cNvSpPr>
            <a:spLocks noGrp="1"/>
          </p:cNvSpPr>
          <p:nvPr>
            <p:ph type="subTitle" idx="1"/>
          </p:nvPr>
        </p:nvSpPr>
        <p:spPr>
          <a:xfrm>
            <a:off x="1066800" y="2234541"/>
            <a:ext cx="6858000" cy="1241822"/>
          </a:xfrm>
        </p:spPr>
        <p:txBody>
          <a:bodyPr/>
          <a:lstStyle/>
          <a:p>
            <a:endParaRPr lang="x-none" dirty="0"/>
          </a:p>
          <a:p>
            <a:r>
              <a:rPr lang="en-US" sz="1800" dirty="0"/>
              <a:t>Adam Jatowt</a:t>
            </a:r>
          </a:p>
          <a:p>
            <a:r>
              <a:rPr lang="en-US" dirty="0"/>
              <a:t>Mots/Machines #6</a:t>
            </a:r>
          </a:p>
          <a:p>
            <a:r>
              <a:rPr lang="en-US" dirty="0"/>
              <a:t>8 March </a:t>
            </a:r>
            <a:r>
              <a:rPr lang="x-none" dirty="0"/>
              <a:t>202</a:t>
            </a:r>
            <a:r>
              <a:rPr lang="en-US" dirty="0"/>
              <a:t>4</a:t>
            </a:r>
            <a:endParaRPr lang="x-none" dirty="0"/>
          </a:p>
        </p:txBody>
      </p:sp>
      <p:pic>
        <p:nvPicPr>
          <p:cNvPr id="6" name="Picture 2" descr="Data Science Group at University of Innsbruck - homepage link">
            <a:extLst>
              <a:ext uri="{FF2B5EF4-FFF2-40B4-BE49-F238E27FC236}">
                <a16:creationId xmlns:a16="http://schemas.microsoft.com/office/drawing/2014/main" id="{2DBA4600-79E1-4C7D-BCA5-5AF3B951E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61" y="47210"/>
            <a:ext cx="1924940" cy="7721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T4 Expiry Date 26mm x 12mm Price Gun Label | LabelMetrics">
            <a:extLst>
              <a:ext uri="{FF2B5EF4-FFF2-40B4-BE49-F238E27FC236}">
                <a16:creationId xmlns:a16="http://schemas.microsoft.com/office/drawing/2014/main" id="{C97BFFE8-8409-448D-B593-476FFCEA3C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7458" y="4552949"/>
            <a:ext cx="1202021" cy="60101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289FF88-7638-4A6E-9978-59C728FACEBE}"/>
              </a:ext>
            </a:extLst>
          </p:cNvPr>
          <p:cNvSpPr txBox="1"/>
          <p:nvPr/>
        </p:nvSpPr>
        <p:spPr>
          <a:xfrm>
            <a:off x="8112679" y="4751164"/>
            <a:ext cx="1066800" cy="369332"/>
          </a:xfrm>
          <a:prstGeom prst="rect">
            <a:avLst/>
          </a:prstGeom>
          <a:noFill/>
        </p:spPr>
        <p:txBody>
          <a:bodyPr wrap="square" rtlCol="0">
            <a:spAutoFit/>
          </a:bodyPr>
          <a:lstStyle/>
          <a:p>
            <a:r>
              <a:rPr lang="en-US" sz="900" dirty="0">
                <a:latin typeface="Bahnschrift Light Condensed" panose="020B0502040204020203" pitchFamily="34" charset="0"/>
              </a:rPr>
              <a:t>   Few months unless </a:t>
            </a:r>
          </a:p>
          <a:p>
            <a:r>
              <a:rPr lang="en-US" sz="900" dirty="0">
                <a:latin typeface="Bahnschrift Light Condensed" panose="020B0502040204020203" pitchFamily="34" charset="0"/>
              </a:rPr>
              <a:t>      kept updated..</a:t>
            </a:r>
            <a:endParaRPr lang="en-AT" sz="900" dirty="0">
              <a:latin typeface="Bahnschrift Light Condensed" panose="020B0502040204020203" pitchFamily="34" charset="0"/>
            </a:endParaRPr>
          </a:p>
        </p:txBody>
      </p:sp>
      <p:pic>
        <p:nvPicPr>
          <p:cNvPr id="4" name="Picture 3">
            <a:extLst>
              <a:ext uri="{FF2B5EF4-FFF2-40B4-BE49-F238E27FC236}">
                <a16:creationId xmlns:a16="http://schemas.microsoft.com/office/drawing/2014/main" id="{9868F308-7FC9-492A-B98B-72F0076642D5}"/>
              </a:ext>
            </a:extLst>
          </p:cNvPr>
          <p:cNvPicPr>
            <a:picLocks noChangeAspect="1"/>
          </p:cNvPicPr>
          <p:nvPr/>
        </p:nvPicPr>
        <p:blipFill>
          <a:blip r:embed="rId5"/>
          <a:stretch>
            <a:fillRect/>
          </a:stretch>
        </p:blipFill>
        <p:spPr>
          <a:xfrm>
            <a:off x="228600" y="2855452"/>
            <a:ext cx="3163073" cy="2072479"/>
          </a:xfrm>
          <a:prstGeom prst="rect">
            <a:avLst/>
          </a:prstGeom>
        </p:spPr>
      </p:pic>
    </p:spTree>
    <p:extLst>
      <p:ext uri="{BB962C8B-B14F-4D97-AF65-F5344CB8AC3E}">
        <p14:creationId xmlns:p14="http://schemas.microsoft.com/office/powerpoint/2010/main" val="481841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E05C-F671-4A83-9901-4FFD230B3E99}"/>
              </a:ext>
            </a:extLst>
          </p:cNvPr>
          <p:cNvSpPr>
            <a:spLocks noGrp="1"/>
          </p:cNvSpPr>
          <p:nvPr>
            <p:ph type="title"/>
          </p:nvPr>
        </p:nvSpPr>
        <p:spPr/>
        <p:txBody>
          <a:bodyPr/>
          <a:lstStyle/>
          <a:p>
            <a:r>
              <a:rPr lang="en-US" dirty="0"/>
              <a:t>Temporal Commonsense Reasoning</a:t>
            </a:r>
            <a:endParaRPr lang="en-AT" dirty="0"/>
          </a:p>
        </p:txBody>
      </p:sp>
      <p:sp>
        <p:nvSpPr>
          <p:cNvPr id="3" name="Content Placeholder 2">
            <a:extLst>
              <a:ext uri="{FF2B5EF4-FFF2-40B4-BE49-F238E27FC236}">
                <a16:creationId xmlns:a16="http://schemas.microsoft.com/office/drawing/2014/main" id="{1CF30202-717D-4884-8B8A-B798E6AED39A}"/>
              </a:ext>
            </a:extLst>
          </p:cNvPr>
          <p:cNvSpPr>
            <a:spLocks noGrp="1"/>
          </p:cNvSpPr>
          <p:nvPr>
            <p:ph idx="1"/>
          </p:nvPr>
        </p:nvSpPr>
        <p:spPr>
          <a:xfrm>
            <a:off x="762000" y="1352550"/>
            <a:ext cx="8001000" cy="2833718"/>
          </a:xfrm>
        </p:spPr>
        <p:txBody>
          <a:bodyPr>
            <a:normAutofit/>
          </a:bodyPr>
          <a:lstStyle/>
          <a:p>
            <a:pPr marL="0" indent="0">
              <a:buNone/>
            </a:pPr>
            <a:r>
              <a:rPr lang="en-US" dirty="0"/>
              <a:t>A language model with a </a:t>
            </a:r>
            <a:r>
              <a:rPr lang="en-US" dirty="0">
                <a:solidFill>
                  <a:srgbClr val="0070C0"/>
                </a:solidFill>
              </a:rPr>
              <a:t>robust understanding of temporal context </a:t>
            </a:r>
            <a:r>
              <a:rPr lang="en-US" dirty="0"/>
              <a:t>is primed to perform better on downstream NLP tasks such as:</a:t>
            </a:r>
          </a:p>
          <a:p>
            <a:pPr lvl="1"/>
            <a:r>
              <a:rPr lang="en-US" dirty="0"/>
              <a:t>storytelling (</a:t>
            </a:r>
            <a:r>
              <a:rPr lang="en-US" dirty="0" err="1"/>
              <a:t>Mostafazadeh</a:t>
            </a:r>
            <a:r>
              <a:rPr lang="en-US" dirty="0"/>
              <a:t> et al., 2016)</a:t>
            </a:r>
          </a:p>
          <a:p>
            <a:pPr lvl="1"/>
            <a:r>
              <a:rPr lang="en-US" dirty="0"/>
              <a:t>natural language inference (Hosokawa et al., 2023)</a:t>
            </a:r>
          </a:p>
          <a:p>
            <a:pPr lvl="1"/>
            <a:r>
              <a:rPr lang="en-US" dirty="0"/>
              <a:t>timeline understanding (Steen and </a:t>
            </a:r>
            <a:r>
              <a:rPr lang="en-US" dirty="0" err="1"/>
              <a:t>Markert</a:t>
            </a:r>
            <a:r>
              <a:rPr lang="en-US" dirty="0"/>
              <a:t>, 2019)</a:t>
            </a:r>
          </a:p>
          <a:p>
            <a:pPr lvl="1"/>
            <a:r>
              <a:rPr lang="en-US" dirty="0"/>
              <a:t>user status tracking (Xia and Qi, 2022)</a:t>
            </a:r>
          </a:p>
          <a:p>
            <a:pPr lvl="1"/>
            <a:r>
              <a:rPr lang="en-US" dirty="0"/>
              <a:t>dialogue management</a:t>
            </a:r>
          </a:p>
          <a:p>
            <a:pPr lvl="1"/>
            <a:r>
              <a:rPr lang="en-US" dirty="0"/>
              <a:t>etc.</a:t>
            </a:r>
          </a:p>
        </p:txBody>
      </p:sp>
    </p:spTree>
    <p:extLst>
      <p:ext uri="{BB962C8B-B14F-4D97-AF65-F5344CB8AC3E}">
        <p14:creationId xmlns:p14="http://schemas.microsoft.com/office/powerpoint/2010/main" val="38522935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2A09-E574-4EF9-84D0-B078814C6561}"/>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B25677A1-17C5-4D1B-9F25-D87C3AB6375E}"/>
              </a:ext>
            </a:extLst>
          </p:cNvPr>
          <p:cNvSpPr>
            <a:spLocks noGrp="1"/>
          </p:cNvSpPr>
          <p:nvPr>
            <p:ph idx="1"/>
          </p:nvPr>
        </p:nvSpPr>
        <p:spPr/>
        <p:txBody>
          <a:bodyPr/>
          <a:lstStyle/>
          <a:p>
            <a:r>
              <a:rPr lang="en-US" dirty="0"/>
              <a:t>Hosokawa et al.</a:t>
            </a:r>
          </a:p>
          <a:p>
            <a:r>
              <a:rPr lang="en-US" dirty="0" err="1"/>
              <a:t>CoTak</a:t>
            </a:r>
            <a:endParaRPr lang="en-US" dirty="0"/>
          </a:p>
          <a:p>
            <a:r>
              <a:rPr lang="en-US" dirty="0"/>
              <a:t>Temporal Validity Change Prediction</a:t>
            </a:r>
          </a:p>
          <a:p>
            <a:r>
              <a:rPr lang="en-US" dirty="0"/>
              <a:t>Archival</a:t>
            </a:r>
          </a:p>
        </p:txBody>
      </p:sp>
      <p:sp>
        <p:nvSpPr>
          <p:cNvPr id="5" name="Rectangle 4">
            <a:extLst>
              <a:ext uri="{FF2B5EF4-FFF2-40B4-BE49-F238E27FC236}">
                <a16:creationId xmlns:a16="http://schemas.microsoft.com/office/drawing/2014/main" id="{08300249-BE24-470B-BFFF-9E4FCCB1313F}"/>
              </a:ext>
            </a:extLst>
          </p:cNvPr>
          <p:cNvSpPr/>
          <p:nvPr/>
        </p:nvSpPr>
        <p:spPr>
          <a:xfrm>
            <a:off x="1143000" y="4739125"/>
            <a:ext cx="5794131" cy="207749"/>
          </a:xfrm>
          <a:prstGeom prst="rect">
            <a:avLst/>
          </a:prstGeom>
        </p:spPr>
        <p:txBody>
          <a:bodyPr wrap="square">
            <a:spAutoFit/>
          </a:bodyPr>
          <a:lstStyle/>
          <a:p>
            <a:r>
              <a:rPr lang="en-US" sz="750" dirty="0"/>
              <a:t>Lynden et al.: </a:t>
            </a:r>
            <a:r>
              <a:rPr lang="en-US" sz="750" i="1" dirty="0"/>
              <a:t>Commonsense Temporal Action Knowledge (</a:t>
            </a:r>
            <a:r>
              <a:rPr lang="en-US" sz="750" i="1" dirty="0" err="1"/>
              <a:t>CoTAK</a:t>
            </a:r>
            <a:r>
              <a:rPr lang="en-US" sz="750" i="1" dirty="0"/>
              <a:t>) Dataset</a:t>
            </a:r>
            <a:r>
              <a:rPr lang="en-US" sz="750" dirty="0"/>
              <a:t>, CIKM 2023</a:t>
            </a:r>
            <a:endParaRPr lang="en-AT" sz="750" dirty="0"/>
          </a:p>
        </p:txBody>
      </p:sp>
    </p:spTree>
    <p:extLst>
      <p:ext uri="{BB962C8B-B14F-4D97-AF65-F5344CB8AC3E}">
        <p14:creationId xmlns:p14="http://schemas.microsoft.com/office/powerpoint/2010/main" val="26983024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5329-9AA8-413F-927F-35AF6E977105}"/>
              </a:ext>
            </a:extLst>
          </p:cNvPr>
          <p:cNvSpPr>
            <a:spLocks noGrp="1"/>
          </p:cNvSpPr>
          <p:nvPr>
            <p:ph type="title"/>
          </p:nvPr>
        </p:nvSpPr>
        <p:spPr/>
        <p:txBody>
          <a:bodyPr/>
          <a:lstStyle/>
          <a:p>
            <a:r>
              <a:rPr lang="en-US" dirty="0"/>
              <a:t>Context-based Temporal Validity Prediction: Temporal Natural Language Inference</a:t>
            </a:r>
            <a:endParaRPr lang="en-AT" dirty="0"/>
          </a:p>
        </p:txBody>
      </p:sp>
      <p:sp>
        <p:nvSpPr>
          <p:cNvPr id="3" name="Content Placeholder 2">
            <a:extLst>
              <a:ext uri="{FF2B5EF4-FFF2-40B4-BE49-F238E27FC236}">
                <a16:creationId xmlns:a16="http://schemas.microsoft.com/office/drawing/2014/main" id="{C475B7A4-C738-4C36-B419-F4E98BA56118}"/>
              </a:ext>
            </a:extLst>
          </p:cNvPr>
          <p:cNvSpPr>
            <a:spLocks noGrp="1"/>
          </p:cNvSpPr>
          <p:nvPr>
            <p:ph idx="1"/>
          </p:nvPr>
        </p:nvSpPr>
        <p:spPr>
          <a:xfrm>
            <a:off x="629531" y="1531145"/>
            <a:ext cx="4324350" cy="1888331"/>
          </a:xfrm>
        </p:spPr>
        <p:txBody>
          <a:bodyPr>
            <a:normAutofit fontScale="92500" lnSpcReduction="20000"/>
          </a:bodyPr>
          <a:lstStyle/>
          <a:p>
            <a:pPr marL="0" indent="0">
              <a:buNone/>
            </a:pPr>
            <a:r>
              <a:rPr lang="en-US" dirty="0"/>
              <a:t>Estimate if an action expressed in a sentence would </a:t>
            </a:r>
            <a:r>
              <a:rPr lang="en-US" dirty="0">
                <a:solidFill>
                  <a:srgbClr val="7030A0"/>
                </a:solidFill>
              </a:rPr>
              <a:t>continue</a:t>
            </a:r>
            <a:r>
              <a:rPr lang="en-US" dirty="0"/>
              <a:t> or </a:t>
            </a:r>
            <a:r>
              <a:rPr lang="en-US" dirty="0">
                <a:solidFill>
                  <a:srgbClr val="7030A0"/>
                </a:solidFill>
              </a:rPr>
              <a:t>cease</a:t>
            </a:r>
            <a:r>
              <a:rPr lang="en-US" dirty="0"/>
              <a:t> to take place in view of </a:t>
            </a:r>
            <a:r>
              <a:rPr lang="en-US" dirty="0">
                <a:solidFill>
                  <a:srgbClr val="7030A0"/>
                </a:solidFill>
              </a:rPr>
              <a:t>additional context</a:t>
            </a:r>
          </a:p>
          <a:p>
            <a:r>
              <a:rPr lang="en-US" dirty="0"/>
              <a:t>Task: </a:t>
            </a:r>
            <a:r>
              <a:rPr lang="en-US" dirty="0">
                <a:solidFill>
                  <a:srgbClr val="0070C0"/>
                </a:solidFill>
              </a:rPr>
              <a:t>classification</a:t>
            </a:r>
          </a:p>
          <a:p>
            <a:r>
              <a:rPr lang="en-US" dirty="0"/>
              <a:t>Classes: </a:t>
            </a:r>
            <a:r>
              <a:rPr lang="en-US" dirty="0">
                <a:solidFill>
                  <a:srgbClr val="0070C0"/>
                </a:solidFill>
              </a:rPr>
              <a:t>supported invalidated, neutral</a:t>
            </a:r>
          </a:p>
          <a:p>
            <a:r>
              <a:rPr lang="en-US" dirty="0"/>
              <a:t>Size: </a:t>
            </a:r>
            <a:r>
              <a:rPr lang="en-US" dirty="0">
                <a:solidFill>
                  <a:srgbClr val="0070C0"/>
                </a:solidFill>
              </a:rPr>
              <a:t>10k </a:t>
            </a:r>
          </a:p>
          <a:p>
            <a:r>
              <a:rPr lang="en-US" dirty="0"/>
              <a:t>Source: </a:t>
            </a:r>
            <a:r>
              <a:rPr lang="en-US" dirty="0">
                <a:solidFill>
                  <a:srgbClr val="0070C0"/>
                </a:solidFill>
              </a:rPr>
              <a:t>sentences from image captions</a:t>
            </a:r>
          </a:p>
          <a:p>
            <a:r>
              <a:rPr lang="en-US" dirty="0"/>
              <a:t>Generation way: </a:t>
            </a:r>
            <a:r>
              <a:rPr lang="en-US" dirty="0">
                <a:solidFill>
                  <a:srgbClr val="0070C0"/>
                </a:solidFill>
              </a:rPr>
              <a:t>crowdsourcing</a:t>
            </a:r>
          </a:p>
          <a:p>
            <a:pPr marL="0" indent="0">
              <a:buNone/>
            </a:pPr>
            <a:endParaRPr lang="en-AT" dirty="0"/>
          </a:p>
        </p:txBody>
      </p:sp>
      <p:grpSp>
        <p:nvGrpSpPr>
          <p:cNvPr id="9" name="Group 8">
            <a:extLst>
              <a:ext uri="{FF2B5EF4-FFF2-40B4-BE49-F238E27FC236}">
                <a16:creationId xmlns:a16="http://schemas.microsoft.com/office/drawing/2014/main" id="{153E558E-37A2-4CC1-83D1-DA8037535B47}"/>
              </a:ext>
            </a:extLst>
          </p:cNvPr>
          <p:cNvGrpSpPr/>
          <p:nvPr/>
        </p:nvGrpSpPr>
        <p:grpSpPr>
          <a:xfrm>
            <a:off x="5410200" y="1504715"/>
            <a:ext cx="2819400" cy="2512189"/>
            <a:chOff x="5410200" y="1504715"/>
            <a:chExt cx="2819400" cy="2512189"/>
          </a:xfrm>
        </p:grpSpPr>
        <p:pic>
          <p:nvPicPr>
            <p:cNvPr id="7" name="Picture 6">
              <a:extLst>
                <a:ext uri="{FF2B5EF4-FFF2-40B4-BE49-F238E27FC236}">
                  <a16:creationId xmlns:a16="http://schemas.microsoft.com/office/drawing/2014/main" id="{E522B048-AE07-46E5-97DF-C774ED5DF36E}"/>
                </a:ext>
              </a:extLst>
            </p:cNvPr>
            <p:cNvPicPr>
              <a:picLocks noChangeAspect="1"/>
            </p:cNvPicPr>
            <p:nvPr/>
          </p:nvPicPr>
          <p:blipFill rotWithShape="1">
            <a:blip r:embed="rId2"/>
            <a:srcRect l="11205" r="12601" b="12711"/>
            <a:stretch/>
          </p:blipFill>
          <p:spPr>
            <a:xfrm>
              <a:off x="5562600" y="1504715"/>
              <a:ext cx="2590800" cy="2057400"/>
            </a:xfrm>
            <a:prstGeom prst="rect">
              <a:avLst/>
            </a:prstGeom>
          </p:spPr>
        </p:pic>
        <p:sp>
          <p:nvSpPr>
            <p:cNvPr id="5" name="Rectangle 4">
              <a:extLst>
                <a:ext uri="{FF2B5EF4-FFF2-40B4-BE49-F238E27FC236}">
                  <a16:creationId xmlns:a16="http://schemas.microsoft.com/office/drawing/2014/main" id="{26BFC1B2-04D2-4B7A-BDDD-9E43C4960D5F}"/>
                </a:ext>
              </a:extLst>
            </p:cNvPr>
            <p:cNvSpPr/>
            <p:nvPr/>
          </p:nvSpPr>
          <p:spPr>
            <a:xfrm>
              <a:off x="7467600" y="2208023"/>
              <a:ext cx="762000" cy="180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Rectangle 7">
              <a:extLst>
                <a:ext uri="{FF2B5EF4-FFF2-40B4-BE49-F238E27FC236}">
                  <a16:creationId xmlns:a16="http://schemas.microsoft.com/office/drawing/2014/main" id="{9ACCA532-6638-4045-9BFE-3221BBD41F55}"/>
                </a:ext>
              </a:extLst>
            </p:cNvPr>
            <p:cNvSpPr/>
            <p:nvPr/>
          </p:nvSpPr>
          <p:spPr>
            <a:xfrm>
              <a:off x="5410200" y="2208022"/>
              <a:ext cx="914400" cy="180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sp>
        <p:nvSpPr>
          <p:cNvPr id="10" name="Rectangle 9">
            <a:extLst>
              <a:ext uri="{FF2B5EF4-FFF2-40B4-BE49-F238E27FC236}">
                <a16:creationId xmlns:a16="http://schemas.microsoft.com/office/drawing/2014/main" id="{DF9B2A3C-78C0-476E-918F-C003F2956AB4}"/>
              </a:ext>
            </a:extLst>
          </p:cNvPr>
          <p:cNvSpPr/>
          <p:nvPr/>
        </p:nvSpPr>
        <p:spPr>
          <a:xfrm>
            <a:off x="6858000" y="1531145"/>
            <a:ext cx="1295400" cy="643678"/>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TextBox 11">
            <a:extLst>
              <a:ext uri="{FF2B5EF4-FFF2-40B4-BE49-F238E27FC236}">
                <a16:creationId xmlns:a16="http://schemas.microsoft.com/office/drawing/2014/main" id="{67D3A8F9-2533-4E9C-8F7D-C23CD955255C}"/>
              </a:ext>
            </a:extLst>
          </p:cNvPr>
          <p:cNvSpPr txBox="1"/>
          <p:nvPr/>
        </p:nvSpPr>
        <p:spPr>
          <a:xfrm>
            <a:off x="-76200" y="4935751"/>
            <a:ext cx="7452681" cy="207749"/>
          </a:xfrm>
          <a:prstGeom prst="rect">
            <a:avLst/>
          </a:prstGeom>
          <a:noFill/>
        </p:spPr>
        <p:txBody>
          <a:bodyPr wrap="none" rtlCol="0">
            <a:spAutoFit/>
          </a:bodyPr>
          <a:lstStyle/>
          <a:p>
            <a:r>
              <a:rPr lang="en-US" sz="750" dirty="0" err="1"/>
              <a:t>Taishi</a:t>
            </a:r>
            <a:r>
              <a:rPr lang="en-US" sz="750" dirty="0"/>
              <a:t> Hosokawa, Adam Jatowt, Kazunari Sugiyama: </a:t>
            </a:r>
            <a:r>
              <a:rPr lang="en-US" sz="750" i="1" dirty="0"/>
              <a:t>Temporal Natural Language Inference: Evidence-based Evaluation of Temporal Text Validity</a:t>
            </a:r>
            <a:r>
              <a:rPr lang="en-US" sz="750" dirty="0"/>
              <a:t>, ECIR 2023</a:t>
            </a:r>
            <a:endParaRPr lang="en-AT" sz="750" dirty="0"/>
          </a:p>
        </p:txBody>
      </p:sp>
    </p:spTree>
    <p:extLst>
      <p:ext uri="{BB962C8B-B14F-4D97-AF65-F5344CB8AC3E}">
        <p14:creationId xmlns:p14="http://schemas.microsoft.com/office/powerpoint/2010/main" val="1812630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DF81-AA18-4EDA-9C4C-1BF48E8E2B37}"/>
              </a:ext>
            </a:extLst>
          </p:cNvPr>
          <p:cNvSpPr>
            <a:spLocks noGrp="1"/>
          </p:cNvSpPr>
          <p:nvPr>
            <p:ph type="title"/>
          </p:nvPr>
        </p:nvSpPr>
        <p:spPr/>
        <p:txBody>
          <a:bodyPr>
            <a:normAutofit/>
          </a:bodyPr>
          <a:lstStyle/>
          <a:p>
            <a:r>
              <a:rPr lang="en-US" dirty="0"/>
              <a:t>Context-based Temporal Validity Prediction: Temporal Natural Language Inference</a:t>
            </a:r>
            <a:endParaRPr lang="en-AT" dirty="0"/>
          </a:p>
        </p:txBody>
      </p:sp>
      <p:sp>
        <p:nvSpPr>
          <p:cNvPr id="3" name="Content Placeholder 2">
            <a:extLst>
              <a:ext uri="{FF2B5EF4-FFF2-40B4-BE49-F238E27FC236}">
                <a16:creationId xmlns:a16="http://schemas.microsoft.com/office/drawing/2014/main" id="{0B77069E-483C-4EB0-A3AE-F7CD0966B6F2}"/>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B77D1002-ED49-48F3-BD5E-AA4EA0F9C533}"/>
              </a:ext>
            </a:extLst>
          </p:cNvPr>
          <p:cNvPicPr>
            <a:picLocks noChangeAspect="1"/>
          </p:cNvPicPr>
          <p:nvPr/>
        </p:nvPicPr>
        <p:blipFill>
          <a:blip r:embed="rId2"/>
          <a:stretch>
            <a:fillRect/>
          </a:stretch>
        </p:blipFill>
        <p:spPr>
          <a:xfrm>
            <a:off x="1447800" y="2038350"/>
            <a:ext cx="5848350" cy="1271905"/>
          </a:xfrm>
          <a:prstGeom prst="rect">
            <a:avLst/>
          </a:prstGeom>
        </p:spPr>
      </p:pic>
    </p:spTree>
    <p:extLst>
      <p:ext uri="{BB962C8B-B14F-4D97-AF65-F5344CB8AC3E}">
        <p14:creationId xmlns:p14="http://schemas.microsoft.com/office/powerpoint/2010/main" val="246153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5329-9AA8-413F-927F-35AF6E977105}"/>
              </a:ext>
            </a:extLst>
          </p:cNvPr>
          <p:cNvSpPr>
            <a:spLocks noGrp="1"/>
          </p:cNvSpPr>
          <p:nvPr>
            <p:ph type="title"/>
          </p:nvPr>
        </p:nvSpPr>
        <p:spPr/>
        <p:txBody>
          <a:bodyPr/>
          <a:lstStyle/>
          <a:p>
            <a:r>
              <a:rPr lang="en-US" dirty="0"/>
              <a:t>Temporal Validity Change Prediction</a:t>
            </a:r>
            <a:endParaRPr lang="en-AT" dirty="0"/>
          </a:p>
        </p:txBody>
      </p:sp>
      <p:sp>
        <p:nvSpPr>
          <p:cNvPr id="3" name="Content Placeholder 2">
            <a:extLst>
              <a:ext uri="{FF2B5EF4-FFF2-40B4-BE49-F238E27FC236}">
                <a16:creationId xmlns:a16="http://schemas.microsoft.com/office/drawing/2014/main" id="{C475B7A4-C738-4C36-B419-F4E98BA56118}"/>
              </a:ext>
            </a:extLst>
          </p:cNvPr>
          <p:cNvSpPr>
            <a:spLocks noGrp="1"/>
          </p:cNvSpPr>
          <p:nvPr>
            <p:ph idx="1"/>
          </p:nvPr>
        </p:nvSpPr>
        <p:spPr>
          <a:xfrm>
            <a:off x="628650" y="1504950"/>
            <a:ext cx="4324350" cy="1964531"/>
          </a:xfrm>
        </p:spPr>
        <p:txBody>
          <a:bodyPr>
            <a:normAutofit fontScale="92500" lnSpcReduction="10000"/>
          </a:bodyPr>
          <a:lstStyle/>
          <a:p>
            <a:pPr marL="0" indent="0">
              <a:buNone/>
            </a:pPr>
            <a:r>
              <a:rPr lang="en-US" dirty="0"/>
              <a:t>Estimate if an action expressed in a sentence would </a:t>
            </a:r>
            <a:r>
              <a:rPr lang="en-US" dirty="0">
                <a:solidFill>
                  <a:srgbClr val="7030A0"/>
                </a:solidFill>
              </a:rPr>
              <a:t>increase</a:t>
            </a:r>
            <a:r>
              <a:rPr lang="en-US" dirty="0"/>
              <a:t> or </a:t>
            </a:r>
            <a:r>
              <a:rPr lang="en-US" dirty="0">
                <a:solidFill>
                  <a:srgbClr val="7030A0"/>
                </a:solidFill>
              </a:rPr>
              <a:t>decrease</a:t>
            </a:r>
            <a:r>
              <a:rPr lang="en-US" dirty="0"/>
              <a:t> the temporal validity of another sentence</a:t>
            </a:r>
            <a:endParaRPr lang="en-US" dirty="0">
              <a:solidFill>
                <a:srgbClr val="7030A0"/>
              </a:solidFill>
            </a:endParaRPr>
          </a:p>
          <a:p>
            <a:r>
              <a:rPr lang="en-US" dirty="0"/>
              <a:t>Task: </a:t>
            </a:r>
            <a:r>
              <a:rPr lang="en-US" dirty="0">
                <a:solidFill>
                  <a:srgbClr val="0070C0"/>
                </a:solidFill>
              </a:rPr>
              <a:t>classification</a:t>
            </a:r>
          </a:p>
          <a:p>
            <a:r>
              <a:rPr lang="en-US" dirty="0"/>
              <a:t>Classes: </a:t>
            </a:r>
            <a:r>
              <a:rPr lang="en-US" dirty="0">
                <a:solidFill>
                  <a:srgbClr val="0070C0"/>
                </a:solidFill>
              </a:rPr>
              <a:t>decreased, increased, neutral</a:t>
            </a:r>
          </a:p>
          <a:p>
            <a:r>
              <a:rPr lang="en-US" dirty="0"/>
              <a:t>Size: </a:t>
            </a:r>
            <a:r>
              <a:rPr lang="en-US" dirty="0">
                <a:solidFill>
                  <a:srgbClr val="0070C0"/>
                </a:solidFill>
              </a:rPr>
              <a:t>5k </a:t>
            </a:r>
          </a:p>
          <a:p>
            <a:r>
              <a:rPr lang="en-US" dirty="0"/>
              <a:t>Source: </a:t>
            </a:r>
            <a:r>
              <a:rPr lang="en-US" dirty="0">
                <a:solidFill>
                  <a:srgbClr val="0070C0"/>
                </a:solidFill>
              </a:rPr>
              <a:t>sentences from Twitter</a:t>
            </a:r>
          </a:p>
          <a:p>
            <a:r>
              <a:rPr lang="en-US" dirty="0"/>
              <a:t>Generation way: </a:t>
            </a:r>
            <a:r>
              <a:rPr lang="en-US" dirty="0">
                <a:solidFill>
                  <a:srgbClr val="0070C0"/>
                </a:solidFill>
              </a:rPr>
              <a:t>crowdsourcing</a:t>
            </a:r>
          </a:p>
          <a:p>
            <a:endParaRPr lang="en-AT" dirty="0"/>
          </a:p>
        </p:txBody>
      </p:sp>
      <p:grpSp>
        <p:nvGrpSpPr>
          <p:cNvPr id="4" name="Group 3">
            <a:extLst>
              <a:ext uri="{FF2B5EF4-FFF2-40B4-BE49-F238E27FC236}">
                <a16:creationId xmlns:a16="http://schemas.microsoft.com/office/drawing/2014/main" id="{9C182455-9267-4104-B3A6-6DB7242CB786}"/>
              </a:ext>
            </a:extLst>
          </p:cNvPr>
          <p:cNvGrpSpPr/>
          <p:nvPr/>
        </p:nvGrpSpPr>
        <p:grpSpPr>
          <a:xfrm>
            <a:off x="5181600" y="1660920"/>
            <a:ext cx="2895600" cy="2286001"/>
            <a:chOff x="5115058" y="1733551"/>
            <a:chExt cx="3400292" cy="2494680"/>
          </a:xfrm>
        </p:grpSpPr>
        <p:pic>
          <p:nvPicPr>
            <p:cNvPr id="11" name="Picture 10">
              <a:extLst>
                <a:ext uri="{FF2B5EF4-FFF2-40B4-BE49-F238E27FC236}">
                  <a16:creationId xmlns:a16="http://schemas.microsoft.com/office/drawing/2014/main" id="{1C62A1ED-4602-4389-AF01-28C34CB8B9B6}"/>
                </a:ext>
              </a:extLst>
            </p:cNvPr>
            <p:cNvPicPr>
              <a:picLocks noChangeAspect="1"/>
            </p:cNvPicPr>
            <p:nvPr/>
          </p:nvPicPr>
          <p:blipFill rotWithShape="1">
            <a:blip r:embed="rId2"/>
            <a:srcRect b="12711"/>
            <a:stretch/>
          </p:blipFill>
          <p:spPr>
            <a:xfrm>
              <a:off x="5115058" y="1733551"/>
              <a:ext cx="3400292" cy="2057400"/>
            </a:xfrm>
            <a:prstGeom prst="rect">
              <a:avLst/>
            </a:prstGeom>
          </p:spPr>
        </p:pic>
        <p:sp>
          <p:nvSpPr>
            <p:cNvPr id="12" name="Rectangle 11">
              <a:extLst>
                <a:ext uri="{FF2B5EF4-FFF2-40B4-BE49-F238E27FC236}">
                  <a16:creationId xmlns:a16="http://schemas.microsoft.com/office/drawing/2014/main" id="{EDB94D2C-5C91-4878-A174-2EAECDBA6A02}"/>
                </a:ext>
              </a:extLst>
            </p:cNvPr>
            <p:cNvSpPr/>
            <p:nvPr/>
          </p:nvSpPr>
          <p:spPr>
            <a:xfrm>
              <a:off x="5257800" y="2419350"/>
              <a:ext cx="2133600" cy="180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spTree>
    <p:extLst>
      <p:ext uri="{BB962C8B-B14F-4D97-AF65-F5344CB8AC3E}">
        <p14:creationId xmlns:p14="http://schemas.microsoft.com/office/powerpoint/2010/main" val="23693923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2E273-A5BB-4DA3-9D02-5A56600B650A}"/>
              </a:ext>
            </a:extLst>
          </p:cNvPr>
          <p:cNvSpPr>
            <a:spLocks noGrp="1"/>
          </p:cNvSpPr>
          <p:nvPr>
            <p:ph type="title"/>
          </p:nvPr>
        </p:nvSpPr>
        <p:spPr/>
        <p:txBody>
          <a:bodyPr>
            <a:normAutofit/>
          </a:bodyPr>
          <a:lstStyle/>
          <a:p>
            <a:r>
              <a:rPr lang="en-US" dirty="0"/>
              <a:t>Temporal Validity Change Prediction</a:t>
            </a:r>
            <a:endParaRPr lang="en-AT" dirty="0"/>
          </a:p>
        </p:txBody>
      </p:sp>
      <p:sp>
        <p:nvSpPr>
          <p:cNvPr id="4" name="Rectangle: Rounded Corners 3">
            <a:extLst>
              <a:ext uri="{FF2B5EF4-FFF2-40B4-BE49-F238E27FC236}">
                <a16:creationId xmlns:a16="http://schemas.microsoft.com/office/drawing/2014/main" id="{4ED803F7-60BD-4499-8347-43BB179A9D71}"/>
              </a:ext>
            </a:extLst>
          </p:cNvPr>
          <p:cNvSpPr/>
          <p:nvPr/>
        </p:nvSpPr>
        <p:spPr>
          <a:xfrm>
            <a:off x="1477849" y="2009087"/>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sp>
        <p:nvSpPr>
          <p:cNvPr id="5" name="Rectangle: Rounded Corners 4">
            <a:extLst>
              <a:ext uri="{FF2B5EF4-FFF2-40B4-BE49-F238E27FC236}">
                <a16:creationId xmlns:a16="http://schemas.microsoft.com/office/drawing/2014/main" id="{83206D0D-845F-4AB5-8C3B-F9D190BCB344}"/>
              </a:ext>
            </a:extLst>
          </p:cNvPr>
          <p:cNvSpPr/>
          <p:nvPr/>
        </p:nvSpPr>
        <p:spPr>
          <a:xfrm>
            <a:off x="1477848" y="2349890"/>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sp>
        <p:nvSpPr>
          <p:cNvPr id="6" name="Rectangle: Rounded Corners 5">
            <a:extLst>
              <a:ext uri="{FF2B5EF4-FFF2-40B4-BE49-F238E27FC236}">
                <a16:creationId xmlns:a16="http://schemas.microsoft.com/office/drawing/2014/main" id="{D2158896-3F83-4119-946F-6E5EA7B7EB51}"/>
              </a:ext>
            </a:extLst>
          </p:cNvPr>
          <p:cNvSpPr/>
          <p:nvPr/>
        </p:nvSpPr>
        <p:spPr>
          <a:xfrm>
            <a:off x="1477848" y="2690693"/>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sp>
        <p:nvSpPr>
          <p:cNvPr id="7" name="TextBox 6">
            <a:extLst>
              <a:ext uri="{FF2B5EF4-FFF2-40B4-BE49-F238E27FC236}">
                <a16:creationId xmlns:a16="http://schemas.microsoft.com/office/drawing/2014/main" id="{0D9BF759-C140-4461-8477-CD03C599518C}"/>
              </a:ext>
            </a:extLst>
          </p:cNvPr>
          <p:cNvSpPr txBox="1"/>
          <p:nvPr/>
        </p:nvSpPr>
        <p:spPr>
          <a:xfrm>
            <a:off x="1284693" y="1307488"/>
            <a:ext cx="1192926" cy="369332"/>
          </a:xfrm>
          <a:prstGeom prst="rect">
            <a:avLst/>
          </a:prstGeom>
          <a:noFill/>
        </p:spPr>
        <p:txBody>
          <a:bodyPr wrap="square" rtlCol="0">
            <a:spAutoFit/>
          </a:bodyPr>
          <a:lstStyle/>
          <a:p>
            <a:pPr algn="ctr"/>
            <a:r>
              <a:rPr lang="en-GB" sz="900" dirty="0"/>
              <a:t>User Tweet Stream</a:t>
            </a:r>
            <a:endParaRPr lang="LID4096" sz="900" dirty="0"/>
          </a:p>
        </p:txBody>
      </p:sp>
      <p:cxnSp>
        <p:nvCxnSpPr>
          <p:cNvPr id="8" name="Straight Arrow Connector 7">
            <a:extLst>
              <a:ext uri="{FF2B5EF4-FFF2-40B4-BE49-F238E27FC236}">
                <a16:creationId xmlns:a16="http://schemas.microsoft.com/office/drawing/2014/main" id="{49BDC0D5-98AB-49C5-BD69-872572B7E111}"/>
              </a:ext>
            </a:extLst>
          </p:cNvPr>
          <p:cNvCxnSpPr/>
          <p:nvPr/>
        </p:nvCxnSpPr>
        <p:spPr>
          <a:xfrm>
            <a:off x="1411784" y="1645640"/>
            <a:ext cx="0" cy="13342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Rectangle: Rounded Corners 8">
            <a:extLst>
              <a:ext uri="{FF2B5EF4-FFF2-40B4-BE49-F238E27FC236}">
                <a16:creationId xmlns:a16="http://schemas.microsoft.com/office/drawing/2014/main" id="{C6737A69-DDFA-44E0-81FC-32ADF287B21E}"/>
              </a:ext>
            </a:extLst>
          </p:cNvPr>
          <p:cNvSpPr/>
          <p:nvPr/>
        </p:nvSpPr>
        <p:spPr>
          <a:xfrm>
            <a:off x="1476312" y="1668283"/>
            <a:ext cx="809689" cy="282934"/>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b="1" dirty="0">
                <a:solidFill>
                  <a:schemeClr val="tx1"/>
                </a:solidFill>
              </a:rPr>
              <a:t>Target tweet</a:t>
            </a:r>
          </a:p>
        </p:txBody>
      </p:sp>
      <p:sp>
        <p:nvSpPr>
          <p:cNvPr id="10" name="Rectangle: Rounded Corners 9">
            <a:extLst>
              <a:ext uri="{FF2B5EF4-FFF2-40B4-BE49-F238E27FC236}">
                <a16:creationId xmlns:a16="http://schemas.microsoft.com/office/drawing/2014/main" id="{9450B4C7-E1C9-43C6-A3B9-7C9B71325E8D}"/>
              </a:ext>
            </a:extLst>
          </p:cNvPr>
          <p:cNvSpPr/>
          <p:nvPr/>
        </p:nvSpPr>
        <p:spPr>
          <a:xfrm>
            <a:off x="2996019" y="2348643"/>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cxnSp>
        <p:nvCxnSpPr>
          <p:cNvPr id="11" name="Connector: Elbow 10">
            <a:extLst>
              <a:ext uri="{FF2B5EF4-FFF2-40B4-BE49-F238E27FC236}">
                <a16:creationId xmlns:a16="http://schemas.microsoft.com/office/drawing/2014/main" id="{7422309A-CB0F-4891-BC62-60F14F8758A2}"/>
              </a:ext>
            </a:extLst>
          </p:cNvPr>
          <p:cNvCxnSpPr>
            <a:stCxn id="4" idx="3"/>
            <a:endCxn id="10" idx="1"/>
          </p:cNvCxnSpPr>
          <p:nvPr/>
        </p:nvCxnSpPr>
        <p:spPr>
          <a:xfrm>
            <a:off x="2287537" y="2150553"/>
            <a:ext cx="708482" cy="339557"/>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2" name="Connector: Elbow 11">
            <a:extLst>
              <a:ext uri="{FF2B5EF4-FFF2-40B4-BE49-F238E27FC236}">
                <a16:creationId xmlns:a16="http://schemas.microsoft.com/office/drawing/2014/main" id="{B30AC3BE-26F3-4805-9B56-06210F8D8F2E}"/>
              </a:ext>
            </a:extLst>
          </p:cNvPr>
          <p:cNvCxnSpPr>
            <a:cxnSpLocks/>
            <a:stCxn id="6" idx="3"/>
            <a:endCxn id="10" idx="1"/>
          </p:cNvCxnSpPr>
          <p:nvPr/>
        </p:nvCxnSpPr>
        <p:spPr>
          <a:xfrm flipV="1">
            <a:off x="2287537" y="2490110"/>
            <a:ext cx="708482" cy="342050"/>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Connector: Elbow 12">
            <a:extLst>
              <a:ext uri="{FF2B5EF4-FFF2-40B4-BE49-F238E27FC236}">
                <a16:creationId xmlns:a16="http://schemas.microsoft.com/office/drawing/2014/main" id="{628392F0-C4D6-4600-933A-4924D531AEEB}"/>
              </a:ext>
            </a:extLst>
          </p:cNvPr>
          <p:cNvCxnSpPr>
            <a:cxnSpLocks/>
            <a:stCxn id="5" idx="3"/>
            <a:endCxn id="10" idx="1"/>
          </p:cNvCxnSpPr>
          <p:nvPr/>
        </p:nvCxnSpPr>
        <p:spPr>
          <a:xfrm flipV="1">
            <a:off x="2287537" y="2490110"/>
            <a:ext cx="708482" cy="1247"/>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EC8E1B24-A98B-4B48-8108-8570372B8B11}"/>
              </a:ext>
            </a:extLst>
          </p:cNvPr>
          <p:cNvSpPr txBox="1"/>
          <p:nvPr/>
        </p:nvSpPr>
        <p:spPr>
          <a:xfrm>
            <a:off x="2885913" y="2326682"/>
            <a:ext cx="1029899" cy="321306"/>
          </a:xfrm>
          <a:prstGeom prst="rect">
            <a:avLst/>
          </a:prstGeom>
          <a:noFill/>
        </p:spPr>
        <p:txBody>
          <a:bodyPr wrap="square" rtlCol="0">
            <a:spAutoFit/>
          </a:bodyPr>
          <a:lstStyle/>
          <a:p>
            <a:pPr algn="ctr"/>
            <a:r>
              <a:rPr lang="en-GB" sz="700" b="1" dirty="0"/>
              <a:t>Follow-up tweet</a:t>
            </a:r>
          </a:p>
          <a:p>
            <a:pPr algn="ctr"/>
            <a:r>
              <a:rPr lang="en-GB" sz="788" dirty="0"/>
              <a:t>(select one)</a:t>
            </a:r>
            <a:endParaRPr lang="LID4096" sz="788" dirty="0"/>
          </a:p>
        </p:txBody>
      </p:sp>
      <p:sp>
        <p:nvSpPr>
          <p:cNvPr id="15" name="Frame 14">
            <a:extLst>
              <a:ext uri="{FF2B5EF4-FFF2-40B4-BE49-F238E27FC236}">
                <a16:creationId xmlns:a16="http://schemas.microsoft.com/office/drawing/2014/main" id="{EC6E3576-DA3F-4887-8571-9CEFDEBDE43C}"/>
              </a:ext>
            </a:extLst>
          </p:cNvPr>
          <p:cNvSpPr/>
          <p:nvPr/>
        </p:nvSpPr>
        <p:spPr>
          <a:xfrm>
            <a:off x="4326689" y="1813943"/>
            <a:ext cx="708463" cy="6986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solidFill>
                <a:schemeClr val="tx1"/>
              </a:solidFill>
            </a:endParaRPr>
          </a:p>
        </p:txBody>
      </p:sp>
      <p:sp>
        <p:nvSpPr>
          <p:cNvPr id="16" name="TextBox 15">
            <a:extLst>
              <a:ext uri="{FF2B5EF4-FFF2-40B4-BE49-F238E27FC236}">
                <a16:creationId xmlns:a16="http://schemas.microsoft.com/office/drawing/2014/main" id="{933B5636-F289-4BB8-BE66-520CBBFA9970}"/>
              </a:ext>
            </a:extLst>
          </p:cNvPr>
          <p:cNvSpPr txBox="1"/>
          <p:nvPr/>
        </p:nvSpPr>
        <p:spPr>
          <a:xfrm>
            <a:off x="4323744" y="2013293"/>
            <a:ext cx="708462" cy="230832"/>
          </a:xfrm>
          <a:prstGeom prst="rect">
            <a:avLst/>
          </a:prstGeom>
          <a:noFill/>
        </p:spPr>
        <p:txBody>
          <a:bodyPr wrap="square" rtlCol="0">
            <a:spAutoFit/>
          </a:bodyPr>
          <a:lstStyle/>
          <a:p>
            <a:pPr algn="ctr"/>
            <a:r>
              <a:rPr lang="en-GB" sz="900" dirty="0"/>
              <a:t>Classifier</a:t>
            </a:r>
            <a:endParaRPr lang="LID4096" sz="900" dirty="0"/>
          </a:p>
        </p:txBody>
      </p:sp>
      <p:cxnSp>
        <p:nvCxnSpPr>
          <p:cNvPr id="17" name="Connector: Elbow 16">
            <a:extLst>
              <a:ext uri="{FF2B5EF4-FFF2-40B4-BE49-F238E27FC236}">
                <a16:creationId xmlns:a16="http://schemas.microsoft.com/office/drawing/2014/main" id="{622B8466-CE3E-4D58-80F1-543B5B315905}"/>
              </a:ext>
            </a:extLst>
          </p:cNvPr>
          <p:cNvCxnSpPr>
            <a:stCxn id="10" idx="3"/>
            <a:endCxn id="15" idx="1"/>
          </p:cNvCxnSpPr>
          <p:nvPr/>
        </p:nvCxnSpPr>
        <p:spPr>
          <a:xfrm flipV="1">
            <a:off x="3805707" y="2163252"/>
            <a:ext cx="520982" cy="32685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BC99A122-F379-431D-96D1-4CA27A6CEAB8}"/>
              </a:ext>
            </a:extLst>
          </p:cNvPr>
          <p:cNvSpPr txBox="1"/>
          <p:nvPr/>
        </p:nvSpPr>
        <p:spPr>
          <a:xfrm>
            <a:off x="5146171" y="1946796"/>
            <a:ext cx="2397562" cy="553998"/>
          </a:xfrm>
          <a:prstGeom prst="rect">
            <a:avLst/>
          </a:prstGeom>
          <a:noFill/>
        </p:spPr>
        <p:txBody>
          <a:bodyPr wrap="square" rtlCol="0">
            <a:spAutoFit/>
          </a:bodyPr>
          <a:lstStyle/>
          <a:p>
            <a:r>
              <a:rPr lang="en-GB" sz="1000" b="1" dirty="0"/>
              <a:t>Does</a:t>
            </a:r>
            <a:r>
              <a:rPr lang="en-GB" sz="1000" dirty="0"/>
              <a:t> any of the follow-up tweet </a:t>
            </a:r>
            <a:r>
              <a:rPr lang="en-GB" sz="1000" b="1" dirty="0"/>
              <a:t>render</a:t>
            </a:r>
            <a:r>
              <a:rPr lang="en-GB" sz="1000" dirty="0"/>
              <a:t> the </a:t>
            </a:r>
            <a:r>
              <a:rPr lang="en-GB" sz="1000" b="1" dirty="0"/>
              <a:t>original tweet obsolete</a:t>
            </a:r>
            <a:r>
              <a:rPr lang="en-GB" sz="1000" dirty="0"/>
              <a:t>?</a:t>
            </a:r>
            <a:endParaRPr lang="LID4096" sz="1000" dirty="0"/>
          </a:p>
        </p:txBody>
      </p:sp>
      <p:cxnSp>
        <p:nvCxnSpPr>
          <p:cNvPr id="20" name="Connector: Elbow 19">
            <a:extLst>
              <a:ext uri="{FF2B5EF4-FFF2-40B4-BE49-F238E27FC236}">
                <a16:creationId xmlns:a16="http://schemas.microsoft.com/office/drawing/2014/main" id="{EEB9FBB4-9AC4-423C-929A-DD77F13A2704}"/>
              </a:ext>
            </a:extLst>
          </p:cNvPr>
          <p:cNvCxnSpPr>
            <a:cxnSpLocks/>
            <a:stCxn id="9" idx="3"/>
          </p:cNvCxnSpPr>
          <p:nvPr/>
        </p:nvCxnSpPr>
        <p:spPr>
          <a:xfrm>
            <a:off x="2286000" y="1809750"/>
            <a:ext cx="2052020" cy="199336"/>
          </a:xfrm>
          <a:prstGeom prst="bentConnector3">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B46DF5-C2D9-4035-8643-A355E7D3AC4C}"/>
              </a:ext>
            </a:extLst>
          </p:cNvPr>
          <p:cNvSpPr txBox="1"/>
          <p:nvPr/>
        </p:nvSpPr>
        <p:spPr>
          <a:xfrm>
            <a:off x="1219200" y="3513171"/>
            <a:ext cx="4116277" cy="369332"/>
          </a:xfrm>
          <a:prstGeom prst="rect">
            <a:avLst/>
          </a:prstGeom>
          <a:noFill/>
          <a:ln w="28575">
            <a:solidFill>
              <a:srgbClr val="0070C0"/>
            </a:solidFill>
          </a:ln>
        </p:spPr>
        <p:txBody>
          <a:bodyPr wrap="square">
            <a:spAutoFit/>
          </a:bodyPr>
          <a:lstStyle/>
          <a:p>
            <a:r>
              <a:rPr lang="en-GB" sz="900" b="1" dirty="0"/>
              <a:t>“I have a doctors appt in 10 minutes which means I might have to wait for an hour”</a:t>
            </a:r>
            <a:endParaRPr lang="LID4096" sz="900" b="1" dirty="0"/>
          </a:p>
        </p:txBody>
      </p:sp>
      <p:sp>
        <p:nvSpPr>
          <p:cNvPr id="22" name="TextBox 21">
            <a:extLst>
              <a:ext uri="{FF2B5EF4-FFF2-40B4-BE49-F238E27FC236}">
                <a16:creationId xmlns:a16="http://schemas.microsoft.com/office/drawing/2014/main" id="{B6B79FD4-AC69-4D2D-8E38-E372D0378CE8}"/>
              </a:ext>
            </a:extLst>
          </p:cNvPr>
          <p:cNvSpPr txBox="1"/>
          <p:nvPr/>
        </p:nvSpPr>
        <p:spPr>
          <a:xfrm>
            <a:off x="1420887" y="4118662"/>
            <a:ext cx="3246334" cy="334835"/>
          </a:xfrm>
          <a:prstGeom prst="rect">
            <a:avLst/>
          </a:prstGeom>
          <a:noFill/>
        </p:spPr>
        <p:txBody>
          <a:bodyPr wrap="square">
            <a:spAutoFit/>
          </a:bodyPr>
          <a:lstStyle/>
          <a:p>
            <a:r>
              <a:rPr lang="en-GB" sz="788" b="1" dirty="0">
                <a:solidFill>
                  <a:schemeClr val="accent2"/>
                </a:solidFill>
              </a:rPr>
              <a:t>“The doctor was actually on time for once, so glad the visit is going quickly”</a:t>
            </a:r>
            <a:endParaRPr lang="LID4096" sz="788" b="1" dirty="0">
              <a:solidFill>
                <a:schemeClr val="accent2"/>
              </a:solidFill>
            </a:endParaRPr>
          </a:p>
        </p:txBody>
      </p:sp>
      <p:sp>
        <p:nvSpPr>
          <p:cNvPr id="23" name="TextBox 22">
            <a:extLst>
              <a:ext uri="{FF2B5EF4-FFF2-40B4-BE49-F238E27FC236}">
                <a16:creationId xmlns:a16="http://schemas.microsoft.com/office/drawing/2014/main" id="{5345922D-DEF1-4032-83B9-85E546B43408}"/>
              </a:ext>
            </a:extLst>
          </p:cNvPr>
          <p:cNvSpPr txBox="1"/>
          <p:nvPr/>
        </p:nvSpPr>
        <p:spPr>
          <a:xfrm>
            <a:off x="1420887" y="3884403"/>
            <a:ext cx="3798434" cy="334835"/>
          </a:xfrm>
          <a:prstGeom prst="rect">
            <a:avLst/>
          </a:prstGeom>
          <a:noFill/>
        </p:spPr>
        <p:txBody>
          <a:bodyPr wrap="square">
            <a:spAutoFit/>
          </a:bodyPr>
          <a:lstStyle/>
          <a:p>
            <a:r>
              <a:rPr lang="en-GB" sz="788" b="1" dirty="0">
                <a:solidFill>
                  <a:schemeClr val="accent2"/>
                </a:solidFill>
              </a:rPr>
              <a:t>“Tick tock. This is always so boring, no one ever tells me how long I am going to be here.”</a:t>
            </a:r>
            <a:endParaRPr lang="LID4096" sz="788" b="1" dirty="0">
              <a:solidFill>
                <a:schemeClr val="accent2"/>
              </a:solidFill>
            </a:endParaRPr>
          </a:p>
        </p:txBody>
      </p:sp>
      <p:sp>
        <p:nvSpPr>
          <p:cNvPr id="24" name="TextBox 23">
            <a:extLst>
              <a:ext uri="{FF2B5EF4-FFF2-40B4-BE49-F238E27FC236}">
                <a16:creationId xmlns:a16="http://schemas.microsoft.com/office/drawing/2014/main" id="{F60C6A4C-41A5-4567-BDA4-BBE2D3C0B81D}"/>
              </a:ext>
            </a:extLst>
          </p:cNvPr>
          <p:cNvSpPr txBox="1"/>
          <p:nvPr/>
        </p:nvSpPr>
        <p:spPr>
          <a:xfrm>
            <a:off x="1415553" y="4366390"/>
            <a:ext cx="3798434" cy="334835"/>
          </a:xfrm>
          <a:prstGeom prst="rect">
            <a:avLst/>
          </a:prstGeom>
          <a:noFill/>
        </p:spPr>
        <p:txBody>
          <a:bodyPr wrap="square">
            <a:spAutoFit/>
          </a:bodyPr>
          <a:lstStyle/>
          <a:p>
            <a:r>
              <a:rPr lang="en-GB" sz="788" b="1" dirty="0">
                <a:solidFill>
                  <a:schemeClr val="accent2"/>
                </a:solidFill>
              </a:rPr>
              <a:t>“The doctor got called away on an emergency. Will have to reschedule later this week.”</a:t>
            </a:r>
            <a:endParaRPr lang="LID4096" sz="788" b="1" dirty="0">
              <a:solidFill>
                <a:schemeClr val="accent2"/>
              </a:solidFill>
            </a:endParaRPr>
          </a:p>
        </p:txBody>
      </p:sp>
      <p:sp>
        <p:nvSpPr>
          <p:cNvPr id="25" name="TextBox 24">
            <a:extLst>
              <a:ext uri="{FF2B5EF4-FFF2-40B4-BE49-F238E27FC236}">
                <a16:creationId xmlns:a16="http://schemas.microsoft.com/office/drawing/2014/main" id="{BCAA64CA-915C-4B01-A3D8-0BD39F427C70}"/>
              </a:ext>
            </a:extLst>
          </p:cNvPr>
          <p:cNvSpPr txBox="1"/>
          <p:nvPr/>
        </p:nvSpPr>
        <p:spPr>
          <a:xfrm>
            <a:off x="2341056" y="4260153"/>
            <a:ext cx="3537338" cy="183255"/>
          </a:xfrm>
          <a:prstGeom prst="rect">
            <a:avLst/>
          </a:prstGeom>
          <a:noFill/>
        </p:spPr>
        <p:txBody>
          <a:bodyPr wrap="square">
            <a:spAutoFit/>
          </a:bodyPr>
          <a:lstStyle/>
          <a:p>
            <a:r>
              <a:rPr lang="en-GB" sz="591" dirty="0"/>
              <a:t>Changes the expected validity (</a:t>
            </a:r>
            <a:r>
              <a:rPr lang="en-GB" sz="591" b="1" dirty="0">
                <a:solidFill>
                  <a:srgbClr val="FF0000"/>
                </a:solidFill>
              </a:rPr>
              <a:t>Decreased</a:t>
            </a:r>
            <a:r>
              <a:rPr lang="en-GB" sz="591" dirty="0"/>
              <a:t>)</a:t>
            </a:r>
            <a:endParaRPr lang="LID4096" sz="591" dirty="0"/>
          </a:p>
        </p:txBody>
      </p:sp>
      <p:sp>
        <p:nvSpPr>
          <p:cNvPr id="26" name="TextBox 25">
            <a:extLst>
              <a:ext uri="{FF2B5EF4-FFF2-40B4-BE49-F238E27FC236}">
                <a16:creationId xmlns:a16="http://schemas.microsoft.com/office/drawing/2014/main" id="{A5202AB5-FB83-4885-9AD2-009E73DCB600}"/>
              </a:ext>
            </a:extLst>
          </p:cNvPr>
          <p:cNvSpPr txBox="1"/>
          <p:nvPr/>
        </p:nvSpPr>
        <p:spPr>
          <a:xfrm>
            <a:off x="2547836" y="4037119"/>
            <a:ext cx="1552718" cy="183255"/>
          </a:xfrm>
          <a:prstGeom prst="rect">
            <a:avLst/>
          </a:prstGeom>
          <a:noFill/>
        </p:spPr>
        <p:txBody>
          <a:bodyPr wrap="square">
            <a:spAutoFit/>
          </a:bodyPr>
          <a:lstStyle/>
          <a:p>
            <a:r>
              <a:rPr lang="en-GB" sz="591" dirty="0"/>
              <a:t>No change in expected validity.</a:t>
            </a:r>
            <a:endParaRPr lang="LID4096" sz="591" dirty="0"/>
          </a:p>
        </p:txBody>
      </p:sp>
      <p:sp>
        <p:nvSpPr>
          <p:cNvPr id="27" name="TextBox 26">
            <a:extLst>
              <a:ext uri="{FF2B5EF4-FFF2-40B4-BE49-F238E27FC236}">
                <a16:creationId xmlns:a16="http://schemas.microsoft.com/office/drawing/2014/main" id="{266A2648-4AAF-4737-A07E-E61D64289EA1}"/>
              </a:ext>
            </a:extLst>
          </p:cNvPr>
          <p:cNvSpPr txBox="1"/>
          <p:nvPr/>
        </p:nvSpPr>
        <p:spPr>
          <a:xfrm>
            <a:off x="2289216" y="4533807"/>
            <a:ext cx="3553964" cy="183255"/>
          </a:xfrm>
          <a:prstGeom prst="rect">
            <a:avLst/>
          </a:prstGeom>
          <a:noFill/>
        </p:spPr>
        <p:txBody>
          <a:bodyPr wrap="square">
            <a:spAutoFit/>
          </a:bodyPr>
          <a:lstStyle/>
          <a:p>
            <a:r>
              <a:rPr lang="en-GB" sz="591" dirty="0"/>
              <a:t>Changes the expected validity (</a:t>
            </a:r>
            <a:r>
              <a:rPr lang="en-GB" sz="591" b="1" dirty="0">
                <a:solidFill>
                  <a:srgbClr val="0070C0"/>
                </a:solidFill>
              </a:rPr>
              <a:t>Increased</a:t>
            </a:r>
            <a:r>
              <a:rPr lang="en-GB" sz="591" dirty="0"/>
              <a:t>)</a:t>
            </a:r>
            <a:endParaRPr lang="LID4096" sz="591" dirty="0"/>
          </a:p>
        </p:txBody>
      </p:sp>
      <p:sp>
        <p:nvSpPr>
          <p:cNvPr id="28" name="Plus Sign 27">
            <a:extLst>
              <a:ext uri="{FF2B5EF4-FFF2-40B4-BE49-F238E27FC236}">
                <a16:creationId xmlns:a16="http://schemas.microsoft.com/office/drawing/2014/main" id="{242642D5-2F2D-454F-83B0-CCABB464AB95}"/>
              </a:ext>
            </a:extLst>
          </p:cNvPr>
          <p:cNvSpPr/>
          <p:nvPr/>
        </p:nvSpPr>
        <p:spPr>
          <a:xfrm>
            <a:off x="1286963" y="3937706"/>
            <a:ext cx="128591" cy="128591"/>
          </a:xfrm>
          <a:prstGeom prst="mathPlus">
            <a:avLst>
              <a:gd name="adj1" fmla="val 1240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sz="1013"/>
          </a:p>
        </p:txBody>
      </p:sp>
      <p:sp>
        <p:nvSpPr>
          <p:cNvPr id="29" name="Plus Sign 28">
            <a:extLst>
              <a:ext uri="{FF2B5EF4-FFF2-40B4-BE49-F238E27FC236}">
                <a16:creationId xmlns:a16="http://schemas.microsoft.com/office/drawing/2014/main" id="{4CA1DA0A-9EBD-4E46-B77C-8AB8A5EA5AD1}"/>
              </a:ext>
            </a:extLst>
          </p:cNvPr>
          <p:cNvSpPr/>
          <p:nvPr/>
        </p:nvSpPr>
        <p:spPr>
          <a:xfrm>
            <a:off x="1284949" y="4181307"/>
            <a:ext cx="128591" cy="128591"/>
          </a:xfrm>
          <a:prstGeom prst="mathPlus">
            <a:avLst>
              <a:gd name="adj1" fmla="val 1240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sz="1013" dirty="0"/>
          </a:p>
        </p:txBody>
      </p:sp>
      <p:sp>
        <p:nvSpPr>
          <p:cNvPr id="30" name="Plus Sign 29">
            <a:extLst>
              <a:ext uri="{FF2B5EF4-FFF2-40B4-BE49-F238E27FC236}">
                <a16:creationId xmlns:a16="http://schemas.microsoft.com/office/drawing/2014/main" id="{3664A0E8-B36A-4C57-9844-BE7EDE0C1AA6}"/>
              </a:ext>
            </a:extLst>
          </p:cNvPr>
          <p:cNvSpPr/>
          <p:nvPr/>
        </p:nvSpPr>
        <p:spPr>
          <a:xfrm>
            <a:off x="1284949" y="4424485"/>
            <a:ext cx="128591" cy="128591"/>
          </a:xfrm>
          <a:prstGeom prst="mathPlus">
            <a:avLst>
              <a:gd name="adj1" fmla="val 1240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sz="1013" dirty="0"/>
          </a:p>
        </p:txBody>
      </p:sp>
    </p:spTree>
    <p:extLst>
      <p:ext uri="{BB962C8B-B14F-4D97-AF65-F5344CB8AC3E}">
        <p14:creationId xmlns:p14="http://schemas.microsoft.com/office/powerpoint/2010/main" val="7284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4" grpId="0"/>
      <p:bldP spid="15" grpId="0" animBg="1"/>
      <p:bldP spid="16" grpId="0"/>
      <p:bldP spid="19" grpId="0"/>
      <p:bldP spid="21" grpId="0" animBg="1"/>
      <p:bldP spid="22" grpId="0"/>
      <p:bldP spid="23" grpId="0"/>
      <p:bldP spid="24" grpId="0"/>
      <p:bldP spid="25" grpId="0"/>
      <p:bldP spid="26" grpId="0"/>
      <p:bldP spid="27" grpId="0"/>
      <p:bldP spid="28" grpId="0" animBg="1"/>
      <p:bldP spid="29" grpId="0" animBg="1"/>
      <p:bldP spid="30"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642D-8453-4BB4-A46D-D7D2C733CF41}"/>
              </a:ext>
            </a:extLst>
          </p:cNvPr>
          <p:cNvSpPr>
            <a:spLocks noGrp="1"/>
          </p:cNvSpPr>
          <p:nvPr>
            <p:ph type="title"/>
          </p:nvPr>
        </p:nvSpPr>
        <p:spPr/>
        <p:txBody>
          <a:bodyPr/>
          <a:lstStyle/>
          <a:p>
            <a:r>
              <a:rPr lang="en-US" dirty="0">
                <a:highlight>
                  <a:srgbClr val="FFFF00"/>
                </a:highlight>
              </a:rPr>
              <a:t>Temporal Validity related Datasets</a:t>
            </a:r>
            <a:endParaRPr lang="en-AT" dirty="0">
              <a:highlight>
                <a:srgbClr val="FFFF00"/>
              </a:highlight>
            </a:endParaRPr>
          </a:p>
        </p:txBody>
      </p:sp>
      <p:sp>
        <p:nvSpPr>
          <p:cNvPr id="3" name="Content Placeholder 2">
            <a:extLst>
              <a:ext uri="{FF2B5EF4-FFF2-40B4-BE49-F238E27FC236}">
                <a16:creationId xmlns:a16="http://schemas.microsoft.com/office/drawing/2014/main" id="{B1E24CF0-6A1D-4CA0-9091-251B61486C97}"/>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935ABB81-5246-426C-8D99-7404F596650C}"/>
              </a:ext>
            </a:extLst>
          </p:cNvPr>
          <p:cNvPicPr>
            <a:picLocks noChangeAspect="1"/>
          </p:cNvPicPr>
          <p:nvPr/>
        </p:nvPicPr>
        <p:blipFill>
          <a:blip r:embed="rId2"/>
          <a:stretch>
            <a:fillRect/>
          </a:stretch>
        </p:blipFill>
        <p:spPr>
          <a:xfrm>
            <a:off x="2743200" y="1504950"/>
            <a:ext cx="3400292" cy="2357021"/>
          </a:xfrm>
          <a:prstGeom prst="rect">
            <a:avLst/>
          </a:prstGeom>
        </p:spPr>
      </p:pic>
    </p:spTree>
    <p:extLst>
      <p:ext uri="{BB962C8B-B14F-4D97-AF65-F5344CB8AC3E}">
        <p14:creationId xmlns:p14="http://schemas.microsoft.com/office/powerpoint/2010/main" val="3629467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1DFAA-6087-9740-A813-43980F138D2E}"/>
              </a:ext>
            </a:extLst>
          </p:cNvPr>
          <p:cNvSpPr>
            <a:spLocks noGrp="1"/>
          </p:cNvSpPr>
          <p:nvPr>
            <p:ph type="title"/>
          </p:nvPr>
        </p:nvSpPr>
        <p:spPr/>
        <p:txBody>
          <a:bodyPr>
            <a:normAutofit/>
          </a:bodyPr>
          <a:lstStyle/>
          <a:p>
            <a:r>
              <a:rPr lang="en-US" dirty="0"/>
              <a:t>Time-related </a:t>
            </a:r>
            <a:r>
              <a:rPr lang="en-JP" dirty="0"/>
              <a:t>inference</a:t>
            </a:r>
            <a:r>
              <a:rPr lang="en-US" dirty="0"/>
              <a:t> in natural language</a:t>
            </a:r>
            <a:endParaRPr lang="en-JP" dirty="0"/>
          </a:p>
        </p:txBody>
      </p:sp>
      <p:sp>
        <p:nvSpPr>
          <p:cNvPr id="3" name="Content Placeholder 2">
            <a:extLst>
              <a:ext uri="{FF2B5EF4-FFF2-40B4-BE49-F238E27FC236}">
                <a16:creationId xmlns:a16="http://schemas.microsoft.com/office/drawing/2014/main" id="{BF91F86D-21AB-9246-9959-34A5DC05A95B}"/>
              </a:ext>
            </a:extLst>
          </p:cNvPr>
          <p:cNvSpPr>
            <a:spLocks noGrp="1"/>
          </p:cNvSpPr>
          <p:nvPr>
            <p:ph idx="1"/>
          </p:nvPr>
        </p:nvSpPr>
        <p:spPr>
          <a:xfrm>
            <a:off x="628650" y="1369220"/>
            <a:ext cx="7886700" cy="1659731"/>
          </a:xfrm>
        </p:spPr>
        <p:txBody>
          <a:bodyPr>
            <a:normAutofit/>
          </a:bodyPr>
          <a:lstStyle/>
          <a:p>
            <a:pPr marL="0" indent="0">
              <a:buNone/>
            </a:pPr>
            <a:r>
              <a:rPr lang="en-JP" dirty="0"/>
              <a:t>S1: I am cooking pasta Bolonese for the first time</a:t>
            </a:r>
          </a:p>
          <a:p>
            <a:pPr marL="0" indent="0">
              <a:buNone/>
            </a:pPr>
            <a:r>
              <a:rPr lang="en-JP" dirty="0"/>
              <a:t>S2: The water is not hot yet</a:t>
            </a:r>
          </a:p>
          <a:p>
            <a:pPr marL="0" indent="0">
              <a:buNone/>
            </a:pPr>
            <a:endParaRPr lang="en-JP" dirty="0"/>
          </a:p>
          <a:p>
            <a:pPr marL="0" indent="0">
              <a:buNone/>
            </a:pPr>
            <a:r>
              <a:rPr lang="en-JP" dirty="0"/>
              <a:t>S1: I am cooking pasta Bolonese for the first time</a:t>
            </a:r>
          </a:p>
          <a:p>
            <a:pPr marL="0" indent="0">
              <a:buNone/>
            </a:pPr>
            <a:r>
              <a:rPr lang="en-JP" dirty="0"/>
              <a:t>S2: It was really tasty and I need a rest now</a:t>
            </a:r>
          </a:p>
          <a:p>
            <a:endParaRPr lang="en-JP" dirty="0"/>
          </a:p>
        </p:txBody>
      </p:sp>
      <p:sp>
        <p:nvSpPr>
          <p:cNvPr id="4" name="TextBox 3">
            <a:extLst>
              <a:ext uri="{FF2B5EF4-FFF2-40B4-BE49-F238E27FC236}">
                <a16:creationId xmlns:a16="http://schemas.microsoft.com/office/drawing/2014/main" id="{AE7FD713-4E8D-514A-91DF-C148FF368724}"/>
              </a:ext>
            </a:extLst>
          </p:cNvPr>
          <p:cNvSpPr txBox="1"/>
          <p:nvPr/>
        </p:nvSpPr>
        <p:spPr>
          <a:xfrm>
            <a:off x="1752600" y="3300592"/>
            <a:ext cx="5292411" cy="338554"/>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JP" sz="1600" dirty="0"/>
              <a:t>In which case</a:t>
            </a:r>
            <a:r>
              <a:rPr lang="en-US" sz="1600" dirty="0"/>
              <a:t>,</a:t>
            </a:r>
            <a:r>
              <a:rPr lang="en-JP" sz="1600" dirty="0"/>
              <a:t> S2 impies the end of action expressed in S1?</a:t>
            </a:r>
          </a:p>
        </p:txBody>
      </p:sp>
      <p:sp>
        <p:nvSpPr>
          <p:cNvPr id="5" name="Content Placeholder 2">
            <a:extLst>
              <a:ext uri="{FF2B5EF4-FFF2-40B4-BE49-F238E27FC236}">
                <a16:creationId xmlns:a16="http://schemas.microsoft.com/office/drawing/2014/main" id="{A5C9D168-808A-DD45-B05D-7F12E0D39457}"/>
              </a:ext>
            </a:extLst>
          </p:cNvPr>
          <p:cNvSpPr txBox="1">
            <a:spLocks/>
          </p:cNvSpPr>
          <p:nvPr/>
        </p:nvSpPr>
        <p:spPr>
          <a:xfrm>
            <a:off x="628649" y="1352551"/>
            <a:ext cx="7886700" cy="3263504"/>
          </a:xfrm>
          <a:prstGeom prst="rect">
            <a:avLst/>
          </a:prstGeom>
        </p:spPr>
        <p:txBody>
          <a:bodyPr vert="horz" lIns="9000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JP" dirty="0"/>
          </a:p>
        </p:txBody>
      </p:sp>
    </p:spTree>
    <p:extLst>
      <p:ext uri="{BB962C8B-B14F-4D97-AF65-F5344CB8AC3E}">
        <p14:creationId xmlns:p14="http://schemas.microsoft.com/office/powerpoint/2010/main" val="428851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C3BFE-6A77-4388-A2A3-60024C39DC84}"/>
              </a:ext>
            </a:extLst>
          </p:cNvPr>
          <p:cNvSpPr>
            <a:spLocks noGrp="1"/>
          </p:cNvSpPr>
          <p:nvPr>
            <p:ph type="title"/>
          </p:nvPr>
        </p:nvSpPr>
        <p:spPr/>
        <p:txBody>
          <a:bodyPr/>
          <a:lstStyle/>
          <a:p>
            <a:r>
              <a:rPr lang="en-US" dirty="0"/>
              <a:t>Topic 1: Temporal commonsense reasoning about actions</a:t>
            </a:r>
            <a:endParaRPr lang="en-AT" dirty="0"/>
          </a:p>
        </p:txBody>
      </p:sp>
      <p:sp>
        <p:nvSpPr>
          <p:cNvPr id="3" name="Content Placeholder 2">
            <a:extLst>
              <a:ext uri="{FF2B5EF4-FFF2-40B4-BE49-F238E27FC236}">
                <a16:creationId xmlns:a16="http://schemas.microsoft.com/office/drawing/2014/main" id="{E9C18282-E133-424A-96B2-342908922862}"/>
              </a:ext>
            </a:extLst>
          </p:cNvPr>
          <p:cNvSpPr>
            <a:spLocks noGrp="1"/>
          </p:cNvSpPr>
          <p:nvPr>
            <p:ph idx="1"/>
          </p:nvPr>
        </p:nvSpPr>
        <p:spPr/>
        <p:txBody>
          <a:bodyPr/>
          <a:lstStyle/>
          <a:p>
            <a:r>
              <a:rPr lang="en-US" dirty="0"/>
              <a:t>Temporal commonsense reasoning (either task):</a:t>
            </a:r>
          </a:p>
          <a:p>
            <a:pPr marL="600068" lvl="1" indent="-342900">
              <a:buFont typeface="+mj-lt"/>
              <a:buAutoNum type="arabicPeriod"/>
            </a:pPr>
            <a:r>
              <a:rPr lang="en-US" u="sng" dirty="0">
                <a:solidFill>
                  <a:srgbClr val="0070C0"/>
                </a:solidFill>
              </a:rPr>
              <a:t>Temporal validity change prediction</a:t>
            </a:r>
          </a:p>
          <a:p>
            <a:pPr lvl="1"/>
            <a:r>
              <a:rPr lang="en-US" dirty="0"/>
              <a:t>Dataset:</a:t>
            </a:r>
          </a:p>
          <a:p>
            <a:pPr lvl="2"/>
            <a:r>
              <a:rPr lang="en-US" dirty="0"/>
              <a:t>&gt;5k sentence pairs with their crowdsourced labels</a:t>
            </a:r>
          </a:p>
          <a:p>
            <a:pPr marL="600068" lvl="1" indent="-342900">
              <a:buFont typeface="+mj-lt"/>
              <a:buAutoNum type="arabicPeriod" startAt="2"/>
            </a:pPr>
            <a:r>
              <a:rPr lang="en-US" u="sng" dirty="0">
                <a:solidFill>
                  <a:srgbClr val="0070C0"/>
                </a:solidFill>
              </a:rPr>
              <a:t>Stationarity prediction</a:t>
            </a:r>
          </a:p>
          <a:p>
            <a:pPr lvl="1"/>
            <a:r>
              <a:rPr lang="en-US" dirty="0"/>
              <a:t>Dataset:</a:t>
            </a:r>
          </a:p>
          <a:p>
            <a:pPr lvl="2"/>
            <a:r>
              <a:rPr lang="en-US" dirty="0"/>
              <a:t>&gt;1.5k sentences with stational, non-stational labels</a:t>
            </a:r>
          </a:p>
          <a:p>
            <a:pPr lvl="1"/>
            <a:r>
              <a:rPr lang="en-US" dirty="0"/>
              <a:t>+ other datasets that can be of help:</a:t>
            </a:r>
            <a:endParaRPr lang="en-AT" dirty="0"/>
          </a:p>
        </p:txBody>
      </p:sp>
      <p:pic>
        <p:nvPicPr>
          <p:cNvPr id="4" name="Picture 3">
            <a:extLst>
              <a:ext uri="{FF2B5EF4-FFF2-40B4-BE49-F238E27FC236}">
                <a16:creationId xmlns:a16="http://schemas.microsoft.com/office/drawing/2014/main" id="{C72D0984-6AE7-4321-B696-0AEA02D7735A}"/>
              </a:ext>
            </a:extLst>
          </p:cNvPr>
          <p:cNvPicPr>
            <a:picLocks noChangeAspect="1"/>
          </p:cNvPicPr>
          <p:nvPr/>
        </p:nvPicPr>
        <p:blipFill>
          <a:blip r:embed="rId2"/>
          <a:stretch>
            <a:fillRect/>
          </a:stretch>
        </p:blipFill>
        <p:spPr>
          <a:xfrm>
            <a:off x="5715000" y="1126188"/>
            <a:ext cx="2633792" cy="1680114"/>
          </a:xfrm>
          <a:prstGeom prst="rect">
            <a:avLst/>
          </a:prstGeom>
        </p:spPr>
      </p:pic>
      <p:sp>
        <p:nvSpPr>
          <p:cNvPr id="5" name="TextBox 4">
            <a:extLst>
              <a:ext uri="{FF2B5EF4-FFF2-40B4-BE49-F238E27FC236}">
                <a16:creationId xmlns:a16="http://schemas.microsoft.com/office/drawing/2014/main" id="{3F0AD44D-37A6-4A80-BA29-4F6C7826E127}"/>
              </a:ext>
            </a:extLst>
          </p:cNvPr>
          <p:cNvSpPr txBox="1"/>
          <p:nvPr/>
        </p:nvSpPr>
        <p:spPr>
          <a:xfrm>
            <a:off x="-49605" y="4804946"/>
            <a:ext cx="5383205" cy="338554"/>
          </a:xfrm>
          <a:prstGeom prst="rect">
            <a:avLst/>
          </a:prstGeom>
          <a:noFill/>
        </p:spPr>
        <p:txBody>
          <a:bodyPr wrap="none" rtlCol="0">
            <a:spAutoFit/>
          </a:bodyPr>
          <a:lstStyle/>
          <a:p>
            <a:r>
              <a:rPr lang="en-US" sz="800" dirty="0">
                <a:latin typeface="Calibri" panose="020F0502020204030204" pitchFamily="34" charset="0"/>
                <a:cs typeface="Calibri" panose="020F0502020204030204" pitchFamily="34" charset="0"/>
              </a:rPr>
              <a:t>G. Wenzel, A. Jatowt, </a:t>
            </a:r>
            <a:r>
              <a:rPr lang="en-US" sz="800" i="1" dirty="0">
                <a:latin typeface="Calibri" panose="020F0502020204030204" pitchFamily="34" charset="0"/>
                <a:cs typeface="Calibri" panose="020F0502020204030204" pitchFamily="34" charset="0"/>
              </a:rPr>
              <a:t>Temporal validity change prediction </a:t>
            </a:r>
            <a:r>
              <a:rPr lang="en-US" sz="800" dirty="0">
                <a:latin typeface="Calibri" panose="020F0502020204030204" pitchFamily="34" charset="0"/>
                <a:cs typeface="Calibri" panose="020F0502020204030204" pitchFamily="34" charset="0"/>
              </a:rPr>
              <a:t>(under review at ACL2024)</a:t>
            </a:r>
          </a:p>
          <a:p>
            <a:r>
              <a:rPr lang="en-US" sz="800" dirty="0">
                <a:latin typeface="Calibri" panose="020F0502020204030204" pitchFamily="34" charset="0"/>
                <a:cs typeface="Calibri" panose="020F0502020204030204" pitchFamily="34" charset="0"/>
              </a:rPr>
              <a:t>G. Wenzel, A. Jatowt, </a:t>
            </a:r>
            <a:r>
              <a:rPr lang="en-US" sz="800" i="1" dirty="0">
                <a:latin typeface="Calibri" panose="020F0502020204030204" pitchFamily="34" charset="0"/>
                <a:cs typeface="Calibri" panose="020F0502020204030204" pitchFamily="34" charset="0"/>
              </a:rPr>
              <a:t>An Overview Of Temporal Commonsense Reasoning and Acquisition</a:t>
            </a:r>
            <a:r>
              <a:rPr lang="en-US" sz="800" dirty="0">
                <a:latin typeface="Calibri" panose="020F0502020204030204" pitchFamily="34" charset="0"/>
                <a:cs typeface="Calibri" panose="020F0502020204030204" pitchFamily="34" charset="0"/>
              </a:rPr>
              <a:t>: </a:t>
            </a:r>
            <a:r>
              <a:rPr lang="en-US" sz="800" dirty="0">
                <a:latin typeface="Calibri" panose="020F0502020204030204" pitchFamily="34" charset="0"/>
                <a:cs typeface="Calibri" panose="020F0502020204030204" pitchFamily="34" charset="0"/>
                <a:hlinkClick r:id="rId3"/>
              </a:rPr>
              <a:t>https://arxiv.org/abs/2308.00002</a:t>
            </a:r>
            <a:r>
              <a:rPr lang="en-US" sz="800" dirty="0">
                <a:latin typeface="Calibri" panose="020F0502020204030204" pitchFamily="34" charset="0"/>
                <a:cs typeface="Calibri" panose="020F0502020204030204" pitchFamily="34" charset="0"/>
              </a:rPr>
              <a:t>  </a:t>
            </a:r>
            <a:endParaRPr lang="en-AT" sz="8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70E7643-3C7B-4F8C-BB9A-29A4ED930F1C}"/>
              </a:ext>
            </a:extLst>
          </p:cNvPr>
          <p:cNvPicPr>
            <a:picLocks noChangeAspect="1"/>
          </p:cNvPicPr>
          <p:nvPr/>
        </p:nvPicPr>
        <p:blipFill>
          <a:blip r:embed="rId4"/>
          <a:stretch>
            <a:fillRect/>
          </a:stretch>
        </p:blipFill>
        <p:spPr>
          <a:xfrm>
            <a:off x="457199" y="3318978"/>
            <a:ext cx="4876401" cy="1081572"/>
          </a:xfrm>
          <a:prstGeom prst="rect">
            <a:avLst/>
          </a:prstGeom>
        </p:spPr>
      </p:pic>
      <p:pic>
        <p:nvPicPr>
          <p:cNvPr id="7" name="Picture 6">
            <a:extLst>
              <a:ext uri="{FF2B5EF4-FFF2-40B4-BE49-F238E27FC236}">
                <a16:creationId xmlns:a16="http://schemas.microsoft.com/office/drawing/2014/main" id="{1CE18618-1E73-477D-85AE-1584BB95FD7F}"/>
              </a:ext>
            </a:extLst>
          </p:cNvPr>
          <p:cNvPicPr>
            <a:picLocks noChangeAspect="1"/>
          </p:cNvPicPr>
          <p:nvPr/>
        </p:nvPicPr>
        <p:blipFill>
          <a:blip r:embed="rId5"/>
          <a:stretch>
            <a:fillRect/>
          </a:stretch>
        </p:blipFill>
        <p:spPr>
          <a:xfrm>
            <a:off x="5791200" y="3028950"/>
            <a:ext cx="2562092" cy="1775996"/>
          </a:xfrm>
          <a:prstGeom prst="rect">
            <a:avLst/>
          </a:prstGeom>
        </p:spPr>
      </p:pic>
    </p:spTree>
    <p:extLst>
      <p:ext uri="{BB962C8B-B14F-4D97-AF65-F5344CB8AC3E}">
        <p14:creationId xmlns:p14="http://schemas.microsoft.com/office/powerpoint/2010/main" val="3937192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3025-724A-4958-840F-F588DE12D388}"/>
              </a:ext>
            </a:extLst>
          </p:cNvPr>
          <p:cNvSpPr>
            <a:spLocks noGrp="1"/>
          </p:cNvSpPr>
          <p:nvPr>
            <p:ph type="title"/>
          </p:nvPr>
        </p:nvSpPr>
        <p:spPr/>
        <p:txBody>
          <a:bodyPr>
            <a:normAutofit/>
          </a:bodyPr>
          <a:lstStyle/>
          <a:p>
            <a:r>
              <a:rPr lang="en-US" dirty="0">
                <a:solidFill>
                  <a:srgbClr val="0070C0"/>
                </a:solidFill>
              </a:rPr>
              <a:t>Estimating Temporal Validity</a:t>
            </a:r>
            <a:endParaRPr lang="en-AT" dirty="0">
              <a:solidFill>
                <a:srgbClr val="0070C0"/>
              </a:solidFill>
            </a:endParaRPr>
          </a:p>
        </p:txBody>
      </p:sp>
      <p:sp>
        <p:nvSpPr>
          <p:cNvPr id="4" name="Platshållare för innehåll 2">
            <a:extLst>
              <a:ext uri="{FF2B5EF4-FFF2-40B4-BE49-F238E27FC236}">
                <a16:creationId xmlns:a16="http://schemas.microsoft.com/office/drawing/2014/main" id="{6D0AF873-63F3-44AF-B55C-6CB7453FDAF7}"/>
              </a:ext>
            </a:extLst>
          </p:cNvPr>
          <p:cNvSpPr txBox="1">
            <a:spLocks noChangeAspect="1"/>
          </p:cNvSpPr>
          <p:nvPr/>
        </p:nvSpPr>
        <p:spPr>
          <a:xfrm>
            <a:off x="649551" y="1302609"/>
            <a:ext cx="6417101" cy="1496670"/>
          </a:xfrm>
          <a:prstGeom prst="rect">
            <a:avLst/>
          </a:prstGeom>
        </p:spPr>
        <p:txBody>
          <a:bodyPr vert="horz" lIns="68580" tIns="34290" rIns="68580" bIns="34290" rtlCol="0">
            <a:normAutofit fontScale="77500" lnSpcReduction="20000"/>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nSpc>
                <a:spcPct val="90000"/>
              </a:lnSpc>
              <a:spcBef>
                <a:spcPts val="899"/>
              </a:spcBef>
              <a:buNone/>
            </a:pPr>
            <a:r>
              <a:rPr lang="en-US" sz="1800" dirty="0"/>
              <a:t>Assume you read the following sentences in a newspaper published </a:t>
            </a:r>
            <a:r>
              <a:rPr lang="en-US" sz="1800" dirty="0">
                <a:solidFill>
                  <a:srgbClr val="0070C0"/>
                </a:solidFill>
              </a:rPr>
              <a:t>1 month ago</a:t>
            </a:r>
            <a:r>
              <a:rPr lang="en-US" sz="1800" spc="-1" dirty="0"/>
              <a:t>:</a:t>
            </a:r>
          </a:p>
          <a:p>
            <a:pPr marL="0" indent="0">
              <a:lnSpc>
                <a:spcPct val="90000"/>
              </a:lnSpc>
              <a:spcBef>
                <a:spcPts val="899"/>
              </a:spcBef>
              <a:buNone/>
            </a:pPr>
            <a:endParaRPr lang="en-US" sz="1800" spc="-1" dirty="0"/>
          </a:p>
          <a:p>
            <a:pPr lvl="1"/>
            <a:r>
              <a:rPr lang="en-US" sz="1800" i="1" dirty="0"/>
              <a:t>“Chancellor of Austria is visiting Japan." </a:t>
            </a:r>
          </a:p>
          <a:p>
            <a:pPr lvl="1"/>
            <a:r>
              <a:rPr lang="en-US" sz="1800" i="1" dirty="0"/>
              <a:t>“Japan is a member of United Nations.” </a:t>
            </a:r>
          </a:p>
          <a:p>
            <a:pPr marL="0" indent="0">
              <a:buNone/>
            </a:pPr>
            <a:endParaRPr lang="en-US" sz="1800" dirty="0"/>
          </a:p>
          <a:p>
            <a:pPr marL="0" indent="0">
              <a:buNone/>
            </a:pPr>
            <a:r>
              <a:rPr lang="en-US" sz="1800" b="1" dirty="0"/>
              <a:t>Which would you consider still as true?</a:t>
            </a:r>
          </a:p>
        </p:txBody>
      </p:sp>
      <p:sp>
        <p:nvSpPr>
          <p:cNvPr id="6" name="TextBox 5">
            <a:extLst>
              <a:ext uri="{FF2B5EF4-FFF2-40B4-BE49-F238E27FC236}">
                <a16:creationId xmlns:a16="http://schemas.microsoft.com/office/drawing/2014/main" id="{5DBA5F93-CD7B-405C-A1D4-A582306982D8}"/>
              </a:ext>
            </a:extLst>
          </p:cNvPr>
          <p:cNvSpPr txBox="1"/>
          <p:nvPr/>
        </p:nvSpPr>
        <p:spPr>
          <a:xfrm>
            <a:off x="12627" y="4935751"/>
            <a:ext cx="6667210" cy="207749"/>
          </a:xfrm>
          <a:prstGeom prst="rect">
            <a:avLst/>
          </a:prstGeom>
          <a:noFill/>
        </p:spPr>
        <p:txBody>
          <a:bodyPr wrap="none" rtlCol="0">
            <a:spAutoFit/>
          </a:bodyPr>
          <a:lstStyle/>
          <a:p>
            <a:r>
              <a:rPr lang="en-US" sz="750" dirty="0"/>
              <a:t>Axel </a:t>
            </a:r>
            <a:r>
              <a:rPr lang="en-US" sz="750" dirty="0" err="1"/>
              <a:t>Almquist</a:t>
            </a:r>
            <a:r>
              <a:rPr lang="en-US" sz="750" dirty="0"/>
              <a:t>,  Adam Jatowt: </a:t>
            </a:r>
            <a:r>
              <a:rPr lang="en-US" sz="750" i="1" dirty="0"/>
              <a:t>Towards Content Expiry Date Determination: Predicting Validity Periods of Sentences</a:t>
            </a:r>
            <a:r>
              <a:rPr lang="en-US" sz="750" dirty="0"/>
              <a:t>. ECIR 2019, pp. 86-101</a:t>
            </a:r>
          </a:p>
        </p:txBody>
      </p:sp>
      <p:sp>
        <p:nvSpPr>
          <p:cNvPr id="7" name="Rectangle 6">
            <a:extLst>
              <a:ext uri="{FF2B5EF4-FFF2-40B4-BE49-F238E27FC236}">
                <a16:creationId xmlns:a16="http://schemas.microsoft.com/office/drawing/2014/main" id="{587FBF3F-2A69-42FA-822E-3EDCAEE1D678}"/>
              </a:ext>
            </a:extLst>
          </p:cNvPr>
          <p:cNvSpPr/>
          <p:nvPr/>
        </p:nvSpPr>
        <p:spPr>
          <a:xfrm>
            <a:off x="5880064" y="1620879"/>
            <a:ext cx="1999493" cy="114230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cxnSp>
        <p:nvCxnSpPr>
          <p:cNvPr id="8" name="Straight Arrow Connector 7">
            <a:extLst>
              <a:ext uri="{FF2B5EF4-FFF2-40B4-BE49-F238E27FC236}">
                <a16:creationId xmlns:a16="http://schemas.microsoft.com/office/drawing/2014/main" id="{BB41F2D5-1C72-4D7B-B1B4-7082B729E11F}"/>
              </a:ext>
            </a:extLst>
          </p:cNvPr>
          <p:cNvCxnSpPr>
            <a:cxnSpLocks/>
          </p:cNvCxnSpPr>
          <p:nvPr/>
        </p:nvCxnSpPr>
        <p:spPr>
          <a:xfrm>
            <a:off x="5988099" y="2166116"/>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36EAF5-2FF4-44FC-9E1E-C7E7F700AF52}"/>
              </a:ext>
            </a:extLst>
          </p:cNvPr>
          <p:cNvSpPr txBox="1"/>
          <p:nvPr/>
        </p:nvSpPr>
        <p:spPr>
          <a:xfrm>
            <a:off x="5988099" y="1894440"/>
            <a:ext cx="585417" cy="248209"/>
          </a:xfrm>
          <a:prstGeom prst="rect">
            <a:avLst/>
          </a:prstGeom>
          <a:noFill/>
          <a:ln>
            <a:solidFill>
              <a:schemeClr val="tx1"/>
            </a:solidFill>
          </a:ln>
        </p:spPr>
        <p:txBody>
          <a:bodyPr wrap="none" rtlCol="0">
            <a:spAutoFit/>
          </a:bodyPr>
          <a:lstStyle/>
          <a:p>
            <a:r>
              <a:rPr lang="en-US" sz="1013" dirty="0"/>
              <a:t>msg C</a:t>
            </a:r>
            <a:endParaRPr lang="en-AT" sz="1013" dirty="0"/>
          </a:p>
        </p:txBody>
      </p:sp>
      <p:cxnSp>
        <p:nvCxnSpPr>
          <p:cNvPr id="10" name="Straight Connector 9">
            <a:extLst>
              <a:ext uri="{FF2B5EF4-FFF2-40B4-BE49-F238E27FC236}">
                <a16:creationId xmlns:a16="http://schemas.microsoft.com/office/drawing/2014/main" id="{21330B21-0E09-47F0-A0A8-061B4DE6B16F}"/>
              </a:ext>
            </a:extLst>
          </p:cNvPr>
          <p:cNvCxnSpPr/>
          <p:nvPr/>
        </p:nvCxnSpPr>
        <p:spPr>
          <a:xfrm>
            <a:off x="6235306" y="2140199"/>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CF89687-9AF7-454A-8087-59B605893E31}"/>
              </a:ext>
            </a:extLst>
          </p:cNvPr>
          <p:cNvCxnSpPr/>
          <p:nvPr/>
        </p:nvCxnSpPr>
        <p:spPr>
          <a:xfrm>
            <a:off x="7421501" y="2142197"/>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A544E82C-F7DD-4ABC-A538-99A667548148}"/>
              </a:ext>
            </a:extLst>
          </p:cNvPr>
          <p:cNvSpPr/>
          <p:nvPr/>
        </p:nvSpPr>
        <p:spPr>
          <a:xfrm rot="5400000">
            <a:off x="6740687" y="1726526"/>
            <a:ext cx="175434" cy="1186197"/>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013"/>
          </a:p>
        </p:txBody>
      </p:sp>
      <p:sp>
        <p:nvSpPr>
          <p:cNvPr id="13" name="TextBox 12">
            <a:extLst>
              <a:ext uri="{FF2B5EF4-FFF2-40B4-BE49-F238E27FC236}">
                <a16:creationId xmlns:a16="http://schemas.microsoft.com/office/drawing/2014/main" id="{DB690630-9A57-45F6-A003-E6F98AC5C91F}"/>
              </a:ext>
            </a:extLst>
          </p:cNvPr>
          <p:cNvSpPr txBox="1"/>
          <p:nvPr/>
        </p:nvSpPr>
        <p:spPr>
          <a:xfrm>
            <a:off x="6758432" y="2375749"/>
            <a:ext cx="234360" cy="248209"/>
          </a:xfrm>
          <a:prstGeom prst="rect">
            <a:avLst/>
          </a:prstGeom>
          <a:noFill/>
        </p:spPr>
        <p:txBody>
          <a:bodyPr wrap="none" rtlCol="0">
            <a:spAutoFit/>
          </a:bodyPr>
          <a:lstStyle/>
          <a:p>
            <a:r>
              <a:rPr lang="en-US" sz="1013" i="1" dirty="0"/>
              <a:t>t</a:t>
            </a:r>
            <a:endParaRPr lang="en-AT" sz="1013" i="1" dirty="0"/>
          </a:p>
        </p:txBody>
      </p:sp>
      <p:sp>
        <p:nvSpPr>
          <p:cNvPr id="14" name="TextBox 13">
            <a:extLst>
              <a:ext uri="{FF2B5EF4-FFF2-40B4-BE49-F238E27FC236}">
                <a16:creationId xmlns:a16="http://schemas.microsoft.com/office/drawing/2014/main" id="{5FCB87AF-D75C-460E-8936-8263378AF063}"/>
              </a:ext>
            </a:extLst>
          </p:cNvPr>
          <p:cNvSpPr txBox="1"/>
          <p:nvPr/>
        </p:nvSpPr>
        <p:spPr>
          <a:xfrm>
            <a:off x="7238134" y="2395194"/>
            <a:ext cx="726481" cy="404085"/>
          </a:xfrm>
          <a:prstGeom prst="rect">
            <a:avLst/>
          </a:prstGeom>
          <a:noFill/>
        </p:spPr>
        <p:txBody>
          <a:bodyPr wrap="none" rtlCol="0">
            <a:spAutoFit/>
          </a:bodyPr>
          <a:lstStyle/>
          <a:p>
            <a:r>
              <a:rPr lang="en-US" sz="1013" dirty="0"/>
              <a:t>Is C still </a:t>
            </a:r>
          </a:p>
          <a:p>
            <a:pPr algn="ctr"/>
            <a:r>
              <a:rPr lang="en-US" sz="1013" dirty="0"/>
              <a:t>valid?</a:t>
            </a:r>
            <a:endParaRPr lang="en-AT" sz="1013" dirty="0"/>
          </a:p>
        </p:txBody>
      </p:sp>
      <p:cxnSp>
        <p:nvCxnSpPr>
          <p:cNvPr id="15" name="Straight Arrow Connector 14">
            <a:extLst>
              <a:ext uri="{FF2B5EF4-FFF2-40B4-BE49-F238E27FC236}">
                <a16:creationId xmlns:a16="http://schemas.microsoft.com/office/drawing/2014/main" id="{5D564998-144D-4B54-98CA-B40D58B40C52}"/>
              </a:ext>
            </a:extLst>
          </p:cNvPr>
          <p:cNvCxnSpPr>
            <a:cxnSpLocks/>
            <a:endCxn id="14" idx="0"/>
          </p:cNvCxnSpPr>
          <p:nvPr/>
        </p:nvCxnSpPr>
        <p:spPr>
          <a:xfrm>
            <a:off x="7421502" y="2214461"/>
            <a:ext cx="179873" cy="1807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4297CB4-3A40-4DE4-9930-6FF93A8D39B0}"/>
              </a:ext>
            </a:extLst>
          </p:cNvPr>
          <p:cNvSpPr/>
          <p:nvPr/>
        </p:nvSpPr>
        <p:spPr>
          <a:xfrm>
            <a:off x="6177870" y="1631330"/>
            <a:ext cx="1526380" cy="248209"/>
          </a:xfrm>
          <a:prstGeom prst="rect">
            <a:avLst/>
          </a:prstGeom>
        </p:spPr>
        <p:txBody>
          <a:bodyPr wrap="none">
            <a:spAutoFit/>
          </a:bodyPr>
          <a:lstStyle/>
          <a:p>
            <a:r>
              <a:rPr lang="en-US" sz="1013" b="1" i="1" dirty="0">
                <a:solidFill>
                  <a:srgbClr val="000000"/>
                </a:solidFill>
                <a:latin typeface="Arial" panose="020B0604020202020204" pitchFamily="34" charset="0"/>
                <a:ea typeface="Times New Roman" panose="02020603050405020304" pitchFamily="18" charset="0"/>
              </a:rPr>
              <a:t>Time-based Inference</a:t>
            </a:r>
            <a:endParaRPr lang="en-AT" sz="1013" dirty="0"/>
          </a:p>
        </p:txBody>
      </p:sp>
    </p:spTree>
    <p:extLst>
      <p:ext uri="{BB962C8B-B14F-4D97-AF65-F5344CB8AC3E}">
        <p14:creationId xmlns:p14="http://schemas.microsoft.com/office/powerpoint/2010/main" val="190677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3" grpId="0"/>
      <p:bldP spid="14" grpId="0"/>
      <p:bldP spid="23"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3350"/>
            <a:ext cx="4757738" cy="642938"/>
          </a:xfrm>
          <a:noFill/>
          <a:ln w="31750" cap="sq">
            <a:noFill/>
            <a:miter lim="800000"/>
          </a:ln>
        </p:spPr>
        <p:txBody>
          <a:bodyPr vert="horz" lIns="102870" tIns="102870" rIns="102870" bIns="102870" rtlCol="0" anchor="ctr">
            <a:normAutofit/>
          </a:bodyPr>
          <a:lstStyle/>
          <a:p>
            <a:r>
              <a:rPr lang="en-US" dirty="0">
                <a:solidFill>
                  <a:srgbClr val="0070C0"/>
                </a:solidFill>
              </a:rPr>
              <a:t>Temporal Validity Classes</a:t>
            </a:r>
          </a:p>
        </p:txBody>
      </p:sp>
      <p:graphicFrame>
        <p:nvGraphicFramePr>
          <p:cNvPr id="4" name="Content Placeholder 3">
            <a:extLst>
              <a:ext uri="{FF2B5EF4-FFF2-40B4-BE49-F238E27FC236}">
                <a16:creationId xmlns:a16="http://schemas.microsoft.com/office/drawing/2014/main" id="{A503602F-736B-4E5B-9709-608E213DA76E}"/>
              </a:ext>
            </a:extLst>
          </p:cNvPr>
          <p:cNvGraphicFramePr>
            <a:graphicFrameLocks/>
          </p:cNvGraphicFramePr>
          <p:nvPr>
            <p:extLst>
              <p:ext uri="{D42A27DB-BD31-4B8C-83A1-F6EECF244321}">
                <p14:modId xmlns:p14="http://schemas.microsoft.com/office/powerpoint/2010/main" val="2596466066"/>
              </p:ext>
            </p:extLst>
          </p:nvPr>
        </p:nvGraphicFramePr>
        <p:xfrm>
          <a:off x="2399590" y="1428751"/>
          <a:ext cx="4687009" cy="2456997"/>
        </p:xfrm>
        <a:graphic>
          <a:graphicData uri="http://schemas.openxmlformats.org/drawingml/2006/table">
            <a:tbl>
              <a:tblPr firstRow="1" firstCol="1" bandRow="1"/>
              <a:tblGrid>
                <a:gridCol w="1645919">
                  <a:extLst>
                    <a:ext uri="{9D8B030D-6E8A-4147-A177-3AD203B41FA5}">
                      <a16:colId xmlns:a16="http://schemas.microsoft.com/office/drawing/2014/main" val="1539113962"/>
                    </a:ext>
                  </a:extLst>
                </a:gridCol>
                <a:gridCol w="3041090">
                  <a:extLst>
                    <a:ext uri="{9D8B030D-6E8A-4147-A177-3AD203B41FA5}">
                      <a16:colId xmlns:a16="http://schemas.microsoft.com/office/drawing/2014/main" val="4267530276"/>
                    </a:ext>
                  </a:extLst>
                </a:gridCol>
              </a:tblGrid>
              <a:tr h="420273">
                <a:tc>
                  <a:txBody>
                    <a:bodyPr/>
                    <a:lstStyle/>
                    <a:p>
                      <a:pPr algn="just" fontAlgn="t">
                        <a:lnSpc>
                          <a:spcPct val="115000"/>
                        </a:lnSpc>
                        <a:spcBef>
                          <a:spcPts val="0"/>
                        </a:spcBef>
                        <a:spcAft>
                          <a:spcPts val="0"/>
                        </a:spcAft>
                      </a:pPr>
                      <a:r>
                        <a:rPr lang="en-US" sz="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hours</a:t>
                      </a:r>
                      <a:endParaRPr lang="en-US" sz="800" b="0" i="0" u="none" strike="noStrike" dirty="0">
                        <a:effectLst/>
                        <a:latin typeface="Arial" panose="020B0604020202020204" pitchFamily="34" charset="0"/>
                      </a:endParaRPr>
                    </a:p>
                  </a:txBody>
                  <a:tcPr marL="46154" marR="46154" marT="641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8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Michi, Audrey, Joel and myself are all hanging out in Linda’s basement.”</a:t>
                      </a:r>
                      <a:endParaRPr lang="en-US" sz="800" b="0" i="0" u="none" strike="noStrike" dirty="0">
                        <a:effectLst/>
                        <a:latin typeface="Arial" panose="020B0604020202020204" pitchFamily="34" charset="0"/>
                      </a:endParaRPr>
                    </a:p>
                  </a:txBody>
                  <a:tcPr marL="46154" marR="46154" marT="641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727154882"/>
                  </a:ext>
                </a:extLst>
              </a:tr>
              <a:tr h="570326">
                <a:tc>
                  <a:txBody>
                    <a:bodyPr/>
                    <a:lstStyle/>
                    <a:p>
                      <a:pPr algn="just" fontAlgn="t">
                        <a:lnSpc>
                          <a:spcPct val="115000"/>
                        </a:lnSpc>
                        <a:spcBef>
                          <a:spcPts val="0"/>
                        </a:spcBef>
                        <a:spcAft>
                          <a:spcPts val="0"/>
                        </a:spcAft>
                      </a:pPr>
                      <a:r>
                        <a:rPr lang="en-US" sz="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days</a:t>
                      </a:r>
                      <a:endParaRPr lang="en-US" sz="800" b="0" i="0" u="none" strike="noStrike" dirty="0">
                        <a:effectLst/>
                        <a:latin typeface="Arial" panose="020B0604020202020204" pitchFamily="34" charset="0"/>
                      </a:endParaRPr>
                    </a:p>
                  </a:txBody>
                  <a:tcPr marL="46154" marR="46154" marT="641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8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“School starts at a later time on Wednesday but that’s no big deal.”</a:t>
                      </a:r>
                      <a:endParaRPr lang="en-US" sz="800" b="0" i="0" u="none" strike="noStrike" dirty="0">
                        <a:effectLst/>
                        <a:latin typeface="Arial" panose="020B0604020202020204" pitchFamily="34" charset="0"/>
                      </a:endParaRPr>
                    </a:p>
                  </a:txBody>
                  <a:tcPr marL="46154" marR="46154" marT="641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735967517"/>
                  </a:ext>
                </a:extLst>
              </a:tr>
              <a:tr h="420273">
                <a:tc>
                  <a:txBody>
                    <a:bodyPr/>
                    <a:lstStyle/>
                    <a:p>
                      <a:pPr algn="just" fontAlgn="t">
                        <a:lnSpc>
                          <a:spcPct val="115000"/>
                        </a:lnSpc>
                        <a:spcBef>
                          <a:spcPts val="0"/>
                        </a:spcBef>
                        <a:spcAft>
                          <a:spcPts val="0"/>
                        </a:spcAft>
                      </a:pPr>
                      <a:r>
                        <a:rPr lang="en-US" sz="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weeks</a:t>
                      </a:r>
                      <a:endParaRPr lang="en-US" sz="800" b="0" i="0" u="none" strike="noStrike" dirty="0">
                        <a:effectLst/>
                        <a:latin typeface="Arial" panose="020B0604020202020204" pitchFamily="34" charset="0"/>
                      </a:endParaRPr>
                    </a:p>
                  </a:txBody>
                  <a:tcPr marL="46154" marR="46154" marT="641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8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taking a course on learning how to use the program 3d studio max.”</a:t>
                      </a:r>
                      <a:endParaRPr lang="en-US" sz="800" b="0" i="0" u="none" strike="noStrike" dirty="0">
                        <a:effectLst/>
                        <a:latin typeface="Arial" panose="020B0604020202020204" pitchFamily="34" charset="0"/>
                      </a:endParaRPr>
                    </a:p>
                  </a:txBody>
                  <a:tcPr marL="46154" marR="46154" marT="641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82010360"/>
                  </a:ext>
                </a:extLst>
              </a:tr>
              <a:tr h="420273">
                <a:tc>
                  <a:txBody>
                    <a:bodyPr/>
                    <a:lstStyle/>
                    <a:p>
                      <a:pPr algn="just" fontAlgn="t">
                        <a:lnSpc>
                          <a:spcPct val="115000"/>
                        </a:lnSpc>
                        <a:spcBef>
                          <a:spcPts val="0"/>
                        </a:spcBef>
                        <a:spcAft>
                          <a:spcPts val="0"/>
                        </a:spcAft>
                      </a:pPr>
                      <a:r>
                        <a:rPr lang="en-US" sz="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months</a:t>
                      </a:r>
                      <a:endParaRPr lang="en-US" sz="800" b="0" i="0" u="none" strike="noStrike" dirty="0">
                        <a:effectLst/>
                        <a:latin typeface="Arial" panose="020B0604020202020204" pitchFamily="34" charset="0"/>
                      </a:endParaRPr>
                    </a:p>
                  </a:txBody>
                  <a:tcPr marL="46154" marR="46154" marT="641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8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also playing a gig with the new millennium string orchestra at the beginning of next month.”</a:t>
                      </a:r>
                      <a:endParaRPr lang="en-US" sz="800" b="0" i="0" u="none" strike="noStrike" dirty="0">
                        <a:effectLst/>
                        <a:latin typeface="Arial" panose="020B0604020202020204" pitchFamily="34" charset="0"/>
                      </a:endParaRPr>
                    </a:p>
                  </a:txBody>
                  <a:tcPr marL="46154" marR="46154" marT="641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419176505"/>
                  </a:ext>
                </a:extLst>
              </a:tr>
              <a:tr h="625852">
                <a:tc>
                  <a:txBody>
                    <a:bodyPr/>
                    <a:lstStyle/>
                    <a:p>
                      <a:pPr algn="just" fontAlgn="t">
                        <a:lnSpc>
                          <a:spcPct val="115000"/>
                        </a:lnSpc>
                        <a:spcBef>
                          <a:spcPts val="0"/>
                        </a:spcBef>
                        <a:spcAft>
                          <a:spcPts val="0"/>
                        </a:spcAft>
                      </a:pPr>
                      <a:r>
                        <a:rPr lang="en-US" sz="8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years or more</a:t>
                      </a:r>
                      <a:endParaRPr lang="en-US" sz="800" b="0" i="0" u="none" strike="noStrike" dirty="0">
                        <a:effectLst/>
                        <a:latin typeface="Arial" panose="020B0604020202020204" pitchFamily="34" charset="0"/>
                      </a:endParaRPr>
                    </a:p>
                  </a:txBody>
                  <a:tcPr marL="46154" marR="46154" marT="641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8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middle eastern nation of Israel is planning to expand its settlements, its housing areas in the west bank.”</a:t>
                      </a:r>
                      <a:endParaRPr lang="en-US" sz="800" b="0" i="0" u="none" strike="noStrike" dirty="0">
                        <a:effectLst/>
                        <a:latin typeface="Arial" panose="020B0604020202020204" pitchFamily="34" charset="0"/>
                      </a:endParaRPr>
                    </a:p>
                  </a:txBody>
                  <a:tcPr marL="46154" marR="46154" marT="6410"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1740619"/>
                  </a:ext>
                </a:extLst>
              </a:tr>
            </a:tbl>
          </a:graphicData>
        </a:graphic>
      </p:graphicFrame>
      <p:sp>
        <p:nvSpPr>
          <p:cNvPr id="23" name="TextBox 22">
            <a:extLst>
              <a:ext uri="{FF2B5EF4-FFF2-40B4-BE49-F238E27FC236}">
                <a16:creationId xmlns:a16="http://schemas.microsoft.com/office/drawing/2014/main" id="{7CD3FF27-FAF2-47CC-AFC1-52B2335559A0}"/>
              </a:ext>
            </a:extLst>
          </p:cNvPr>
          <p:cNvSpPr txBox="1"/>
          <p:nvPr/>
        </p:nvSpPr>
        <p:spPr>
          <a:xfrm>
            <a:off x="-52508" y="4915655"/>
            <a:ext cx="6983002" cy="213585"/>
          </a:xfrm>
          <a:prstGeom prst="rect">
            <a:avLst/>
          </a:prstGeom>
          <a:noFill/>
        </p:spPr>
        <p:txBody>
          <a:bodyPr wrap="none" rtlCol="0">
            <a:spAutoFit/>
          </a:bodyPr>
          <a:lstStyle/>
          <a:p>
            <a:r>
              <a:rPr lang="en-US" sz="788" dirty="0"/>
              <a:t>Axel </a:t>
            </a:r>
            <a:r>
              <a:rPr lang="en-US" sz="788" dirty="0" err="1"/>
              <a:t>Almquist</a:t>
            </a:r>
            <a:r>
              <a:rPr lang="en-US" sz="788" dirty="0"/>
              <a:t>,  Adam Jatowt: </a:t>
            </a:r>
            <a:r>
              <a:rPr lang="en-US" sz="788" i="1" dirty="0"/>
              <a:t>Towards Content Expiry Date Determination: Predicting Validity Periods of Sentences</a:t>
            </a:r>
            <a:r>
              <a:rPr lang="en-US" sz="788" dirty="0"/>
              <a:t>. ECIR 2019, pp. 86-101</a:t>
            </a:r>
          </a:p>
        </p:txBody>
      </p:sp>
    </p:spTree>
    <p:extLst>
      <p:ext uri="{BB962C8B-B14F-4D97-AF65-F5344CB8AC3E}">
        <p14:creationId xmlns:p14="http://schemas.microsoft.com/office/powerpoint/2010/main" val="277099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85352"/>
            <a:ext cx="6172200" cy="857250"/>
          </a:xfrm>
        </p:spPr>
        <p:txBody>
          <a:bodyPr>
            <a:normAutofit/>
          </a:bodyPr>
          <a:lstStyle/>
          <a:p>
            <a:r>
              <a:rPr lang="en-US" dirty="0"/>
              <a:t>Types of Commonsense Reasoning</a:t>
            </a:r>
          </a:p>
        </p:txBody>
      </p:sp>
      <p:sp>
        <p:nvSpPr>
          <p:cNvPr id="6" name="Content Placeholder 2"/>
          <p:cNvSpPr txBox="1">
            <a:spLocks/>
          </p:cNvSpPr>
          <p:nvPr/>
        </p:nvSpPr>
        <p:spPr>
          <a:xfrm>
            <a:off x="609600" y="1261406"/>
            <a:ext cx="7010400" cy="3520144"/>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r>
              <a:rPr lang="en-US" sz="1500" dirty="0"/>
              <a:t>Different types of temporal commonsense reasoning tasks (Zhou et al, 2019):</a:t>
            </a:r>
          </a:p>
          <a:p>
            <a:pPr lvl="1"/>
            <a:r>
              <a:rPr lang="en-US" sz="1400" b="1" dirty="0">
                <a:solidFill>
                  <a:srgbClr val="0070C0"/>
                </a:solidFill>
              </a:rPr>
              <a:t>Event Duration </a:t>
            </a:r>
            <a:r>
              <a:rPr lang="en-US" sz="1400" dirty="0"/>
              <a:t>(ED): </a:t>
            </a:r>
          </a:p>
          <a:p>
            <a:pPr lvl="2"/>
            <a:r>
              <a:rPr lang="en-US" sz="1200" dirty="0"/>
              <a:t>reasoning about event durations.</a:t>
            </a:r>
          </a:p>
          <a:p>
            <a:pPr lvl="1"/>
            <a:r>
              <a:rPr lang="en-US" sz="1400" b="1" dirty="0">
                <a:solidFill>
                  <a:srgbClr val="0070C0"/>
                </a:solidFill>
              </a:rPr>
              <a:t>Event Ordering </a:t>
            </a:r>
            <a:r>
              <a:rPr lang="en-US" sz="1400" dirty="0"/>
              <a:t>(EO): </a:t>
            </a:r>
          </a:p>
          <a:p>
            <a:pPr lvl="2"/>
            <a:r>
              <a:rPr lang="en-US" sz="1200" dirty="0"/>
              <a:t>reasoning about the typical sequence of events.</a:t>
            </a:r>
          </a:p>
          <a:p>
            <a:pPr lvl="1"/>
            <a:r>
              <a:rPr lang="en-US" sz="1400" b="1" dirty="0">
                <a:solidFill>
                  <a:srgbClr val="0070C0"/>
                </a:solidFill>
              </a:rPr>
              <a:t>Frequency</a:t>
            </a:r>
            <a:r>
              <a:rPr lang="en-US" sz="1400" dirty="0"/>
              <a:t> (F): </a:t>
            </a:r>
          </a:p>
          <a:p>
            <a:pPr lvl="2"/>
            <a:r>
              <a:rPr lang="en-US" sz="1200" dirty="0"/>
              <a:t>reasoning about the frequency of event occurrences.</a:t>
            </a:r>
          </a:p>
          <a:p>
            <a:pPr lvl="1"/>
            <a:r>
              <a:rPr lang="en-US" sz="1400" b="1" dirty="0">
                <a:solidFill>
                  <a:srgbClr val="0070C0"/>
                </a:solidFill>
              </a:rPr>
              <a:t>Stationarity</a:t>
            </a:r>
            <a:r>
              <a:rPr lang="en-US" sz="1400" dirty="0"/>
              <a:t> (S): </a:t>
            </a:r>
          </a:p>
          <a:p>
            <a:pPr lvl="2"/>
            <a:r>
              <a:rPr lang="en-US" sz="1200" dirty="0"/>
              <a:t>reasoning about the length of state persistence.</a:t>
            </a:r>
          </a:p>
          <a:p>
            <a:pPr lvl="1"/>
            <a:r>
              <a:rPr lang="en-US" sz="1400" b="1" dirty="0">
                <a:solidFill>
                  <a:srgbClr val="0070C0"/>
                </a:solidFill>
              </a:rPr>
              <a:t>Typical Time </a:t>
            </a:r>
            <a:r>
              <a:rPr lang="en-US" sz="1400" dirty="0"/>
              <a:t>(TT): </a:t>
            </a:r>
          </a:p>
          <a:p>
            <a:pPr lvl="2"/>
            <a:r>
              <a:rPr lang="en-US" sz="1200" dirty="0"/>
              <a:t>reasoning about the specific timing of events.</a:t>
            </a:r>
          </a:p>
        </p:txBody>
      </p:sp>
      <p:sp>
        <p:nvSpPr>
          <p:cNvPr id="5" name="Rectangle 4">
            <a:extLst>
              <a:ext uri="{FF2B5EF4-FFF2-40B4-BE49-F238E27FC236}">
                <a16:creationId xmlns:a16="http://schemas.microsoft.com/office/drawing/2014/main" id="{36E63123-EDBF-4A2B-BDA6-802AF73A0DB9}"/>
              </a:ext>
            </a:extLst>
          </p:cNvPr>
          <p:cNvSpPr/>
          <p:nvPr/>
        </p:nvSpPr>
        <p:spPr>
          <a:xfrm>
            <a:off x="-23191" y="4935751"/>
            <a:ext cx="8915400" cy="207749"/>
          </a:xfrm>
          <a:prstGeom prst="rect">
            <a:avLst/>
          </a:prstGeom>
        </p:spPr>
        <p:txBody>
          <a:bodyPr wrap="square">
            <a:spAutoFit/>
          </a:bodyPr>
          <a:lstStyle/>
          <a:p>
            <a:r>
              <a:rPr lang="en-US" sz="750" dirty="0"/>
              <a:t>Ben Zhou, Daniel </a:t>
            </a:r>
            <a:r>
              <a:rPr lang="en-US" sz="750" dirty="0" err="1"/>
              <a:t>Khashabi</a:t>
            </a:r>
            <a:r>
              <a:rPr lang="en-US" sz="750" dirty="0"/>
              <a:t>, </a:t>
            </a:r>
            <a:r>
              <a:rPr lang="en-US" sz="750" dirty="0" err="1"/>
              <a:t>Qiang</a:t>
            </a:r>
            <a:r>
              <a:rPr lang="en-US" sz="750" dirty="0"/>
              <a:t> Ning, and Dan Roth. “Going on a vacation” takes longer than “going for a walk”: A study of temporal commonsense understanding. EMNLP-IJCNLP 2019</a:t>
            </a:r>
            <a:endParaRPr lang="en-AT" sz="750" dirty="0"/>
          </a:p>
        </p:txBody>
      </p:sp>
    </p:spTree>
    <p:extLst>
      <p:ext uri="{BB962C8B-B14F-4D97-AF65-F5344CB8AC3E}">
        <p14:creationId xmlns:p14="http://schemas.microsoft.com/office/powerpoint/2010/main" val="4299427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98578" y="146836"/>
            <a:ext cx="6376662" cy="642938"/>
          </a:xfrm>
          <a:noFill/>
          <a:ln w="31750" cap="sq">
            <a:solidFill>
              <a:schemeClr val="bg1"/>
            </a:solidFill>
            <a:miter lim="800000"/>
          </a:ln>
        </p:spPr>
        <p:txBody>
          <a:bodyPr vert="horz" lIns="102870" tIns="102870" rIns="102870" bIns="102870" rtlCol="0" anchor="ctr">
            <a:noAutofit/>
          </a:bodyPr>
          <a:lstStyle/>
          <a:p>
            <a:r>
              <a:rPr lang="en-US" sz="2625" dirty="0"/>
              <a:t>Simple Approach for Estimating Temporal Validity</a:t>
            </a:r>
          </a:p>
        </p:txBody>
      </p:sp>
      <p:sp>
        <p:nvSpPr>
          <p:cNvPr id="23" name="TextBox 22">
            <a:extLst>
              <a:ext uri="{FF2B5EF4-FFF2-40B4-BE49-F238E27FC236}">
                <a16:creationId xmlns:a16="http://schemas.microsoft.com/office/drawing/2014/main" id="{7CD3FF27-FAF2-47CC-AFC1-52B2335559A0}"/>
              </a:ext>
            </a:extLst>
          </p:cNvPr>
          <p:cNvSpPr txBox="1"/>
          <p:nvPr/>
        </p:nvSpPr>
        <p:spPr>
          <a:xfrm>
            <a:off x="0" y="4929915"/>
            <a:ext cx="6983002" cy="213585"/>
          </a:xfrm>
          <a:prstGeom prst="rect">
            <a:avLst/>
          </a:prstGeom>
          <a:noFill/>
        </p:spPr>
        <p:txBody>
          <a:bodyPr wrap="none" rtlCol="0">
            <a:spAutoFit/>
          </a:bodyPr>
          <a:lstStyle/>
          <a:p>
            <a:r>
              <a:rPr lang="en-US" sz="788" dirty="0"/>
              <a:t>Axel </a:t>
            </a:r>
            <a:r>
              <a:rPr lang="en-US" sz="788" dirty="0" err="1"/>
              <a:t>Almquist</a:t>
            </a:r>
            <a:r>
              <a:rPr lang="en-US" sz="788" dirty="0"/>
              <a:t>,  Adam Jatowt: </a:t>
            </a:r>
            <a:r>
              <a:rPr lang="en-US" sz="788" i="1" dirty="0"/>
              <a:t>Towards Content Expiry Date Determination: Predicting Validity Periods of Sentences</a:t>
            </a:r>
            <a:r>
              <a:rPr lang="en-US" sz="788" dirty="0"/>
              <a:t>. ECIR 2019, pp. 86-101</a:t>
            </a:r>
          </a:p>
        </p:txBody>
      </p:sp>
      <p:pic>
        <p:nvPicPr>
          <p:cNvPr id="7" name="Bildobjekt 4">
            <a:extLst>
              <a:ext uri="{FF2B5EF4-FFF2-40B4-BE49-F238E27FC236}">
                <a16:creationId xmlns:a16="http://schemas.microsoft.com/office/drawing/2014/main" id="{09C83824-7E97-4801-A6BF-26DFD69B5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1281" y="1643498"/>
            <a:ext cx="2313636" cy="1185738"/>
          </a:xfrm>
          <a:prstGeom prst="rect">
            <a:avLst/>
          </a:prstGeom>
        </p:spPr>
      </p:pic>
      <p:sp>
        <p:nvSpPr>
          <p:cNvPr id="8" name="TextBox 7">
            <a:extLst>
              <a:ext uri="{FF2B5EF4-FFF2-40B4-BE49-F238E27FC236}">
                <a16:creationId xmlns:a16="http://schemas.microsoft.com/office/drawing/2014/main" id="{8839AE99-6DBF-462D-926C-C1C476A8266E}"/>
              </a:ext>
            </a:extLst>
          </p:cNvPr>
          <p:cNvSpPr txBox="1"/>
          <p:nvPr/>
        </p:nvSpPr>
        <p:spPr>
          <a:xfrm>
            <a:off x="2375580" y="1172319"/>
            <a:ext cx="723276" cy="265457"/>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defPPr>
              <a:defRPr lang="ja-JP"/>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25" dirty="0"/>
              <a:t>Features</a:t>
            </a:r>
            <a:endParaRPr lang="en-AT" sz="1125" dirty="0"/>
          </a:p>
        </p:txBody>
      </p:sp>
      <p:sp>
        <p:nvSpPr>
          <p:cNvPr id="9" name="TextBox 8">
            <a:extLst>
              <a:ext uri="{FF2B5EF4-FFF2-40B4-BE49-F238E27FC236}">
                <a16:creationId xmlns:a16="http://schemas.microsoft.com/office/drawing/2014/main" id="{F6EAA7ED-57DD-47BD-8870-B5DA75FE87DA}"/>
              </a:ext>
            </a:extLst>
          </p:cNvPr>
          <p:cNvSpPr txBox="1"/>
          <p:nvPr/>
        </p:nvSpPr>
        <p:spPr>
          <a:xfrm>
            <a:off x="6181080" y="1342140"/>
            <a:ext cx="651140" cy="265457"/>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defPPr>
              <a:defRPr lang="ja-JP"/>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25" dirty="0"/>
              <a:t>Dataset</a:t>
            </a:r>
            <a:endParaRPr lang="en-AT" sz="1125" dirty="0"/>
          </a:p>
        </p:txBody>
      </p:sp>
      <p:pic>
        <p:nvPicPr>
          <p:cNvPr id="6" name="Picture 5">
            <a:extLst>
              <a:ext uri="{FF2B5EF4-FFF2-40B4-BE49-F238E27FC236}">
                <a16:creationId xmlns:a16="http://schemas.microsoft.com/office/drawing/2014/main" id="{6A5B9A8D-DEEE-4844-B864-D2D79C6B6A9C}"/>
              </a:ext>
            </a:extLst>
          </p:cNvPr>
          <p:cNvPicPr>
            <a:picLocks noChangeAspect="1"/>
          </p:cNvPicPr>
          <p:nvPr/>
        </p:nvPicPr>
        <p:blipFill>
          <a:blip r:embed="rId3"/>
          <a:stretch>
            <a:fillRect/>
          </a:stretch>
        </p:blipFill>
        <p:spPr>
          <a:xfrm>
            <a:off x="1499084" y="1418504"/>
            <a:ext cx="2476269" cy="1653972"/>
          </a:xfrm>
          <a:prstGeom prst="rect">
            <a:avLst/>
          </a:prstGeom>
        </p:spPr>
      </p:pic>
      <p:sp>
        <p:nvSpPr>
          <p:cNvPr id="10" name="Rectangle 9">
            <a:extLst>
              <a:ext uri="{FF2B5EF4-FFF2-40B4-BE49-F238E27FC236}">
                <a16:creationId xmlns:a16="http://schemas.microsoft.com/office/drawing/2014/main" id="{1D82FEE2-A5F5-45DC-A611-06C1881DE7EF}"/>
              </a:ext>
            </a:extLst>
          </p:cNvPr>
          <p:cNvSpPr/>
          <p:nvPr/>
        </p:nvSpPr>
        <p:spPr>
          <a:xfrm>
            <a:off x="3122186" y="1418503"/>
            <a:ext cx="822960" cy="2071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pic>
        <p:nvPicPr>
          <p:cNvPr id="3" name="Picture 2">
            <a:extLst>
              <a:ext uri="{FF2B5EF4-FFF2-40B4-BE49-F238E27FC236}">
                <a16:creationId xmlns:a16="http://schemas.microsoft.com/office/drawing/2014/main" id="{2A6CCEE3-64C8-4918-BC4D-95C88C3C4ACB}"/>
              </a:ext>
            </a:extLst>
          </p:cNvPr>
          <p:cNvPicPr>
            <a:picLocks noChangeAspect="1"/>
          </p:cNvPicPr>
          <p:nvPr/>
        </p:nvPicPr>
        <p:blipFill>
          <a:blip r:embed="rId4"/>
          <a:stretch>
            <a:fillRect/>
          </a:stretch>
        </p:blipFill>
        <p:spPr>
          <a:xfrm>
            <a:off x="1798983" y="3288782"/>
            <a:ext cx="5050055" cy="1592872"/>
          </a:xfrm>
          <a:prstGeom prst="rect">
            <a:avLst/>
          </a:prstGeom>
        </p:spPr>
      </p:pic>
    </p:spTree>
    <p:extLst>
      <p:ext uri="{BB962C8B-B14F-4D97-AF65-F5344CB8AC3E}">
        <p14:creationId xmlns:p14="http://schemas.microsoft.com/office/powerpoint/2010/main" val="405080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4897A2F-925D-48AE-9625-B8B6BC36A8CE}"/>
              </a:ext>
            </a:extLst>
          </p:cNvPr>
          <p:cNvSpPr/>
          <p:nvPr/>
        </p:nvSpPr>
        <p:spPr>
          <a:xfrm>
            <a:off x="5878486" y="3375124"/>
            <a:ext cx="1999493" cy="114230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2" name="Title 1">
            <a:extLst>
              <a:ext uri="{FF2B5EF4-FFF2-40B4-BE49-F238E27FC236}">
                <a16:creationId xmlns:a16="http://schemas.microsoft.com/office/drawing/2014/main" id="{CD2E3025-724A-4958-840F-F588DE12D388}"/>
              </a:ext>
            </a:extLst>
          </p:cNvPr>
          <p:cNvSpPr>
            <a:spLocks noGrp="1"/>
          </p:cNvSpPr>
          <p:nvPr>
            <p:ph type="title"/>
          </p:nvPr>
        </p:nvSpPr>
        <p:spPr/>
        <p:txBody>
          <a:bodyPr>
            <a:normAutofit/>
          </a:bodyPr>
          <a:lstStyle/>
          <a:p>
            <a:r>
              <a:rPr lang="en-US" sz="3000" dirty="0"/>
              <a:t>Estimating Temporal Validity</a:t>
            </a:r>
            <a:endParaRPr lang="en-AT" sz="2850" dirty="0"/>
          </a:p>
        </p:txBody>
      </p:sp>
      <p:sp>
        <p:nvSpPr>
          <p:cNvPr id="4" name="Platshållare för innehåll 2">
            <a:extLst>
              <a:ext uri="{FF2B5EF4-FFF2-40B4-BE49-F238E27FC236}">
                <a16:creationId xmlns:a16="http://schemas.microsoft.com/office/drawing/2014/main" id="{6D0AF873-63F3-44AF-B55C-6CB7453FDAF7}"/>
              </a:ext>
            </a:extLst>
          </p:cNvPr>
          <p:cNvSpPr txBox="1">
            <a:spLocks noChangeAspect="1"/>
          </p:cNvSpPr>
          <p:nvPr/>
        </p:nvSpPr>
        <p:spPr>
          <a:xfrm>
            <a:off x="1323027" y="1164873"/>
            <a:ext cx="6417101" cy="1496670"/>
          </a:xfrm>
          <a:prstGeom prst="rect">
            <a:avLst/>
          </a:prstGeom>
        </p:spPr>
        <p:txBody>
          <a:bodyPr vert="horz" lIns="68580" tIns="34290" rIns="68580" bIns="34290" rtlCol="0">
            <a:normAutofit fontScale="77500" lnSpcReduction="20000"/>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nSpc>
                <a:spcPct val="90000"/>
              </a:lnSpc>
              <a:spcBef>
                <a:spcPts val="899"/>
              </a:spcBef>
              <a:buNone/>
            </a:pPr>
            <a:r>
              <a:rPr lang="en-US" sz="1800" dirty="0"/>
              <a:t>Assume you read the following sentences in a newspaper published </a:t>
            </a:r>
            <a:r>
              <a:rPr lang="en-US" sz="1800" dirty="0">
                <a:solidFill>
                  <a:srgbClr val="0070C0"/>
                </a:solidFill>
              </a:rPr>
              <a:t>1 month ago</a:t>
            </a:r>
            <a:r>
              <a:rPr lang="en-US" sz="1800" spc="-1" dirty="0"/>
              <a:t>:</a:t>
            </a:r>
          </a:p>
          <a:p>
            <a:pPr marL="0" indent="0">
              <a:lnSpc>
                <a:spcPct val="90000"/>
              </a:lnSpc>
              <a:spcBef>
                <a:spcPts val="899"/>
              </a:spcBef>
              <a:buNone/>
            </a:pPr>
            <a:endParaRPr lang="en-US" sz="1800" spc="-1" dirty="0"/>
          </a:p>
          <a:p>
            <a:pPr lvl="1"/>
            <a:r>
              <a:rPr lang="en-US" sz="1800" dirty="0"/>
              <a:t>“</a:t>
            </a:r>
            <a:r>
              <a:rPr lang="en-US" sz="1800" i="1" dirty="0"/>
              <a:t>Chancellor of Austria is visiting Japan.</a:t>
            </a:r>
            <a:r>
              <a:rPr lang="en-US" sz="1800" dirty="0"/>
              <a:t>" </a:t>
            </a:r>
          </a:p>
          <a:p>
            <a:pPr lvl="1"/>
            <a:r>
              <a:rPr lang="en-US" sz="1800" i="1" dirty="0"/>
              <a:t>“Japan is a member of United Nations.”</a:t>
            </a:r>
            <a:r>
              <a:rPr lang="en-US" sz="1800" dirty="0"/>
              <a:t> </a:t>
            </a:r>
          </a:p>
          <a:p>
            <a:pPr marL="0" indent="0">
              <a:buNone/>
            </a:pPr>
            <a:endParaRPr lang="en-US" sz="1800" dirty="0"/>
          </a:p>
          <a:p>
            <a:pPr marL="0" indent="0">
              <a:buNone/>
            </a:pPr>
            <a:r>
              <a:rPr lang="en-US" sz="1800" b="1" dirty="0"/>
              <a:t>Which would you consider still as true?</a:t>
            </a:r>
          </a:p>
        </p:txBody>
      </p:sp>
      <p:sp>
        <p:nvSpPr>
          <p:cNvPr id="5" name="Platshållare för innehåll 2">
            <a:extLst>
              <a:ext uri="{FF2B5EF4-FFF2-40B4-BE49-F238E27FC236}">
                <a16:creationId xmlns:a16="http://schemas.microsoft.com/office/drawing/2014/main" id="{2EBBDBB5-BC78-4E98-A69C-E2556829E225}"/>
              </a:ext>
            </a:extLst>
          </p:cNvPr>
          <p:cNvSpPr>
            <a:spLocks noGrp="1"/>
          </p:cNvSpPr>
          <p:nvPr>
            <p:ph idx="1"/>
          </p:nvPr>
        </p:nvSpPr>
        <p:spPr>
          <a:xfrm>
            <a:off x="1363450" y="2799015"/>
            <a:ext cx="6417101" cy="1987670"/>
          </a:xfrm>
        </p:spPr>
        <p:txBody>
          <a:bodyPr>
            <a:normAutofit fontScale="85000" lnSpcReduction="20000"/>
          </a:bodyPr>
          <a:lstStyle/>
          <a:p>
            <a:pPr marL="0" indent="0">
              <a:spcBef>
                <a:spcPts val="899"/>
              </a:spcBef>
              <a:buNone/>
            </a:pPr>
            <a:r>
              <a:rPr lang="en-US" sz="1800" dirty="0"/>
              <a:t>Assume you read the following messages/posts of given user</a:t>
            </a:r>
            <a:r>
              <a:rPr lang="en-US" sz="1800" spc="-1" dirty="0"/>
              <a:t>:</a:t>
            </a:r>
          </a:p>
          <a:p>
            <a:pPr marL="0" indent="0">
              <a:spcBef>
                <a:spcPts val="899"/>
              </a:spcBef>
              <a:buNone/>
            </a:pPr>
            <a:endParaRPr lang="en-US" sz="1800" spc="-1" dirty="0"/>
          </a:p>
          <a:p>
            <a:pPr lvl="1"/>
            <a:r>
              <a:rPr lang="en-US" sz="1800" dirty="0">
                <a:solidFill>
                  <a:srgbClr val="0070C0"/>
                </a:solidFill>
              </a:rPr>
              <a:t>Post 1: "</a:t>
            </a:r>
            <a:r>
              <a:rPr lang="en-US" sz="1800" i="1" dirty="0">
                <a:solidFill>
                  <a:srgbClr val="0070C0"/>
                </a:solidFill>
              </a:rPr>
              <a:t>I am t</a:t>
            </a:r>
            <a:r>
              <a:rPr lang="en-AT" sz="1800" i="1" dirty="0" err="1">
                <a:solidFill>
                  <a:srgbClr val="0070C0"/>
                </a:solidFill>
              </a:rPr>
              <a:t>ak</a:t>
            </a:r>
            <a:r>
              <a:rPr lang="en-US" sz="1800" i="1" dirty="0" err="1">
                <a:solidFill>
                  <a:srgbClr val="0070C0"/>
                </a:solidFill>
              </a:rPr>
              <a:t>ing</a:t>
            </a:r>
            <a:r>
              <a:rPr lang="en-AT" sz="1800" i="1" dirty="0">
                <a:solidFill>
                  <a:srgbClr val="0070C0"/>
                </a:solidFill>
              </a:rPr>
              <a:t> a walk</a:t>
            </a:r>
            <a:r>
              <a:rPr lang="en-US" sz="1800" dirty="0">
                <a:solidFill>
                  <a:srgbClr val="0070C0"/>
                </a:solidFill>
              </a:rPr>
              <a:t>.“</a:t>
            </a:r>
          </a:p>
          <a:p>
            <a:pPr lvl="1"/>
            <a:r>
              <a:rPr lang="en-US" sz="1800" dirty="0"/>
              <a:t>Post 2: </a:t>
            </a:r>
            <a:r>
              <a:rPr lang="en-AT" sz="1800" dirty="0"/>
              <a:t>“</a:t>
            </a:r>
            <a:r>
              <a:rPr lang="en-US" sz="1800" i="1" dirty="0"/>
              <a:t>G</a:t>
            </a:r>
            <a:r>
              <a:rPr lang="en-AT" sz="1800" i="1" dirty="0" err="1"/>
              <a:t>etting</a:t>
            </a:r>
            <a:r>
              <a:rPr lang="en-AT" sz="1800" i="1" dirty="0"/>
              <a:t> a cup of coffee </a:t>
            </a:r>
            <a:r>
              <a:rPr lang="en-US" sz="1800" i="1" dirty="0"/>
              <a:t>for</a:t>
            </a:r>
            <a:r>
              <a:rPr lang="en-AT" sz="1800" i="1" dirty="0"/>
              <a:t> take</a:t>
            </a:r>
            <a:r>
              <a:rPr lang="en-US" sz="1800" i="1" dirty="0"/>
              <a:t>-</a:t>
            </a:r>
            <a:r>
              <a:rPr lang="en-AT" sz="1800" i="1" dirty="0"/>
              <a:t>away</a:t>
            </a:r>
            <a:r>
              <a:rPr lang="en-US" sz="1800" i="1" dirty="0"/>
              <a:t>.</a:t>
            </a:r>
            <a:r>
              <a:rPr lang="en-AT" sz="1800" dirty="0"/>
              <a:t>”</a:t>
            </a:r>
            <a:endParaRPr lang="en-US" sz="1800" dirty="0"/>
          </a:p>
          <a:p>
            <a:pPr lvl="1"/>
            <a:r>
              <a:rPr lang="en-US" sz="1800" dirty="0"/>
              <a:t>Post 3: </a:t>
            </a:r>
            <a:r>
              <a:rPr lang="en-AT" sz="1800" dirty="0"/>
              <a:t>“</a:t>
            </a:r>
            <a:r>
              <a:rPr lang="en-US" sz="1800" i="1" dirty="0"/>
              <a:t>Just started </a:t>
            </a:r>
            <a:r>
              <a:rPr lang="en-AT" sz="1800" i="1" dirty="0"/>
              <a:t>preparing dinner</a:t>
            </a:r>
            <a:r>
              <a:rPr lang="en-US" sz="1800" i="1" dirty="0"/>
              <a:t>.</a:t>
            </a:r>
            <a:r>
              <a:rPr lang="en-AT" sz="1800" dirty="0"/>
              <a:t>”</a:t>
            </a:r>
            <a:endParaRPr lang="en-US" sz="1800" dirty="0"/>
          </a:p>
          <a:p>
            <a:pPr marL="0" indent="0">
              <a:buNone/>
            </a:pPr>
            <a:endParaRPr lang="en-US" sz="1800" b="1" dirty="0"/>
          </a:p>
          <a:p>
            <a:pPr marL="0" indent="0">
              <a:buNone/>
            </a:pPr>
            <a:r>
              <a:rPr lang="en-US" sz="1800" b="1" dirty="0"/>
              <a:t>Is message 1 still true after reading message 2?</a:t>
            </a:r>
          </a:p>
          <a:p>
            <a:pPr marL="0" indent="0">
              <a:buNone/>
            </a:pPr>
            <a:r>
              <a:rPr lang="en-US" sz="1800" b="1" dirty="0"/>
              <a:t>How about after reading post 3?</a:t>
            </a:r>
          </a:p>
        </p:txBody>
      </p:sp>
      <p:sp>
        <p:nvSpPr>
          <p:cNvPr id="6" name="TextBox 5">
            <a:extLst>
              <a:ext uri="{FF2B5EF4-FFF2-40B4-BE49-F238E27FC236}">
                <a16:creationId xmlns:a16="http://schemas.microsoft.com/office/drawing/2014/main" id="{5DBA5F93-CD7B-405C-A1D4-A582306982D8}"/>
              </a:ext>
            </a:extLst>
          </p:cNvPr>
          <p:cNvSpPr txBox="1"/>
          <p:nvPr/>
        </p:nvSpPr>
        <p:spPr>
          <a:xfrm>
            <a:off x="-25955" y="4829626"/>
            <a:ext cx="7452681" cy="323165"/>
          </a:xfrm>
          <a:prstGeom prst="rect">
            <a:avLst/>
          </a:prstGeom>
          <a:noFill/>
        </p:spPr>
        <p:txBody>
          <a:bodyPr wrap="none" rtlCol="0">
            <a:spAutoFit/>
          </a:bodyPr>
          <a:lstStyle/>
          <a:p>
            <a:r>
              <a:rPr lang="en-US" sz="750" dirty="0"/>
              <a:t>Axel </a:t>
            </a:r>
            <a:r>
              <a:rPr lang="en-US" sz="750" dirty="0" err="1"/>
              <a:t>Almquist</a:t>
            </a:r>
            <a:r>
              <a:rPr lang="en-US" sz="750" dirty="0"/>
              <a:t>,  Adam Jatowt: </a:t>
            </a:r>
            <a:r>
              <a:rPr lang="en-US" sz="750" i="1" dirty="0"/>
              <a:t>Towards Content Expiry Date Determination: Predicting Validity Periods of Sentences</a:t>
            </a:r>
            <a:r>
              <a:rPr lang="en-US" sz="750" dirty="0"/>
              <a:t>. ECIR 2019, pp. 86-101</a:t>
            </a:r>
          </a:p>
          <a:p>
            <a:r>
              <a:rPr lang="en-US" sz="750" dirty="0" err="1"/>
              <a:t>Taishi</a:t>
            </a:r>
            <a:r>
              <a:rPr lang="en-US" sz="750" dirty="0"/>
              <a:t> Hosokawa, Adam Jatowt, Kazunari Sugiyama: </a:t>
            </a:r>
            <a:r>
              <a:rPr lang="en-US" sz="750" i="1" dirty="0"/>
              <a:t>Temporal Natural Language Inference: Evidence-based Evaluation of Temporal Text Validity</a:t>
            </a:r>
            <a:r>
              <a:rPr lang="en-US" sz="750" dirty="0"/>
              <a:t>, ECIR 2023</a:t>
            </a:r>
            <a:endParaRPr lang="en-AT" sz="750" dirty="0"/>
          </a:p>
        </p:txBody>
      </p:sp>
      <p:sp>
        <p:nvSpPr>
          <p:cNvPr id="7" name="Rectangle 6">
            <a:extLst>
              <a:ext uri="{FF2B5EF4-FFF2-40B4-BE49-F238E27FC236}">
                <a16:creationId xmlns:a16="http://schemas.microsoft.com/office/drawing/2014/main" id="{587FBF3F-2A69-42FA-822E-3EDCAEE1D678}"/>
              </a:ext>
            </a:extLst>
          </p:cNvPr>
          <p:cNvSpPr/>
          <p:nvPr/>
        </p:nvSpPr>
        <p:spPr>
          <a:xfrm>
            <a:off x="5880064" y="1620879"/>
            <a:ext cx="1999493" cy="114230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cxnSp>
        <p:nvCxnSpPr>
          <p:cNvPr id="8" name="Straight Arrow Connector 7">
            <a:extLst>
              <a:ext uri="{FF2B5EF4-FFF2-40B4-BE49-F238E27FC236}">
                <a16:creationId xmlns:a16="http://schemas.microsoft.com/office/drawing/2014/main" id="{BB41F2D5-1C72-4D7B-B1B4-7082B729E11F}"/>
              </a:ext>
            </a:extLst>
          </p:cNvPr>
          <p:cNvCxnSpPr>
            <a:cxnSpLocks/>
          </p:cNvCxnSpPr>
          <p:nvPr/>
        </p:nvCxnSpPr>
        <p:spPr>
          <a:xfrm>
            <a:off x="5988099" y="2166116"/>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36EAF5-2FF4-44FC-9E1E-C7E7F700AF52}"/>
              </a:ext>
            </a:extLst>
          </p:cNvPr>
          <p:cNvSpPr txBox="1"/>
          <p:nvPr/>
        </p:nvSpPr>
        <p:spPr>
          <a:xfrm>
            <a:off x="5988099" y="1894440"/>
            <a:ext cx="585417" cy="248209"/>
          </a:xfrm>
          <a:prstGeom prst="rect">
            <a:avLst/>
          </a:prstGeom>
          <a:noFill/>
          <a:ln>
            <a:solidFill>
              <a:schemeClr val="tx1"/>
            </a:solidFill>
          </a:ln>
        </p:spPr>
        <p:txBody>
          <a:bodyPr wrap="none" rtlCol="0">
            <a:spAutoFit/>
          </a:bodyPr>
          <a:lstStyle/>
          <a:p>
            <a:r>
              <a:rPr lang="en-US" sz="1013" dirty="0"/>
              <a:t>msg C</a:t>
            </a:r>
            <a:endParaRPr lang="en-AT" sz="1013" dirty="0"/>
          </a:p>
        </p:txBody>
      </p:sp>
      <p:cxnSp>
        <p:nvCxnSpPr>
          <p:cNvPr id="10" name="Straight Connector 9">
            <a:extLst>
              <a:ext uri="{FF2B5EF4-FFF2-40B4-BE49-F238E27FC236}">
                <a16:creationId xmlns:a16="http://schemas.microsoft.com/office/drawing/2014/main" id="{21330B21-0E09-47F0-A0A8-061B4DE6B16F}"/>
              </a:ext>
            </a:extLst>
          </p:cNvPr>
          <p:cNvCxnSpPr/>
          <p:nvPr/>
        </p:nvCxnSpPr>
        <p:spPr>
          <a:xfrm>
            <a:off x="6235306" y="2140199"/>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CF89687-9AF7-454A-8087-59B605893E31}"/>
              </a:ext>
            </a:extLst>
          </p:cNvPr>
          <p:cNvCxnSpPr/>
          <p:nvPr/>
        </p:nvCxnSpPr>
        <p:spPr>
          <a:xfrm>
            <a:off x="7421501" y="2142197"/>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A544E82C-F7DD-4ABC-A538-99A667548148}"/>
              </a:ext>
            </a:extLst>
          </p:cNvPr>
          <p:cNvSpPr/>
          <p:nvPr/>
        </p:nvSpPr>
        <p:spPr>
          <a:xfrm rot="5400000">
            <a:off x="6740687" y="1726526"/>
            <a:ext cx="175434" cy="1186197"/>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013"/>
          </a:p>
        </p:txBody>
      </p:sp>
      <p:sp>
        <p:nvSpPr>
          <p:cNvPr id="13" name="TextBox 12">
            <a:extLst>
              <a:ext uri="{FF2B5EF4-FFF2-40B4-BE49-F238E27FC236}">
                <a16:creationId xmlns:a16="http://schemas.microsoft.com/office/drawing/2014/main" id="{DB690630-9A57-45F6-A003-E6F98AC5C91F}"/>
              </a:ext>
            </a:extLst>
          </p:cNvPr>
          <p:cNvSpPr txBox="1"/>
          <p:nvPr/>
        </p:nvSpPr>
        <p:spPr>
          <a:xfrm>
            <a:off x="6758432" y="2375749"/>
            <a:ext cx="234360" cy="248209"/>
          </a:xfrm>
          <a:prstGeom prst="rect">
            <a:avLst/>
          </a:prstGeom>
          <a:noFill/>
        </p:spPr>
        <p:txBody>
          <a:bodyPr wrap="none" rtlCol="0">
            <a:spAutoFit/>
          </a:bodyPr>
          <a:lstStyle/>
          <a:p>
            <a:r>
              <a:rPr lang="en-US" sz="1013" i="1" dirty="0"/>
              <a:t>t</a:t>
            </a:r>
            <a:endParaRPr lang="en-AT" sz="1013" i="1" dirty="0"/>
          </a:p>
        </p:txBody>
      </p:sp>
      <p:sp>
        <p:nvSpPr>
          <p:cNvPr id="14" name="TextBox 13">
            <a:extLst>
              <a:ext uri="{FF2B5EF4-FFF2-40B4-BE49-F238E27FC236}">
                <a16:creationId xmlns:a16="http://schemas.microsoft.com/office/drawing/2014/main" id="{5FCB87AF-D75C-460E-8936-8263378AF063}"/>
              </a:ext>
            </a:extLst>
          </p:cNvPr>
          <p:cNvSpPr txBox="1"/>
          <p:nvPr/>
        </p:nvSpPr>
        <p:spPr>
          <a:xfrm>
            <a:off x="7238134" y="2395194"/>
            <a:ext cx="726481" cy="404085"/>
          </a:xfrm>
          <a:prstGeom prst="rect">
            <a:avLst/>
          </a:prstGeom>
          <a:noFill/>
        </p:spPr>
        <p:txBody>
          <a:bodyPr wrap="none" rtlCol="0">
            <a:spAutoFit/>
          </a:bodyPr>
          <a:lstStyle/>
          <a:p>
            <a:r>
              <a:rPr lang="en-US" sz="1013" dirty="0"/>
              <a:t>Is C still </a:t>
            </a:r>
          </a:p>
          <a:p>
            <a:pPr algn="ctr"/>
            <a:r>
              <a:rPr lang="en-US" sz="1013" dirty="0"/>
              <a:t>valid?</a:t>
            </a:r>
            <a:endParaRPr lang="en-AT" sz="1013" dirty="0"/>
          </a:p>
        </p:txBody>
      </p:sp>
      <p:cxnSp>
        <p:nvCxnSpPr>
          <p:cNvPr id="15" name="Straight Arrow Connector 14">
            <a:extLst>
              <a:ext uri="{FF2B5EF4-FFF2-40B4-BE49-F238E27FC236}">
                <a16:creationId xmlns:a16="http://schemas.microsoft.com/office/drawing/2014/main" id="{5D564998-144D-4B54-98CA-B40D58B40C52}"/>
              </a:ext>
            </a:extLst>
          </p:cNvPr>
          <p:cNvCxnSpPr>
            <a:cxnSpLocks/>
            <a:endCxn id="14" idx="0"/>
          </p:cNvCxnSpPr>
          <p:nvPr/>
        </p:nvCxnSpPr>
        <p:spPr>
          <a:xfrm>
            <a:off x="7421502" y="2214461"/>
            <a:ext cx="179873" cy="1807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561E4CA-7DD0-4CCB-B998-A5E4E4585012}"/>
              </a:ext>
            </a:extLst>
          </p:cNvPr>
          <p:cNvCxnSpPr>
            <a:cxnSpLocks/>
          </p:cNvCxnSpPr>
          <p:nvPr/>
        </p:nvCxnSpPr>
        <p:spPr>
          <a:xfrm>
            <a:off x="5970447" y="3944240"/>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FBCAB2-34C3-48D6-A1C8-477E17CE6534}"/>
              </a:ext>
            </a:extLst>
          </p:cNvPr>
          <p:cNvSpPr txBox="1"/>
          <p:nvPr/>
        </p:nvSpPr>
        <p:spPr>
          <a:xfrm>
            <a:off x="5970447" y="3672564"/>
            <a:ext cx="585417" cy="248209"/>
          </a:xfrm>
          <a:prstGeom prst="rect">
            <a:avLst/>
          </a:prstGeom>
          <a:noFill/>
          <a:ln>
            <a:solidFill>
              <a:schemeClr val="tx1"/>
            </a:solidFill>
          </a:ln>
        </p:spPr>
        <p:txBody>
          <a:bodyPr wrap="none" rtlCol="0">
            <a:spAutoFit/>
          </a:bodyPr>
          <a:lstStyle/>
          <a:p>
            <a:r>
              <a:rPr lang="en-US" sz="1013" dirty="0"/>
              <a:t>msg A</a:t>
            </a:r>
            <a:endParaRPr lang="en-AT" sz="1013" dirty="0"/>
          </a:p>
        </p:txBody>
      </p:sp>
      <p:cxnSp>
        <p:nvCxnSpPr>
          <p:cNvPr id="18" name="Straight Connector 17">
            <a:extLst>
              <a:ext uri="{FF2B5EF4-FFF2-40B4-BE49-F238E27FC236}">
                <a16:creationId xmlns:a16="http://schemas.microsoft.com/office/drawing/2014/main" id="{43DB648A-9B58-40F0-B9D0-CB25C8D592E3}"/>
              </a:ext>
            </a:extLst>
          </p:cNvPr>
          <p:cNvCxnSpPr/>
          <p:nvPr/>
        </p:nvCxnSpPr>
        <p:spPr>
          <a:xfrm>
            <a:off x="6217653" y="3918323"/>
            <a:ext cx="0" cy="5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6B7389-507A-4BDA-B9C1-712932ECE62D}"/>
              </a:ext>
            </a:extLst>
          </p:cNvPr>
          <p:cNvCxnSpPr/>
          <p:nvPr/>
        </p:nvCxnSpPr>
        <p:spPr>
          <a:xfrm>
            <a:off x="7403849" y="3920321"/>
            <a:ext cx="0" cy="5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6780363-D392-4BD0-BF18-18A267967F0C}"/>
              </a:ext>
            </a:extLst>
          </p:cNvPr>
          <p:cNvSpPr txBox="1"/>
          <p:nvPr/>
        </p:nvSpPr>
        <p:spPr>
          <a:xfrm>
            <a:off x="7220481" y="4173318"/>
            <a:ext cx="726481" cy="404085"/>
          </a:xfrm>
          <a:prstGeom prst="rect">
            <a:avLst/>
          </a:prstGeom>
          <a:noFill/>
        </p:spPr>
        <p:txBody>
          <a:bodyPr wrap="none" rtlCol="0">
            <a:spAutoFit/>
          </a:bodyPr>
          <a:lstStyle/>
          <a:p>
            <a:r>
              <a:rPr lang="en-US" sz="1013" dirty="0"/>
              <a:t>Is A still </a:t>
            </a:r>
          </a:p>
          <a:p>
            <a:pPr algn="ctr"/>
            <a:r>
              <a:rPr lang="en-US" sz="1013" dirty="0"/>
              <a:t>valid?</a:t>
            </a:r>
            <a:endParaRPr lang="en-AT" sz="1013" dirty="0"/>
          </a:p>
        </p:txBody>
      </p:sp>
      <p:cxnSp>
        <p:nvCxnSpPr>
          <p:cNvPr id="21" name="Straight Arrow Connector 20">
            <a:extLst>
              <a:ext uri="{FF2B5EF4-FFF2-40B4-BE49-F238E27FC236}">
                <a16:creationId xmlns:a16="http://schemas.microsoft.com/office/drawing/2014/main" id="{42DDC873-BBB6-44EB-B196-2F3236F360A6}"/>
              </a:ext>
            </a:extLst>
          </p:cNvPr>
          <p:cNvCxnSpPr>
            <a:cxnSpLocks/>
            <a:endCxn id="20" idx="0"/>
          </p:cNvCxnSpPr>
          <p:nvPr/>
        </p:nvCxnSpPr>
        <p:spPr>
          <a:xfrm>
            <a:off x="7403849" y="3992586"/>
            <a:ext cx="179873" cy="18073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7AAB14-6DDA-40FA-B526-C616D74FA5EA}"/>
              </a:ext>
            </a:extLst>
          </p:cNvPr>
          <p:cNvSpPr txBox="1"/>
          <p:nvPr/>
        </p:nvSpPr>
        <p:spPr>
          <a:xfrm>
            <a:off x="7114422" y="3674488"/>
            <a:ext cx="570990" cy="248209"/>
          </a:xfrm>
          <a:prstGeom prst="rect">
            <a:avLst/>
          </a:prstGeom>
          <a:noFill/>
          <a:ln>
            <a:solidFill>
              <a:schemeClr val="tx1"/>
            </a:solidFill>
          </a:ln>
        </p:spPr>
        <p:txBody>
          <a:bodyPr wrap="none" rtlCol="0">
            <a:spAutoFit/>
          </a:bodyPr>
          <a:lstStyle/>
          <a:p>
            <a:r>
              <a:rPr lang="en-US" sz="1013" dirty="0"/>
              <a:t>msg B</a:t>
            </a:r>
            <a:endParaRPr lang="en-AT" sz="1013" dirty="0"/>
          </a:p>
        </p:txBody>
      </p:sp>
      <p:sp>
        <p:nvSpPr>
          <p:cNvPr id="23" name="Rectangle 22">
            <a:extLst>
              <a:ext uri="{FF2B5EF4-FFF2-40B4-BE49-F238E27FC236}">
                <a16:creationId xmlns:a16="http://schemas.microsoft.com/office/drawing/2014/main" id="{E4297CB4-3A40-4DE4-9930-6FF93A8D39B0}"/>
              </a:ext>
            </a:extLst>
          </p:cNvPr>
          <p:cNvSpPr/>
          <p:nvPr/>
        </p:nvSpPr>
        <p:spPr>
          <a:xfrm>
            <a:off x="6177870" y="1631330"/>
            <a:ext cx="1526380" cy="248209"/>
          </a:xfrm>
          <a:prstGeom prst="rect">
            <a:avLst/>
          </a:prstGeom>
        </p:spPr>
        <p:txBody>
          <a:bodyPr wrap="none">
            <a:spAutoFit/>
          </a:bodyPr>
          <a:lstStyle/>
          <a:p>
            <a:r>
              <a:rPr lang="en-US" sz="1013" b="1" i="1" dirty="0">
                <a:solidFill>
                  <a:srgbClr val="000000"/>
                </a:solidFill>
                <a:latin typeface="Arial" panose="020B0604020202020204" pitchFamily="34" charset="0"/>
                <a:ea typeface="Times New Roman" panose="02020603050405020304" pitchFamily="18" charset="0"/>
              </a:rPr>
              <a:t>Time-based Inference</a:t>
            </a:r>
            <a:endParaRPr lang="en-AT" sz="1013" dirty="0"/>
          </a:p>
        </p:txBody>
      </p:sp>
      <p:sp>
        <p:nvSpPr>
          <p:cNvPr id="24" name="Rectangle 23">
            <a:extLst>
              <a:ext uri="{FF2B5EF4-FFF2-40B4-BE49-F238E27FC236}">
                <a16:creationId xmlns:a16="http://schemas.microsoft.com/office/drawing/2014/main" id="{B43727A4-2EED-43BA-99F3-8874652AA79C}"/>
              </a:ext>
            </a:extLst>
          </p:cNvPr>
          <p:cNvSpPr/>
          <p:nvPr/>
        </p:nvSpPr>
        <p:spPr>
          <a:xfrm>
            <a:off x="6043630" y="3407459"/>
            <a:ext cx="1765227" cy="248209"/>
          </a:xfrm>
          <a:prstGeom prst="rect">
            <a:avLst/>
          </a:prstGeom>
        </p:spPr>
        <p:txBody>
          <a:bodyPr wrap="none">
            <a:spAutoFit/>
          </a:bodyPr>
          <a:lstStyle/>
          <a:p>
            <a:r>
              <a:rPr lang="en-US" sz="1013" b="1" i="1" dirty="0">
                <a:solidFill>
                  <a:srgbClr val="000000"/>
                </a:solidFill>
                <a:latin typeface="Arial" panose="020B0604020202020204" pitchFamily="34" charset="0"/>
                <a:ea typeface="Calibri" panose="020F0502020204030204" pitchFamily="34" charset="0"/>
              </a:rPr>
              <a:t>Premise-based Inference</a:t>
            </a:r>
            <a:r>
              <a:rPr lang="en-US" sz="1013" dirty="0">
                <a:solidFill>
                  <a:srgbClr val="000000"/>
                </a:solidFill>
                <a:latin typeface="Arial" panose="020B0604020202020204" pitchFamily="34" charset="0"/>
                <a:ea typeface="Calibri" panose="020F0502020204030204" pitchFamily="34" charset="0"/>
              </a:rPr>
              <a:t> </a:t>
            </a:r>
            <a:endParaRPr lang="en-AT" sz="1013" dirty="0"/>
          </a:p>
        </p:txBody>
      </p:sp>
    </p:spTree>
    <p:extLst>
      <p:ext uri="{BB962C8B-B14F-4D97-AF65-F5344CB8AC3E}">
        <p14:creationId xmlns:p14="http://schemas.microsoft.com/office/powerpoint/2010/main" val="428746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7" grpId="0" animBg="1"/>
      <p:bldP spid="20" grpId="0"/>
      <p:bldP spid="22" grpId="0" animBg="1"/>
      <p:bldP spid="24" grpId="0"/>
    </p:bld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1313571" y="877749"/>
            <a:ext cx="6516858" cy="74245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57175">
              <a:defRPr/>
            </a:pPr>
            <a:endParaRPr lang="en-US" sz="1013">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838200" y="1295689"/>
            <a:ext cx="6302297" cy="909223"/>
          </a:xfrm>
          <a:prstGeom prst="rect">
            <a:avLst/>
          </a:prstGeom>
          <a:noFill/>
          <a:ln>
            <a:noFill/>
          </a:ln>
        </p:spPr>
        <p:txBody>
          <a:bodyPr wrap="square" rtlCol="0">
            <a:spAutoFit/>
          </a:bodyPr>
          <a:lstStyle/>
          <a:p>
            <a:pPr defTabSz="257175">
              <a:defRPr/>
            </a:pPr>
            <a:endParaRPr lang="sv-SE" sz="1125" dirty="0">
              <a:solidFill>
                <a:prstClr val="black">
                  <a:lumMod val="85000"/>
                  <a:lumOff val="15000"/>
                </a:prstClr>
              </a:solidFill>
              <a:latin typeface="+mj-lt"/>
            </a:endParaRPr>
          </a:p>
          <a:p>
            <a:pPr>
              <a:spcBef>
                <a:spcPts val="674"/>
              </a:spcBef>
              <a:buClr>
                <a:schemeClr val="tx1"/>
              </a:buClr>
            </a:pPr>
            <a:r>
              <a:rPr lang="en-US" sz="1800" dirty="0">
                <a:latin typeface="+mj-lt"/>
              </a:rPr>
              <a:t>Three classes:</a:t>
            </a:r>
          </a:p>
          <a:p>
            <a:pPr lvl="1"/>
            <a:r>
              <a:rPr lang="en-US" sz="1800" dirty="0">
                <a:solidFill>
                  <a:srgbClr val="0070C0"/>
                </a:solidFill>
                <a:latin typeface="+mj-lt"/>
              </a:rPr>
              <a:t>Supported, Invalidated, Unknown</a:t>
            </a:r>
            <a:endParaRPr lang="en-AT" sz="1800" dirty="0">
              <a:solidFill>
                <a:srgbClr val="0070C0"/>
              </a:solidFill>
              <a:latin typeface="+mj-lt"/>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381000" y="168865"/>
            <a:ext cx="7282412" cy="769441"/>
          </a:xfrm>
          <a:prstGeom prst="rect">
            <a:avLst/>
          </a:prstGeom>
          <a:noFill/>
        </p:spPr>
        <p:txBody>
          <a:bodyPr wrap="square" rtlCol="0">
            <a:spAutoFit/>
          </a:bodyPr>
          <a:lstStyle/>
          <a:p>
            <a:pPr lvl="0" algn="ctr">
              <a:defRPr/>
            </a:pPr>
            <a:r>
              <a:rPr lang="sv-SE" sz="2200" dirty="0"/>
              <a:t>Premise-based Temporal Validity Inference: Posing the Task as a Natural Language Inference</a:t>
            </a:r>
            <a:endParaRPr lang="en-US" sz="2200" dirty="0"/>
          </a:p>
        </p:txBody>
      </p:sp>
      <p:graphicFrame>
        <p:nvGraphicFramePr>
          <p:cNvPr id="5" name="Content Placeholder 4">
            <a:extLst>
              <a:ext uri="{FF2B5EF4-FFF2-40B4-BE49-F238E27FC236}">
                <a16:creationId xmlns:a16="http://schemas.microsoft.com/office/drawing/2014/main" id="{82EABED5-12B0-4F4D-92B2-667EA45415C5}"/>
              </a:ext>
            </a:extLst>
          </p:cNvPr>
          <p:cNvGraphicFramePr>
            <a:graphicFrameLocks/>
          </p:cNvGraphicFramePr>
          <p:nvPr>
            <p:extLst>
              <p:ext uri="{D42A27DB-BD31-4B8C-83A1-F6EECF244321}">
                <p14:modId xmlns:p14="http://schemas.microsoft.com/office/powerpoint/2010/main" val="4236293442"/>
              </p:ext>
            </p:extLst>
          </p:nvPr>
        </p:nvGraphicFramePr>
        <p:xfrm>
          <a:off x="1313571" y="2432198"/>
          <a:ext cx="6521390" cy="1723463"/>
        </p:xfrm>
        <a:graphic>
          <a:graphicData uri="http://schemas.openxmlformats.org/drawingml/2006/table">
            <a:tbl>
              <a:tblPr firstRow="1" firstCol="1" bandRow="1">
                <a:tableStyleId>{5C22544A-7EE6-4342-B048-85BDC9FD1C3A}</a:tableStyleId>
              </a:tblPr>
              <a:tblGrid>
                <a:gridCol w="3028869">
                  <a:extLst>
                    <a:ext uri="{9D8B030D-6E8A-4147-A177-3AD203B41FA5}">
                      <a16:colId xmlns:a16="http://schemas.microsoft.com/office/drawing/2014/main" val="4048667485"/>
                    </a:ext>
                  </a:extLst>
                </a:gridCol>
                <a:gridCol w="2504476">
                  <a:extLst>
                    <a:ext uri="{9D8B030D-6E8A-4147-A177-3AD203B41FA5}">
                      <a16:colId xmlns:a16="http://schemas.microsoft.com/office/drawing/2014/main" val="2105248940"/>
                    </a:ext>
                  </a:extLst>
                </a:gridCol>
                <a:gridCol w="988045">
                  <a:extLst>
                    <a:ext uri="{9D8B030D-6E8A-4147-A177-3AD203B41FA5}">
                      <a16:colId xmlns:a16="http://schemas.microsoft.com/office/drawing/2014/main" val="1551245499"/>
                    </a:ext>
                  </a:extLst>
                </a:gridCol>
              </a:tblGrid>
              <a:tr h="253727">
                <a:tc>
                  <a:txBody>
                    <a:bodyPr/>
                    <a:lstStyle/>
                    <a:p>
                      <a:pPr algn="ctr">
                        <a:lnSpc>
                          <a:spcPct val="107000"/>
                        </a:lnSpc>
                        <a:spcAft>
                          <a:spcPts val="0"/>
                        </a:spcAft>
                      </a:pPr>
                      <a:r>
                        <a:rPr lang="en-US" sz="1400" dirty="0">
                          <a:solidFill>
                            <a:schemeClr val="tx1"/>
                          </a:solidFill>
                          <a:effectLst/>
                        </a:rPr>
                        <a:t>Hypothesis</a:t>
                      </a:r>
                      <a:endParaRPr lang="en-AT"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solidFill>
                      <a:schemeClr val="bg1"/>
                    </a:solidFill>
                  </a:tcPr>
                </a:tc>
                <a:tc>
                  <a:txBody>
                    <a:bodyPr/>
                    <a:lstStyle/>
                    <a:p>
                      <a:pPr algn="ctr">
                        <a:lnSpc>
                          <a:spcPct val="107000"/>
                        </a:lnSpc>
                        <a:spcAft>
                          <a:spcPts val="0"/>
                        </a:spcAft>
                      </a:pPr>
                      <a:r>
                        <a:rPr lang="en-US" sz="1400" dirty="0">
                          <a:solidFill>
                            <a:schemeClr val="tx1"/>
                          </a:solidFill>
                          <a:effectLst/>
                        </a:rPr>
                        <a:t>Premise</a:t>
                      </a:r>
                      <a:endParaRPr lang="en-AT"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solidFill>
                      <a:schemeClr val="bg1"/>
                    </a:solidFill>
                  </a:tcPr>
                </a:tc>
                <a:tc>
                  <a:txBody>
                    <a:bodyPr/>
                    <a:lstStyle/>
                    <a:p>
                      <a:pPr algn="ctr">
                        <a:lnSpc>
                          <a:spcPct val="107000"/>
                        </a:lnSpc>
                        <a:spcAft>
                          <a:spcPts val="0"/>
                        </a:spcAft>
                      </a:pPr>
                      <a:r>
                        <a:rPr lang="en-US" sz="1400" dirty="0">
                          <a:solidFill>
                            <a:schemeClr val="tx1"/>
                          </a:solidFill>
                          <a:effectLst/>
                        </a:rPr>
                        <a:t>Label</a:t>
                      </a:r>
                      <a:endParaRPr lang="en-AT"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8576" marR="38576" marT="0" marB="0" anchor="ctr">
                    <a:solidFill>
                      <a:schemeClr val="bg1"/>
                    </a:solidFill>
                  </a:tcPr>
                </a:tc>
                <a:extLst>
                  <a:ext uri="{0D108BD9-81ED-4DB2-BD59-A6C34878D82A}">
                    <a16:rowId xmlns:a16="http://schemas.microsoft.com/office/drawing/2014/main" val="3641527361"/>
                  </a:ext>
                </a:extLst>
              </a:tr>
              <a:tr h="519241">
                <a:tc>
                  <a:txBody>
                    <a:bodyPr/>
                    <a:lstStyle/>
                    <a:p>
                      <a:pPr algn="ctr">
                        <a:lnSpc>
                          <a:spcPct val="107000"/>
                        </a:lnSpc>
                        <a:spcAft>
                          <a:spcPts val="0"/>
                        </a:spcAft>
                      </a:pPr>
                      <a:r>
                        <a:rPr lang="en-US" sz="800" b="0" dirty="0">
                          <a:solidFill>
                            <a:schemeClr val="tx1"/>
                          </a:solidFill>
                          <a:effectLst/>
                          <a:latin typeface="Calibri" panose="020F0502020204030204" pitchFamily="34" charset="0"/>
                          <a:cs typeface="Calibri" panose="020F0502020204030204" pitchFamily="34" charset="0"/>
                        </a:rPr>
                        <a:t>A small Asian street band plays in a city park.</a:t>
                      </a:r>
                      <a:endParaRPr lang="en-AT" sz="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8576" marR="38576" marT="0" marB="0" anchor="ctr">
                    <a:solidFill>
                      <a:schemeClr val="bg1">
                        <a:lumMod val="75000"/>
                      </a:schemeClr>
                    </a:solidFill>
                  </a:tcPr>
                </a:tc>
                <a:tc>
                  <a:txBody>
                    <a:bodyPr/>
                    <a:lstStyle/>
                    <a:p>
                      <a:pPr algn="ctr">
                        <a:lnSpc>
                          <a:spcPct val="107000"/>
                        </a:lnSpc>
                        <a:spcAft>
                          <a:spcPts val="0"/>
                        </a:spcAft>
                      </a:pPr>
                      <a:r>
                        <a:rPr lang="en-US" sz="800" dirty="0">
                          <a:solidFill>
                            <a:schemeClr val="tx1"/>
                          </a:solidFill>
                          <a:effectLst/>
                          <a:latin typeface="Calibri" panose="020F0502020204030204" pitchFamily="34" charset="0"/>
                          <a:cs typeface="Calibri" panose="020F0502020204030204" pitchFamily="34" charset="0"/>
                        </a:rPr>
                        <a:t>Their performance pulls a large crowd as they used some new tunes and songs today.</a:t>
                      </a:r>
                      <a:endParaRPr lang="en-AT" sz="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8576" marR="38576" marT="0" marB="0" anchor="ctr">
                    <a:solidFill>
                      <a:schemeClr val="bg1">
                        <a:lumMod val="75000"/>
                      </a:schemeClr>
                    </a:solidFill>
                  </a:tcPr>
                </a:tc>
                <a:tc>
                  <a:txBody>
                    <a:bodyPr/>
                    <a:lstStyle/>
                    <a:p>
                      <a:pPr algn="ctr">
                        <a:lnSpc>
                          <a:spcPct val="107000"/>
                        </a:lnSpc>
                        <a:spcAft>
                          <a:spcPts val="0"/>
                        </a:spcAft>
                      </a:pPr>
                      <a:r>
                        <a:rPr lang="en-US" sz="800" b="1" cap="all" baseline="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Supported</a:t>
                      </a:r>
                      <a:endParaRPr lang="en-AT" sz="800" b="1" cap="all" baseline="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txBody>
                  <a:tcPr marL="38576" marR="38576" marT="0" marB="0" anchor="ctr">
                    <a:solidFill>
                      <a:schemeClr val="bg1">
                        <a:lumMod val="75000"/>
                      </a:schemeClr>
                    </a:solidFill>
                  </a:tcPr>
                </a:tc>
                <a:extLst>
                  <a:ext uri="{0D108BD9-81ED-4DB2-BD59-A6C34878D82A}">
                    <a16:rowId xmlns:a16="http://schemas.microsoft.com/office/drawing/2014/main" val="3857422698"/>
                  </a:ext>
                </a:extLst>
              </a:tr>
              <a:tr h="696768">
                <a:tc>
                  <a:txBody>
                    <a:bodyPr/>
                    <a:lstStyle/>
                    <a:p>
                      <a:pPr algn="ctr">
                        <a:lnSpc>
                          <a:spcPct val="107000"/>
                        </a:lnSpc>
                        <a:spcAft>
                          <a:spcPts val="0"/>
                        </a:spcAft>
                      </a:pPr>
                      <a:r>
                        <a:rPr lang="en-US" sz="800" b="0" dirty="0">
                          <a:solidFill>
                            <a:schemeClr val="tx1"/>
                          </a:solidFill>
                          <a:effectLst/>
                          <a:latin typeface="Calibri" panose="020F0502020204030204" pitchFamily="34" charset="0"/>
                          <a:cs typeface="Calibri" panose="020F0502020204030204" pitchFamily="34" charset="0"/>
                        </a:rPr>
                        <a:t>A woman in blue rain boots is eating a sandwich outside.</a:t>
                      </a:r>
                      <a:endParaRPr lang="en-AT" sz="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8576" marR="38576" marT="0" marB="0" anchor="ctr">
                    <a:solidFill>
                      <a:schemeClr val="bg1">
                        <a:lumMod val="75000"/>
                      </a:schemeClr>
                    </a:solidFill>
                  </a:tcPr>
                </a:tc>
                <a:tc>
                  <a:txBody>
                    <a:bodyPr/>
                    <a:lstStyle/>
                    <a:p>
                      <a:pPr algn="ctr">
                        <a:lnSpc>
                          <a:spcPct val="107000"/>
                        </a:lnSpc>
                        <a:spcAft>
                          <a:spcPts val="0"/>
                        </a:spcAft>
                      </a:pPr>
                      <a:r>
                        <a:rPr lang="en-US" sz="800" dirty="0">
                          <a:solidFill>
                            <a:schemeClr val="tx1"/>
                          </a:solidFill>
                          <a:effectLst/>
                          <a:latin typeface="Calibri" panose="020F0502020204030204" pitchFamily="34" charset="0"/>
                          <a:cs typeface="Calibri" panose="020F0502020204030204" pitchFamily="34" charset="0"/>
                        </a:rPr>
                        <a:t>She takes off her boots in her house.</a:t>
                      </a:r>
                      <a:endParaRPr lang="en-AT" sz="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8576" marR="38576" marT="0" marB="0" anchor="ctr">
                    <a:solidFill>
                      <a:schemeClr val="bg1">
                        <a:lumMod val="75000"/>
                      </a:schemeClr>
                    </a:solidFill>
                  </a:tcPr>
                </a:tc>
                <a:tc>
                  <a:txBody>
                    <a:bodyPr/>
                    <a:lstStyle/>
                    <a:p>
                      <a:pPr algn="ctr">
                        <a:lnSpc>
                          <a:spcPct val="107000"/>
                        </a:lnSpc>
                        <a:spcAft>
                          <a:spcPts val="0"/>
                        </a:spcAft>
                      </a:pPr>
                      <a:r>
                        <a:rPr lang="en-US" sz="800" b="1" cap="all" baseline="0" dirty="0">
                          <a:solidFill>
                            <a:srgbClr val="0070C0"/>
                          </a:solidFill>
                          <a:effectLst/>
                          <a:latin typeface="Calibri" panose="020F0502020204030204" pitchFamily="34" charset="0"/>
                          <a:cs typeface="Calibri" panose="020F0502020204030204" pitchFamily="34" charset="0"/>
                        </a:rPr>
                        <a:t>Invalidated</a:t>
                      </a:r>
                      <a:endParaRPr lang="en-AT" sz="800" b="1" cap="all" baseline="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txBody>
                  <a:tcPr marL="38576" marR="38576" marT="0" marB="0" anchor="ctr">
                    <a:solidFill>
                      <a:schemeClr val="bg1">
                        <a:lumMod val="75000"/>
                      </a:schemeClr>
                    </a:solidFill>
                  </a:tcPr>
                </a:tc>
                <a:extLst>
                  <a:ext uri="{0D108BD9-81ED-4DB2-BD59-A6C34878D82A}">
                    <a16:rowId xmlns:a16="http://schemas.microsoft.com/office/drawing/2014/main" val="1509732553"/>
                  </a:ext>
                </a:extLst>
              </a:tr>
              <a:tr h="253727">
                <a:tc>
                  <a:txBody>
                    <a:bodyPr/>
                    <a:lstStyle/>
                    <a:p>
                      <a:pPr algn="ctr">
                        <a:lnSpc>
                          <a:spcPct val="107000"/>
                        </a:lnSpc>
                        <a:spcAft>
                          <a:spcPts val="0"/>
                        </a:spcAft>
                      </a:pPr>
                      <a:r>
                        <a:rPr lang="en-US" sz="800" b="0" dirty="0">
                          <a:solidFill>
                            <a:schemeClr val="tx1"/>
                          </a:solidFill>
                          <a:effectLst/>
                          <a:latin typeface="Calibri" panose="020F0502020204030204" pitchFamily="34" charset="0"/>
                          <a:cs typeface="Calibri" panose="020F0502020204030204" pitchFamily="34" charset="0"/>
                        </a:rPr>
                        <a:t>A man jumping a rail on his skateboard.</a:t>
                      </a:r>
                      <a:endParaRPr lang="en-AT" sz="8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8576" marR="38576" marT="0" marB="0" anchor="ctr">
                    <a:solidFill>
                      <a:schemeClr val="bg1">
                        <a:lumMod val="75000"/>
                      </a:schemeClr>
                    </a:solidFill>
                  </a:tcPr>
                </a:tc>
                <a:tc>
                  <a:txBody>
                    <a:bodyPr/>
                    <a:lstStyle/>
                    <a:p>
                      <a:pPr algn="ctr">
                        <a:lnSpc>
                          <a:spcPct val="107000"/>
                        </a:lnSpc>
                        <a:spcAft>
                          <a:spcPts val="0"/>
                        </a:spcAft>
                      </a:pPr>
                      <a:r>
                        <a:rPr lang="en-US" sz="800" dirty="0">
                          <a:solidFill>
                            <a:schemeClr val="tx1"/>
                          </a:solidFill>
                          <a:effectLst/>
                          <a:latin typeface="Calibri" panose="020F0502020204030204" pitchFamily="34" charset="0"/>
                          <a:cs typeface="Calibri" panose="020F0502020204030204" pitchFamily="34" charset="0"/>
                        </a:rPr>
                        <a:t>His favorite food is pizza.</a:t>
                      </a:r>
                      <a:endParaRPr lang="en-AT" sz="8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38576" marR="38576" marT="0" marB="0" anchor="ctr">
                    <a:solidFill>
                      <a:schemeClr val="bg1">
                        <a:lumMod val="75000"/>
                      </a:schemeClr>
                    </a:solidFill>
                  </a:tcPr>
                </a:tc>
                <a:tc>
                  <a:txBody>
                    <a:bodyPr/>
                    <a:lstStyle/>
                    <a:p>
                      <a:pPr algn="ctr">
                        <a:lnSpc>
                          <a:spcPct val="107000"/>
                        </a:lnSpc>
                        <a:spcAft>
                          <a:spcPts val="0"/>
                        </a:spcAft>
                      </a:pPr>
                      <a:r>
                        <a:rPr lang="en-US" sz="800" b="1" cap="all" baseline="0" dirty="0">
                          <a:solidFill>
                            <a:srgbClr val="0070C0"/>
                          </a:solidFill>
                          <a:effectLst/>
                          <a:latin typeface="Calibri" panose="020F0502020204030204" pitchFamily="34" charset="0"/>
                          <a:cs typeface="Calibri" panose="020F0502020204030204" pitchFamily="34" charset="0"/>
                        </a:rPr>
                        <a:t>Unknown</a:t>
                      </a:r>
                      <a:endParaRPr lang="en-AT" sz="800" b="1" cap="all" baseline="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txBody>
                  <a:tcPr marL="38576" marR="38576" marT="0" marB="0" anchor="ctr">
                    <a:solidFill>
                      <a:schemeClr val="bg1">
                        <a:lumMod val="75000"/>
                      </a:schemeClr>
                    </a:solidFill>
                  </a:tcPr>
                </a:tc>
                <a:extLst>
                  <a:ext uri="{0D108BD9-81ED-4DB2-BD59-A6C34878D82A}">
                    <a16:rowId xmlns:a16="http://schemas.microsoft.com/office/drawing/2014/main" val="2666461824"/>
                  </a:ext>
                </a:extLst>
              </a:tr>
            </a:tbl>
          </a:graphicData>
        </a:graphic>
      </p:graphicFrame>
      <p:sp>
        <p:nvSpPr>
          <p:cNvPr id="2" name="Rectangle 1">
            <a:extLst>
              <a:ext uri="{FF2B5EF4-FFF2-40B4-BE49-F238E27FC236}">
                <a16:creationId xmlns:a16="http://schemas.microsoft.com/office/drawing/2014/main" id="{2521B251-7ECC-43A8-BFCD-A924E479F052}"/>
              </a:ext>
            </a:extLst>
          </p:cNvPr>
          <p:cNvSpPr/>
          <p:nvPr/>
        </p:nvSpPr>
        <p:spPr>
          <a:xfrm>
            <a:off x="756373" y="1176995"/>
            <a:ext cx="7816371" cy="369332"/>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sz="1800" dirty="0"/>
              <a:t> Validity estimation of hypothesis in view of information contained in premise</a:t>
            </a:r>
            <a:endParaRPr lang="en-AT" sz="1800" dirty="0"/>
          </a:p>
        </p:txBody>
      </p:sp>
    </p:spTree>
    <p:extLst>
      <p:ext uri="{BB962C8B-B14F-4D97-AF65-F5344CB8AC3E}">
        <p14:creationId xmlns:p14="http://schemas.microsoft.com/office/powerpoint/2010/main" val="13877830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1352981" y="111016"/>
            <a:ext cx="6516858" cy="6034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57175">
              <a:defRPr/>
            </a:pPr>
            <a:endParaRPr lang="en-US" sz="1013">
              <a:solidFill>
                <a:srgbClr val="FFFFFF"/>
              </a:solidFill>
              <a:latin typeface="Gill Sans MT" panose="020B0502020104020203"/>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301649" y="240751"/>
            <a:ext cx="8305800" cy="484748"/>
          </a:xfrm>
          <a:prstGeom prst="rect">
            <a:avLst/>
          </a:prstGeom>
          <a:noFill/>
        </p:spPr>
        <p:txBody>
          <a:bodyPr wrap="square" rtlCol="0">
            <a:spAutoFit/>
          </a:bodyPr>
          <a:lstStyle/>
          <a:p>
            <a:pPr lvl="0">
              <a:defRPr/>
            </a:pPr>
            <a:r>
              <a:rPr lang="en-US" sz="2550" dirty="0">
                <a:latin typeface="Calibri" panose="020F0502020204030204" pitchFamily="34" charset="0"/>
                <a:cs typeface="Calibri" panose="020F0502020204030204" pitchFamily="34" charset="0"/>
              </a:rPr>
              <a:t>Premise-based Inference of Temporal Validity</a:t>
            </a:r>
          </a:p>
        </p:txBody>
      </p:sp>
      <p:pic>
        <p:nvPicPr>
          <p:cNvPr id="4098" name="Picture 2" descr="https://lh4.googleusercontent.com/u7TQLoMYcxMpwHtZiBam4dXIPj0DM-VVxqD4wso0dMyris7jJYnqvoHEjcLwtS_Uy-AwdXcqzq5CqyBd2LbMq_QSnSo_4fiMZbFZQHT0KYq4e1M07hFK2q5VWfmtz-q4pA">
            <a:extLst>
              <a:ext uri="{FF2B5EF4-FFF2-40B4-BE49-F238E27FC236}">
                <a16:creationId xmlns:a16="http://schemas.microsoft.com/office/drawing/2014/main" id="{2FBC63C9-2AD8-4812-ACB1-BAD18ED06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77"/>
          <a:stretch/>
        </p:blipFill>
        <p:spPr bwMode="auto">
          <a:xfrm>
            <a:off x="5199603" y="2710917"/>
            <a:ext cx="1903406" cy="215142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3533282-0F84-424F-A0F3-17431E7D5E2F}"/>
              </a:ext>
            </a:extLst>
          </p:cNvPr>
          <p:cNvSpPr/>
          <p:nvPr/>
        </p:nvSpPr>
        <p:spPr>
          <a:xfrm>
            <a:off x="5231766" y="4775781"/>
            <a:ext cx="2310248" cy="196208"/>
          </a:xfrm>
          <a:prstGeom prst="rect">
            <a:avLst/>
          </a:prstGeom>
        </p:spPr>
        <p:txBody>
          <a:bodyPr wrap="none">
            <a:spAutoFit/>
          </a:bodyPr>
          <a:lstStyle/>
          <a:p>
            <a:r>
              <a:rPr lang="en-AT" sz="675" dirty="0"/>
              <a:t>https://homes.cs.washington.edu/~msap/atomic/</a:t>
            </a:r>
          </a:p>
        </p:txBody>
      </p:sp>
      <p:pic>
        <p:nvPicPr>
          <p:cNvPr id="7" name="Picture 6">
            <a:extLst>
              <a:ext uri="{FF2B5EF4-FFF2-40B4-BE49-F238E27FC236}">
                <a16:creationId xmlns:a16="http://schemas.microsoft.com/office/drawing/2014/main" id="{8377F722-028F-4E45-9750-1A60D0BF79CD}"/>
              </a:ext>
            </a:extLst>
          </p:cNvPr>
          <p:cNvPicPr>
            <a:picLocks noChangeAspect="1"/>
          </p:cNvPicPr>
          <p:nvPr/>
        </p:nvPicPr>
        <p:blipFill>
          <a:blip r:embed="rId4"/>
          <a:stretch>
            <a:fillRect/>
          </a:stretch>
        </p:blipFill>
        <p:spPr>
          <a:xfrm>
            <a:off x="1288081" y="1337861"/>
            <a:ext cx="3321629" cy="1567142"/>
          </a:xfrm>
          <a:prstGeom prst="rect">
            <a:avLst/>
          </a:prstGeom>
        </p:spPr>
      </p:pic>
      <p:pic>
        <p:nvPicPr>
          <p:cNvPr id="8" name="Picture 7">
            <a:extLst>
              <a:ext uri="{FF2B5EF4-FFF2-40B4-BE49-F238E27FC236}">
                <a16:creationId xmlns:a16="http://schemas.microsoft.com/office/drawing/2014/main" id="{98F081CF-F748-441A-AACB-9EE125CF1BB4}"/>
              </a:ext>
            </a:extLst>
          </p:cNvPr>
          <p:cNvPicPr>
            <a:picLocks noChangeAspect="1"/>
          </p:cNvPicPr>
          <p:nvPr/>
        </p:nvPicPr>
        <p:blipFill>
          <a:blip r:embed="rId5"/>
          <a:stretch>
            <a:fillRect/>
          </a:stretch>
        </p:blipFill>
        <p:spPr>
          <a:xfrm>
            <a:off x="5459932" y="874129"/>
            <a:ext cx="2471790" cy="1728755"/>
          </a:xfrm>
          <a:prstGeom prst="rect">
            <a:avLst/>
          </a:prstGeom>
        </p:spPr>
      </p:pic>
      <p:cxnSp>
        <p:nvCxnSpPr>
          <p:cNvPr id="9" name="Straight Arrow Connector 8">
            <a:extLst>
              <a:ext uri="{FF2B5EF4-FFF2-40B4-BE49-F238E27FC236}">
                <a16:creationId xmlns:a16="http://schemas.microsoft.com/office/drawing/2014/main" id="{64600FC1-1992-4AB7-BE6B-7662A9627E8F}"/>
              </a:ext>
            </a:extLst>
          </p:cNvPr>
          <p:cNvCxnSpPr>
            <a:cxnSpLocks/>
          </p:cNvCxnSpPr>
          <p:nvPr/>
        </p:nvCxnSpPr>
        <p:spPr>
          <a:xfrm flipV="1">
            <a:off x="2549304" y="2146853"/>
            <a:ext cx="2981112" cy="526876"/>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1B4ACB2-FE93-4921-BA16-A7E6E23497D6}"/>
              </a:ext>
            </a:extLst>
          </p:cNvPr>
          <p:cNvPicPr>
            <a:picLocks noChangeAspect="1"/>
          </p:cNvPicPr>
          <p:nvPr/>
        </p:nvPicPr>
        <p:blipFill>
          <a:blip r:embed="rId6"/>
          <a:stretch>
            <a:fillRect/>
          </a:stretch>
        </p:blipFill>
        <p:spPr>
          <a:xfrm>
            <a:off x="2040992" y="3196993"/>
            <a:ext cx="2413557" cy="1495883"/>
          </a:xfrm>
          <a:prstGeom prst="rect">
            <a:avLst/>
          </a:prstGeom>
        </p:spPr>
      </p:pic>
      <p:sp>
        <p:nvSpPr>
          <p:cNvPr id="3" name="Rectangle 2">
            <a:extLst>
              <a:ext uri="{FF2B5EF4-FFF2-40B4-BE49-F238E27FC236}">
                <a16:creationId xmlns:a16="http://schemas.microsoft.com/office/drawing/2014/main" id="{8CBEE008-5D95-44B8-AE57-29FD30479681}"/>
              </a:ext>
            </a:extLst>
          </p:cNvPr>
          <p:cNvSpPr/>
          <p:nvPr/>
        </p:nvSpPr>
        <p:spPr>
          <a:xfrm>
            <a:off x="1128091" y="4984866"/>
            <a:ext cx="6887818" cy="323165"/>
          </a:xfrm>
          <a:prstGeom prst="rect">
            <a:avLst/>
          </a:prstGeom>
        </p:spPr>
        <p:txBody>
          <a:bodyPr wrap="square">
            <a:spAutoFit/>
          </a:bodyPr>
          <a:lstStyle/>
          <a:p>
            <a:r>
              <a:rPr lang="en-US" sz="750" dirty="0" err="1"/>
              <a:t>Taishi</a:t>
            </a:r>
            <a:r>
              <a:rPr lang="en-US" sz="750" dirty="0"/>
              <a:t> Hosokawa, Adam Jatowt, Kazunari Sugiyama: </a:t>
            </a:r>
            <a:r>
              <a:rPr lang="en-US" sz="750" i="1" dirty="0"/>
              <a:t>Temporal Natural Language Inference: Evidence-based Evaluation of Temporal Text Validity</a:t>
            </a:r>
            <a:r>
              <a:rPr lang="en-US" sz="750" dirty="0"/>
              <a:t>, ECIR 2023</a:t>
            </a:r>
            <a:endParaRPr lang="en-AT" sz="750" dirty="0"/>
          </a:p>
        </p:txBody>
      </p:sp>
    </p:spTree>
    <p:extLst>
      <p:ext uri="{BB962C8B-B14F-4D97-AF65-F5344CB8AC3E}">
        <p14:creationId xmlns:p14="http://schemas.microsoft.com/office/powerpoint/2010/main" val="402217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2A713DD-A047-7D6B-57A9-0EB93592DB48}"/>
              </a:ext>
            </a:extLst>
          </p:cNvPr>
          <p:cNvPicPr>
            <a:picLocks noChangeAspect="1"/>
          </p:cNvPicPr>
          <p:nvPr/>
        </p:nvPicPr>
        <p:blipFill rotWithShape="1">
          <a:blip r:embed="rId2"/>
          <a:srcRect r="20109"/>
          <a:stretch/>
        </p:blipFill>
        <p:spPr>
          <a:xfrm>
            <a:off x="5585965" y="2611683"/>
            <a:ext cx="2248678" cy="1371569"/>
          </a:xfrm>
          <a:prstGeom prst="rect">
            <a:avLst/>
          </a:prstGeom>
        </p:spPr>
      </p:pic>
      <p:sp>
        <p:nvSpPr>
          <p:cNvPr id="2" name="Title 1">
            <a:extLst>
              <a:ext uri="{FF2B5EF4-FFF2-40B4-BE49-F238E27FC236}">
                <a16:creationId xmlns:a16="http://schemas.microsoft.com/office/drawing/2014/main" id="{42AF8425-00F4-B68B-5CDD-737DA9D6194E}"/>
              </a:ext>
            </a:extLst>
          </p:cNvPr>
          <p:cNvSpPr>
            <a:spLocks noGrp="1"/>
          </p:cNvSpPr>
          <p:nvPr>
            <p:ph type="title"/>
          </p:nvPr>
        </p:nvSpPr>
        <p:spPr>
          <a:xfrm>
            <a:off x="895088" y="294205"/>
            <a:ext cx="6237018" cy="503536"/>
          </a:xfr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defTabSz="257175"/>
            <a:r>
              <a:rPr lang="en-GB" sz="2625" dirty="0">
                <a:solidFill>
                  <a:schemeClr val="tx1"/>
                </a:solidFill>
              </a:rPr>
              <a:t>Temporal Validity Adjustment</a:t>
            </a:r>
            <a:endParaRPr lang="LID4096" sz="2625" dirty="0">
              <a:solidFill>
                <a:schemeClr val="tx1"/>
              </a:solidFill>
            </a:endParaRPr>
          </a:p>
        </p:txBody>
      </p:sp>
      <p:sp>
        <p:nvSpPr>
          <p:cNvPr id="5" name="Rectangle: Rounded Corners 4">
            <a:extLst>
              <a:ext uri="{FF2B5EF4-FFF2-40B4-BE49-F238E27FC236}">
                <a16:creationId xmlns:a16="http://schemas.microsoft.com/office/drawing/2014/main" id="{23EEBDCC-6B27-1D39-886A-395856DDD9AB}"/>
              </a:ext>
            </a:extLst>
          </p:cNvPr>
          <p:cNvSpPr/>
          <p:nvPr/>
        </p:nvSpPr>
        <p:spPr>
          <a:xfrm>
            <a:off x="2348781" y="1760443"/>
            <a:ext cx="607267" cy="212201"/>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013"/>
          </a:p>
        </p:txBody>
      </p:sp>
      <p:sp>
        <p:nvSpPr>
          <p:cNvPr id="6" name="Rectangle: Rounded Corners 5">
            <a:extLst>
              <a:ext uri="{FF2B5EF4-FFF2-40B4-BE49-F238E27FC236}">
                <a16:creationId xmlns:a16="http://schemas.microsoft.com/office/drawing/2014/main" id="{C841F43F-0013-D84D-BF61-C2804684503F}"/>
              </a:ext>
            </a:extLst>
          </p:cNvPr>
          <p:cNvSpPr/>
          <p:nvPr/>
        </p:nvSpPr>
        <p:spPr>
          <a:xfrm>
            <a:off x="2348781" y="2016046"/>
            <a:ext cx="607267" cy="212201"/>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013"/>
          </a:p>
        </p:txBody>
      </p:sp>
      <p:sp>
        <p:nvSpPr>
          <p:cNvPr id="7" name="Rectangle: Rounded Corners 6">
            <a:extLst>
              <a:ext uri="{FF2B5EF4-FFF2-40B4-BE49-F238E27FC236}">
                <a16:creationId xmlns:a16="http://schemas.microsoft.com/office/drawing/2014/main" id="{C56F3D5F-CA78-FCDF-1425-994E30506B97}"/>
              </a:ext>
            </a:extLst>
          </p:cNvPr>
          <p:cNvSpPr/>
          <p:nvPr/>
        </p:nvSpPr>
        <p:spPr>
          <a:xfrm>
            <a:off x="2348781" y="2271648"/>
            <a:ext cx="607267" cy="212201"/>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013"/>
          </a:p>
        </p:txBody>
      </p:sp>
      <p:sp>
        <p:nvSpPr>
          <p:cNvPr id="8" name="TextBox 7">
            <a:extLst>
              <a:ext uri="{FF2B5EF4-FFF2-40B4-BE49-F238E27FC236}">
                <a16:creationId xmlns:a16="http://schemas.microsoft.com/office/drawing/2014/main" id="{D0580EF9-C2CD-BBCC-C07B-D97772298E25}"/>
              </a:ext>
            </a:extLst>
          </p:cNvPr>
          <p:cNvSpPr txBox="1"/>
          <p:nvPr/>
        </p:nvSpPr>
        <p:spPr>
          <a:xfrm>
            <a:off x="2266202" y="1327328"/>
            <a:ext cx="772424" cy="300082"/>
          </a:xfrm>
          <a:prstGeom prst="rect">
            <a:avLst/>
          </a:prstGeom>
          <a:noFill/>
        </p:spPr>
        <p:txBody>
          <a:bodyPr wrap="square" rtlCol="0">
            <a:spAutoFit/>
          </a:bodyPr>
          <a:lstStyle/>
          <a:p>
            <a:pPr algn="ctr"/>
            <a:r>
              <a:rPr lang="en-GB" sz="675" dirty="0"/>
              <a:t>User Tweet Stream</a:t>
            </a:r>
            <a:endParaRPr lang="LID4096" sz="675" dirty="0"/>
          </a:p>
        </p:txBody>
      </p:sp>
      <p:cxnSp>
        <p:nvCxnSpPr>
          <p:cNvPr id="10" name="Straight Arrow Connector 9">
            <a:extLst>
              <a:ext uri="{FF2B5EF4-FFF2-40B4-BE49-F238E27FC236}">
                <a16:creationId xmlns:a16="http://schemas.microsoft.com/office/drawing/2014/main" id="{9D2D18EE-497C-842F-2F8F-147AE70BBBBD}"/>
              </a:ext>
            </a:extLst>
          </p:cNvPr>
          <p:cNvCxnSpPr/>
          <p:nvPr/>
        </p:nvCxnSpPr>
        <p:spPr>
          <a:xfrm>
            <a:off x="2299233" y="1487858"/>
            <a:ext cx="0" cy="10007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 name="Rectangle: Rounded Corners 10">
            <a:extLst>
              <a:ext uri="{FF2B5EF4-FFF2-40B4-BE49-F238E27FC236}">
                <a16:creationId xmlns:a16="http://schemas.microsoft.com/office/drawing/2014/main" id="{75901D20-26BF-B9B5-301F-E2C9EC0F0A38}"/>
              </a:ext>
            </a:extLst>
          </p:cNvPr>
          <p:cNvSpPr/>
          <p:nvPr/>
        </p:nvSpPr>
        <p:spPr>
          <a:xfrm>
            <a:off x="2347629" y="1504840"/>
            <a:ext cx="607267" cy="212201"/>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75" b="1" dirty="0">
                <a:solidFill>
                  <a:schemeClr val="tx1"/>
                </a:solidFill>
              </a:rPr>
              <a:t>Target tweet</a:t>
            </a:r>
            <a:endParaRPr lang="LID4096" sz="675" b="1" dirty="0">
              <a:solidFill>
                <a:schemeClr val="tx1"/>
              </a:solidFill>
            </a:endParaRPr>
          </a:p>
        </p:txBody>
      </p:sp>
      <p:sp>
        <p:nvSpPr>
          <p:cNvPr id="41" name="Rectangle: Rounded Corners 40">
            <a:extLst>
              <a:ext uri="{FF2B5EF4-FFF2-40B4-BE49-F238E27FC236}">
                <a16:creationId xmlns:a16="http://schemas.microsoft.com/office/drawing/2014/main" id="{9F3250AC-064C-EA36-2077-BA9C7C55B4A1}"/>
              </a:ext>
            </a:extLst>
          </p:cNvPr>
          <p:cNvSpPr/>
          <p:nvPr/>
        </p:nvSpPr>
        <p:spPr>
          <a:xfrm>
            <a:off x="3487410" y="2015110"/>
            <a:ext cx="607267" cy="212201"/>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013"/>
          </a:p>
        </p:txBody>
      </p:sp>
      <p:cxnSp>
        <p:nvCxnSpPr>
          <p:cNvPr id="49" name="Connector: Elbow 48">
            <a:extLst>
              <a:ext uri="{FF2B5EF4-FFF2-40B4-BE49-F238E27FC236}">
                <a16:creationId xmlns:a16="http://schemas.microsoft.com/office/drawing/2014/main" id="{59364836-C00B-3177-7C75-533DD7BE116C}"/>
              </a:ext>
            </a:extLst>
          </p:cNvPr>
          <p:cNvCxnSpPr>
            <a:stCxn id="5" idx="3"/>
            <a:endCxn id="41" idx="1"/>
          </p:cNvCxnSpPr>
          <p:nvPr/>
        </p:nvCxnSpPr>
        <p:spPr>
          <a:xfrm>
            <a:off x="2956048" y="1866543"/>
            <a:ext cx="531362" cy="254668"/>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0" name="Connector: Elbow 49">
            <a:extLst>
              <a:ext uri="{FF2B5EF4-FFF2-40B4-BE49-F238E27FC236}">
                <a16:creationId xmlns:a16="http://schemas.microsoft.com/office/drawing/2014/main" id="{5A35692B-DBA6-D925-0A7C-13E96BC006C6}"/>
              </a:ext>
            </a:extLst>
          </p:cNvPr>
          <p:cNvCxnSpPr>
            <a:cxnSpLocks/>
            <a:stCxn id="7" idx="3"/>
            <a:endCxn id="41" idx="1"/>
          </p:cNvCxnSpPr>
          <p:nvPr/>
        </p:nvCxnSpPr>
        <p:spPr>
          <a:xfrm flipV="1">
            <a:off x="2956048" y="2121211"/>
            <a:ext cx="531362" cy="256538"/>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3" name="Connector: Elbow 52">
            <a:extLst>
              <a:ext uri="{FF2B5EF4-FFF2-40B4-BE49-F238E27FC236}">
                <a16:creationId xmlns:a16="http://schemas.microsoft.com/office/drawing/2014/main" id="{37923638-1789-6C2F-79A9-356B6CC656F3}"/>
              </a:ext>
            </a:extLst>
          </p:cNvPr>
          <p:cNvCxnSpPr>
            <a:cxnSpLocks/>
            <a:stCxn id="6" idx="3"/>
            <a:endCxn id="41" idx="1"/>
          </p:cNvCxnSpPr>
          <p:nvPr/>
        </p:nvCxnSpPr>
        <p:spPr>
          <a:xfrm flipV="1">
            <a:off x="2956048" y="2121211"/>
            <a:ext cx="531362" cy="935"/>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66" name="TextBox 65">
            <a:extLst>
              <a:ext uri="{FF2B5EF4-FFF2-40B4-BE49-F238E27FC236}">
                <a16:creationId xmlns:a16="http://schemas.microsoft.com/office/drawing/2014/main" id="{AA0FF111-4B4B-C641-1DA7-093F861A51FF}"/>
              </a:ext>
            </a:extLst>
          </p:cNvPr>
          <p:cNvSpPr txBox="1"/>
          <p:nvPr/>
        </p:nvSpPr>
        <p:spPr>
          <a:xfrm>
            <a:off x="3409354" y="2001393"/>
            <a:ext cx="772424" cy="378180"/>
          </a:xfrm>
          <a:prstGeom prst="rect">
            <a:avLst/>
          </a:prstGeom>
          <a:noFill/>
        </p:spPr>
        <p:txBody>
          <a:bodyPr wrap="square" rtlCol="0">
            <a:spAutoFit/>
          </a:bodyPr>
          <a:lstStyle/>
          <a:p>
            <a:pPr algn="ctr"/>
            <a:r>
              <a:rPr lang="en-GB" sz="619" b="1" dirty="0"/>
              <a:t>Follow-up tweet</a:t>
            </a:r>
          </a:p>
          <a:p>
            <a:pPr algn="ctr"/>
            <a:r>
              <a:rPr lang="en-GB" sz="619" dirty="0"/>
              <a:t>(select one)</a:t>
            </a:r>
            <a:endParaRPr lang="LID4096" sz="619" dirty="0"/>
          </a:p>
        </p:txBody>
      </p:sp>
      <p:sp>
        <p:nvSpPr>
          <p:cNvPr id="68" name="Frame 67">
            <a:extLst>
              <a:ext uri="{FF2B5EF4-FFF2-40B4-BE49-F238E27FC236}">
                <a16:creationId xmlns:a16="http://schemas.microsoft.com/office/drawing/2014/main" id="{FE636218-CD72-2ED5-A7BD-394A51EFE173}"/>
              </a:ext>
            </a:extLst>
          </p:cNvPr>
          <p:cNvSpPr/>
          <p:nvPr/>
        </p:nvSpPr>
        <p:spPr>
          <a:xfrm>
            <a:off x="4485412" y="1614086"/>
            <a:ext cx="531347" cy="523964"/>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013">
              <a:solidFill>
                <a:schemeClr val="tx1"/>
              </a:solidFill>
            </a:endParaRPr>
          </a:p>
        </p:txBody>
      </p:sp>
      <p:sp>
        <p:nvSpPr>
          <p:cNvPr id="69" name="TextBox 68">
            <a:extLst>
              <a:ext uri="{FF2B5EF4-FFF2-40B4-BE49-F238E27FC236}">
                <a16:creationId xmlns:a16="http://schemas.microsoft.com/office/drawing/2014/main" id="{8D812492-DD41-3AF5-2167-65555CD68F84}"/>
              </a:ext>
            </a:extLst>
          </p:cNvPr>
          <p:cNvSpPr txBox="1"/>
          <p:nvPr/>
        </p:nvSpPr>
        <p:spPr>
          <a:xfrm>
            <a:off x="4529781" y="1800517"/>
            <a:ext cx="442608" cy="276999"/>
          </a:xfrm>
          <a:prstGeom prst="rect">
            <a:avLst/>
          </a:prstGeom>
          <a:noFill/>
        </p:spPr>
        <p:txBody>
          <a:bodyPr wrap="square" rtlCol="0">
            <a:spAutoFit/>
          </a:bodyPr>
          <a:lstStyle/>
          <a:p>
            <a:pPr algn="ctr"/>
            <a:r>
              <a:rPr lang="en-GB" sz="600" dirty="0"/>
              <a:t>Classifier</a:t>
            </a:r>
            <a:endParaRPr lang="LID4096" sz="600" dirty="0"/>
          </a:p>
        </p:txBody>
      </p:sp>
      <p:cxnSp>
        <p:nvCxnSpPr>
          <p:cNvPr id="72" name="Connector: Elbow 71">
            <a:extLst>
              <a:ext uri="{FF2B5EF4-FFF2-40B4-BE49-F238E27FC236}">
                <a16:creationId xmlns:a16="http://schemas.microsoft.com/office/drawing/2014/main" id="{6E0EAFA0-38AD-DEAA-87ED-3B80050DB8A0}"/>
              </a:ext>
            </a:extLst>
          </p:cNvPr>
          <p:cNvCxnSpPr>
            <a:stCxn id="41" idx="3"/>
            <a:endCxn id="68" idx="1"/>
          </p:cNvCxnSpPr>
          <p:nvPr/>
        </p:nvCxnSpPr>
        <p:spPr>
          <a:xfrm flipV="1">
            <a:off x="4094675" y="1876067"/>
            <a:ext cx="390737" cy="24514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3" name="Connector: Elbow 72">
            <a:extLst>
              <a:ext uri="{FF2B5EF4-FFF2-40B4-BE49-F238E27FC236}">
                <a16:creationId xmlns:a16="http://schemas.microsoft.com/office/drawing/2014/main" id="{924907FB-3CB8-757B-525A-00B828623254}"/>
              </a:ext>
            </a:extLst>
          </p:cNvPr>
          <p:cNvCxnSpPr>
            <a:cxnSpLocks/>
            <a:endCxn id="68" idx="1"/>
          </p:cNvCxnSpPr>
          <p:nvPr/>
        </p:nvCxnSpPr>
        <p:spPr>
          <a:xfrm>
            <a:off x="4443088" y="1876068"/>
            <a:ext cx="42324" cy="714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6C121EBD-6E56-5E0C-9F27-47E52BE3D731}"/>
              </a:ext>
            </a:extLst>
          </p:cNvPr>
          <p:cNvSpPr txBox="1"/>
          <p:nvPr/>
        </p:nvSpPr>
        <p:spPr>
          <a:xfrm>
            <a:off x="5092678" y="1693008"/>
            <a:ext cx="2579498" cy="507831"/>
          </a:xfrm>
          <a:prstGeom prst="rect">
            <a:avLst/>
          </a:prstGeom>
          <a:noFill/>
        </p:spPr>
        <p:txBody>
          <a:bodyPr wrap="square" rtlCol="0">
            <a:spAutoFit/>
          </a:bodyPr>
          <a:lstStyle/>
          <a:p>
            <a:r>
              <a:rPr lang="en-GB" sz="900" b="1" dirty="0"/>
              <a:t>How does</a:t>
            </a:r>
            <a:r>
              <a:rPr lang="en-GB" sz="900" dirty="0"/>
              <a:t> the follow-up tweet </a:t>
            </a:r>
            <a:r>
              <a:rPr lang="en-GB" sz="900" b="1" dirty="0">
                <a:solidFill>
                  <a:srgbClr val="0070C0"/>
                </a:solidFill>
              </a:rPr>
              <a:t>change</a:t>
            </a:r>
            <a:r>
              <a:rPr lang="en-GB" sz="900" dirty="0"/>
              <a:t> the expected temporal validity period of </a:t>
            </a:r>
            <a:r>
              <a:rPr lang="en-GB" sz="900" b="1" dirty="0"/>
              <a:t>target tweet</a:t>
            </a:r>
            <a:r>
              <a:rPr lang="en-GB" sz="900" dirty="0"/>
              <a:t>?</a:t>
            </a:r>
            <a:endParaRPr lang="LID4096" sz="900" dirty="0"/>
          </a:p>
        </p:txBody>
      </p:sp>
      <p:sp>
        <p:nvSpPr>
          <p:cNvPr id="97" name="TextBox 96">
            <a:extLst>
              <a:ext uri="{FF2B5EF4-FFF2-40B4-BE49-F238E27FC236}">
                <a16:creationId xmlns:a16="http://schemas.microsoft.com/office/drawing/2014/main" id="{47473FEE-B193-09FD-131E-A2AA212D6718}"/>
              </a:ext>
            </a:extLst>
          </p:cNvPr>
          <p:cNvSpPr txBox="1"/>
          <p:nvPr/>
        </p:nvSpPr>
        <p:spPr>
          <a:xfrm>
            <a:off x="1163590" y="2744342"/>
            <a:ext cx="4116277" cy="369332"/>
          </a:xfrm>
          <a:prstGeom prst="rect">
            <a:avLst/>
          </a:prstGeom>
          <a:noFill/>
          <a:ln w="28575">
            <a:solidFill>
              <a:srgbClr val="0070C0"/>
            </a:solidFill>
          </a:ln>
        </p:spPr>
        <p:txBody>
          <a:bodyPr wrap="square">
            <a:spAutoFit/>
          </a:bodyPr>
          <a:lstStyle/>
          <a:p>
            <a:r>
              <a:rPr lang="en-GB" sz="900" b="1" dirty="0"/>
              <a:t>“I have a doctors appt in 10 minutes which means I might have to wait for an hour”</a:t>
            </a:r>
            <a:endParaRPr lang="LID4096" sz="900" b="1" dirty="0"/>
          </a:p>
        </p:txBody>
      </p:sp>
      <p:sp>
        <p:nvSpPr>
          <p:cNvPr id="98" name="TextBox 97">
            <a:extLst>
              <a:ext uri="{FF2B5EF4-FFF2-40B4-BE49-F238E27FC236}">
                <a16:creationId xmlns:a16="http://schemas.microsoft.com/office/drawing/2014/main" id="{E3CEC266-8EA7-F3C0-7550-5F147634EE4A}"/>
              </a:ext>
            </a:extLst>
          </p:cNvPr>
          <p:cNvSpPr txBox="1"/>
          <p:nvPr/>
        </p:nvSpPr>
        <p:spPr>
          <a:xfrm>
            <a:off x="1365277" y="3349833"/>
            <a:ext cx="3246334" cy="334835"/>
          </a:xfrm>
          <a:prstGeom prst="rect">
            <a:avLst/>
          </a:prstGeom>
          <a:noFill/>
        </p:spPr>
        <p:txBody>
          <a:bodyPr wrap="square">
            <a:spAutoFit/>
          </a:bodyPr>
          <a:lstStyle/>
          <a:p>
            <a:r>
              <a:rPr lang="en-GB" sz="788" b="1" dirty="0">
                <a:solidFill>
                  <a:schemeClr val="accent2"/>
                </a:solidFill>
              </a:rPr>
              <a:t>“The doctor was actually on time for once, so glad the visit is going quickly”</a:t>
            </a:r>
            <a:endParaRPr lang="LID4096" sz="788" b="1" dirty="0">
              <a:solidFill>
                <a:schemeClr val="accent2"/>
              </a:solidFill>
            </a:endParaRPr>
          </a:p>
        </p:txBody>
      </p:sp>
      <p:sp>
        <p:nvSpPr>
          <p:cNvPr id="99" name="TextBox 98">
            <a:extLst>
              <a:ext uri="{FF2B5EF4-FFF2-40B4-BE49-F238E27FC236}">
                <a16:creationId xmlns:a16="http://schemas.microsoft.com/office/drawing/2014/main" id="{0E544738-2311-B081-E488-8AEEE14C4D74}"/>
              </a:ext>
            </a:extLst>
          </p:cNvPr>
          <p:cNvSpPr txBox="1"/>
          <p:nvPr/>
        </p:nvSpPr>
        <p:spPr>
          <a:xfrm>
            <a:off x="1365277" y="3115574"/>
            <a:ext cx="3798434" cy="334835"/>
          </a:xfrm>
          <a:prstGeom prst="rect">
            <a:avLst/>
          </a:prstGeom>
          <a:noFill/>
        </p:spPr>
        <p:txBody>
          <a:bodyPr wrap="square">
            <a:spAutoFit/>
          </a:bodyPr>
          <a:lstStyle/>
          <a:p>
            <a:r>
              <a:rPr lang="en-GB" sz="788" b="1" dirty="0">
                <a:solidFill>
                  <a:schemeClr val="accent2"/>
                </a:solidFill>
              </a:rPr>
              <a:t>“Tick tock. This is always so boring, no one ever tells me how long I am going to be here.”</a:t>
            </a:r>
            <a:endParaRPr lang="LID4096" sz="788" b="1" dirty="0">
              <a:solidFill>
                <a:schemeClr val="accent2"/>
              </a:solidFill>
            </a:endParaRPr>
          </a:p>
        </p:txBody>
      </p:sp>
      <p:sp>
        <p:nvSpPr>
          <p:cNvPr id="100" name="TextBox 99">
            <a:extLst>
              <a:ext uri="{FF2B5EF4-FFF2-40B4-BE49-F238E27FC236}">
                <a16:creationId xmlns:a16="http://schemas.microsoft.com/office/drawing/2014/main" id="{D998385B-A3DD-860B-6873-E415C4AFE5E7}"/>
              </a:ext>
            </a:extLst>
          </p:cNvPr>
          <p:cNvSpPr txBox="1"/>
          <p:nvPr/>
        </p:nvSpPr>
        <p:spPr>
          <a:xfrm>
            <a:off x="1359943" y="3597561"/>
            <a:ext cx="3798434" cy="334835"/>
          </a:xfrm>
          <a:prstGeom prst="rect">
            <a:avLst/>
          </a:prstGeom>
          <a:noFill/>
        </p:spPr>
        <p:txBody>
          <a:bodyPr wrap="square">
            <a:spAutoFit/>
          </a:bodyPr>
          <a:lstStyle/>
          <a:p>
            <a:r>
              <a:rPr lang="en-GB" sz="788" b="1" dirty="0">
                <a:solidFill>
                  <a:schemeClr val="accent2"/>
                </a:solidFill>
              </a:rPr>
              <a:t>“The doctor got called away on an emergency. Will have to reschedule later this week.”</a:t>
            </a:r>
            <a:endParaRPr lang="LID4096" sz="788" b="1" dirty="0">
              <a:solidFill>
                <a:schemeClr val="accent2"/>
              </a:solidFill>
            </a:endParaRPr>
          </a:p>
        </p:txBody>
      </p:sp>
      <p:sp>
        <p:nvSpPr>
          <p:cNvPr id="104" name="TextBox 103">
            <a:extLst>
              <a:ext uri="{FF2B5EF4-FFF2-40B4-BE49-F238E27FC236}">
                <a16:creationId xmlns:a16="http://schemas.microsoft.com/office/drawing/2014/main" id="{A3541571-CC95-D312-90E0-096CC206A40B}"/>
              </a:ext>
            </a:extLst>
          </p:cNvPr>
          <p:cNvSpPr txBox="1"/>
          <p:nvPr/>
        </p:nvSpPr>
        <p:spPr>
          <a:xfrm>
            <a:off x="1740364" y="3492478"/>
            <a:ext cx="3537338" cy="183255"/>
          </a:xfrm>
          <a:prstGeom prst="rect">
            <a:avLst/>
          </a:prstGeom>
          <a:noFill/>
        </p:spPr>
        <p:txBody>
          <a:bodyPr wrap="square">
            <a:spAutoFit/>
          </a:bodyPr>
          <a:lstStyle/>
          <a:p>
            <a:r>
              <a:rPr lang="en-GB" sz="591" dirty="0"/>
              <a:t>Changes the expected validity (</a:t>
            </a:r>
            <a:r>
              <a:rPr lang="en-GB" sz="591" b="1" dirty="0">
                <a:solidFill>
                  <a:srgbClr val="FF0000"/>
                </a:solidFill>
              </a:rPr>
              <a:t>Decreased</a:t>
            </a:r>
            <a:r>
              <a:rPr lang="en-GB" sz="591" dirty="0"/>
              <a:t>)</a:t>
            </a:r>
            <a:endParaRPr lang="LID4096" sz="591" dirty="0"/>
          </a:p>
        </p:txBody>
      </p:sp>
      <p:sp>
        <p:nvSpPr>
          <p:cNvPr id="105" name="TextBox 104">
            <a:extLst>
              <a:ext uri="{FF2B5EF4-FFF2-40B4-BE49-F238E27FC236}">
                <a16:creationId xmlns:a16="http://schemas.microsoft.com/office/drawing/2014/main" id="{EA731FB7-B1F8-E6EE-FF2D-659D734DE151}"/>
              </a:ext>
            </a:extLst>
          </p:cNvPr>
          <p:cNvSpPr txBox="1"/>
          <p:nvPr/>
        </p:nvSpPr>
        <p:spPr>
          <a:xfrm>
            <a:off x="1660461" y="3247279"/>
            <a:ext cx="1552718" cy="183255"/>
          </a:xfrm>
          <a:prstGeom prst="rect">
            <a:avLst/>
          </a:prstGeom>
          <a:noFill/>
        </p:spPr>
        <p:txBody>
          <a:bodyPr wrap="square">
            <a:spAutoFit/>
          </a:bodyPr>
          <a:lstStyle/>
          <a:p>
            <a:r>
              <a:rPr lang="en-GB" sz="591" dirty="0"/>
              <a:t>No change in expected validity.</a:t>
            </a:r>
            <a:endParaRPr lang="LID4096" sz="591" dirty="0"/>
          </a:p>
        </p:txBody>
      </p:sp>
      <p:sp>
        <p:nvSpPr>
          <p:cNvPr id="106" name="TextBox 105">
            <a:extLst>
              <a:ext uri="{FF2B5EF4-FFF2-40B4-BE49-F238E27FC236}">
                <a16:creationId xmlns:a16="http://schemas.microsoft.com/office/drawing/2014/main" id="{C843AE9F-B2DF-DE4F-DC8A-C245C832E95E}"/>
              </a:ext>
            </a:extLst>
          </p:cNvPr>
          <p:cNvSpPr txBox="1"/>
          <p:nvPr/>
        </p:nvSpPr>
        <p:spPr>
          <a:xfrm>
            <a:off x="1359943" y="3713682"/>
            <a:ext cx="3553964" cy="183255"/>
          </a:xfrm>
          <a:prstGeom prst="rect">
            <a:avLst/>
          </a:prstGeom>
          <a:noFill/>
        </p:spPr>
        <p:txBody>
          <a:bodyPr wrap="square">
            <a:spAutoFit/>
          </a:bodyPr>
          <a:lstStyle/>
          <a:p>
            <a:r>
              <a:rPr lang="en-GB" sz="591" dirty="0"/>
              <a:t>Changes the expected validity (</a:t>
            </a:r>
            <a:r>
              <a:rPr lang="en-GB" sz="591" b="1" dirty="0">
                <a:solidFill>
                  <a:srgbClr val="0070C0"/>
                </a:solidFill>
              </a:rPr>
              <a:t>Increased</a:t>
            </a:r>
            <a:r>
              <a:rPr lang="en-GB" sz="591" dirty="0"/>
              <a:t>)</a:t>
            </a:r>
            <a:endParaRPr lang="LID4096" sz="591" dirty="0"/>
          </a:p>
        </p:txBody>
      </p:sp>
      <p:sp>
        <p:nvSpPr>
          <p:cNvPr id="3" name="Plus Sign 2">
            <a:extLst>
              <a:ext uri="{FF2B5EF4-FFF2-40B4-BE49-F238E27FC236}">
                <a16:creationId xmlns:a16="http://schemas.microsoft.com/office/drawing/2014/main" id="{55E108CD-453E-6769-2CC2-3F06222E151A}"/>
              </a:ext>
            </a:extLst>
          </p:cNvPr>
          <p:cNvSpPr/>
          <p:nvPr/>
        </p:nvSpPr>
        <p:spPr>
          <a:xfrm>
            <a:off x="1231353" y="3168877"/>
            <a:ext cx="128591" cy="128591"/>
          </a:xfrm>
          <a:prstGeom prst="mathPlus">
            <a:avLst>
              <a:gd name="adj1" fmla="val 1240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sz="1013"/>
          </a:p>
        </p:txBody>
      </p:sp>
      <p:sp>
        <p:nvSpPr>
          <p:cNvPr id="4" name="Plus Sign 3">
            <a:extLst>
              <a:ext uri="{FF2B5EF4-FFF2-40B4-BE49-F238E27FC236}">
                <a16:creationId xmlns:a16="http://schemas.microsoft.com/office/drawing/2014/main" id="{9A3C5760-0D71-3F4E-B652-775ACCAD31B7}"/>
              </a:ext>
            </a:extLst>
          </p:cNvPr>
          <p:cNvSpPr/>
          <p:nvPr/>
        </p:nvSpPr>
        <p:spPr>
          <a:xfrm>
            <a:off x="1229339" y="3412478"/>
            <a:ext cx="128591" cy="128591"/>
          </a:xfrm>
          <a:prstGeom prst="mathPlus">
            <a:avLst>
              <a:gd name="adj1" fmla="val 1240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sz="1013" dirty="0"/>
          </a:p>
        </p:txBody>
      </p:sp>
      <p:sp>
        <p:nvSpPr>
          <p:cNvPr id="9" name="Plus Sign 8">
            <a:extLst>
              <a:ext uri="{FF2B5EF4-FFF2-40B4-BE49-F238E27FC236}">
                <a16:creationId xmlns:a16="http://schemas.microsoft.com/office/drawing/2014/main" id="{51148F27-6CFA-1542-515C-753AFF8F4FCF}"/>
              </a:ext>
            </a:extLst>
          </p:cNvPr>
          <p:cNvSpPr/>
          <p:nvPr/>
        </p:nvSpPr>
        <p:spPr>
          <a:xfrm>
            <a:off x="1229339" y="3655656"/>
            <a:ext cx="128591" cy="128591"/>
          </a:xfrm>
          <a:prstGeom prst="mathPlus">
            <a:avLst>
              <a:gd name="adj1" fmla="val 1240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sz="1013" dirty="0"/>
          </a:p>
        </p:txBody>
      </p:sp>
      <p:pic>
        <p:nvPicPr>
          <p:cNvPr id="16" name="Picture 15">
            <a:extLst>
              <a:ext uri="{FF2B5EF4-FFF2-40B4-BE49-F238E27FC236}">
                <a16:creationId xmlns:a16="http://schemas.microsoft.com/office/drawing/2014/main" id="{432223AF-6FD1-3B06-CE25-49CEF3B33BDA}"/>
              </a:ext>
            </a:extLst>
          </p:cNvPr>
          <p:cNvPicPr>
            <a:picLocks noChangeAspect="1"/>
          </p:cNvPicPr>
          <p:nvPr/>
        </p:nvPicPr>
        <p:blipFill>
          <a:blip r:embed="rId3"/>
          <a:stretch>
            <a:fillRect/>
          </a:stretch>
        </p:blipFill>
        <p:spPr>
          <a:xfrm>
            <a:off x="7132106" y="2857535"/>
            <a:ext cx="702537" cy="285779"/>
          </a:xfrm>
          <a:prstGeom prst="rect">
            <a:avLst/>
          </a:prstGeom>
        </p:spPr>
      </p:pic>
      <p:cxnSp>
        <p:nvCxnSpPr>
          <p:cNvPr id="21" name="Connector: Elbow 20">
            <a:extLst>
              <a:ext uri="{FF2B5EF4-FFF2-40B4-BE49-F238E27FC236}">
                <a16:creationId xmlns:a16="http://schemas.microsoft.com/office/drawing/2014/main" id="{33206196-899A-45FF-AA55-706876CA1459}"/>
              </a:ext>
            </a:extLst>
          </p:cNvPr>
          <p:cNvCxnSpPr>
            <a:cxnSpLocks/>
            <a:stCxn id="11" idx="3"/>
          </p:cNvCxnSpPr>
          <p:nvPr/>
        </p:nvCxnSpPr>
        <p:spPr>
          <a:xfrm>
            <a:off x="2954895" y="1610941"/>
            <a:ext cx="1539015" cy="149502"/>
          </a:xfrm>
          <a:prstGeom prst="bentConnector3">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C85C5CA-9349-47B9-8BF5-9EE3FD089F76}"/>
              </a:ext>
            </a:extLst>
          </p:cNvPr>
          <p:cNvSpPr/>
          <p:nvPr/>
        </p:nvSpPr>
        <p:spPr>
          <a:xfrm>
            <a:off x="2728588" y="4205151"/>
            <a:ext cx="3429000" cy="854080"/>
          </a:xfrm>
          <a:prstGeom prst="rect">
            <a:avLst/>
          </a:prstGeom>
        </p:spPr>
        <p:txBody>
          <a:bodyPr>
            <a:spAutoFit/>
          </a:bodyPr>
          <a:lstStyle/>
          <a:p>
            <a:r>
              <a:rPr lang="en-US" sz="825" dirty="0">
                <a:solidFill>
                  <a:srgbClr val="212121"/>
                </a:solidFill>
                <a:latin typeface="wf_segoe-ui_normal"/>
              </a:rPr>
              <a:t>Transformer - CTA (BERT), 0.228 EM</a:t>
            </a:r>
            <a:br>
              <a:rPr lang="en-US" sz="825" dirty="0"/>
            </a:br>
            <a:r>
              <a:rPr lang="en-US" sz="825" dirty="0">
                <a:solidFill>
                  <a:srgbClr val="212121"/>
                </a:solidFill>
                <a:latin typeface="wf_segoe-ui_normal"/>
              </a:rPr>
              <a:t>Transformer - </a:t>
            </a:r>
            <a:r>
              <a:rPr lang="en-US" sz="825" dirty="0" err="1">
                <a:solidFill>
                  <a:srgbClr val="212121"/>
                </a:solidFill>
                <a:latin typeface="wf_segoe-ui_normal"/>
              </a:rPr>
              <a:t>RoBERTa</a:t>
            </a:r>
            <a:r>
              <a:rPr lang="en-US" sz="825" dirty="0">
                <a:solidFill>
                  <a:srgbClr val="212121"/>
                </a:solidFill>
                <a:latin typeface="wf_segoe-ui_normal"/>
              </a:rPr>
              <a:t>, 0.250 EM</a:t>
            </a:r>
            <a:br>
              <a:rPr lang="en-US" sz="825" dirty="0"/>
            </a:br>
            <a:r>
              <a:rPr lang="en-US" sz="825" dirty="0" err="1">
                <a:solidFill>
                  <a:srgbClr val="212121"/>
                </a:solidFill>
                <a:latin typeface="wf_segoe-ui_normal"/>
              </a:rPr>
              <a:t>ChatGPT</a:t>
            </a:r>
            <a:r>
              <a:rPr lang="en-US" sz="825" dirty="0">
                <a:solidFill>
                  <a:srgbClr val="212121"/>
                </a:solidFill>
                <a:latin typeface="wf_segoe-ui_normal"/>
              </a:rPr>
              <a:t>, 0.293 EM</a:t>
            </a:r>
            <a:br>
              <a:rPr lang="en-US" sz="825" dirty="0"/>
            </a:br>
            <a:r>
              <a:rPr lang="en-US" sz="825" dirty="0">
                <a:solidFill>
                  <a:srgbClr val="212121"/>
                </a:solidFill>
                <a:latin typeface="wf_segoe-ui_normal"/>
              </a:rPr>
              <a:t>Transformer - </a:t>
            </a:r>
            <a:r>
              <a:rPr lang="en-US" sz="825" dirty="0" err="1">
                <a:solidFill>
                  <a:srgbClr val="212121"/>
                </a:solidFill>
                <a:latin typeface="wf_segoe-ui_normal"/>
              </a:rPr>
              <a:t>TacoLM</a:t>
            </a:r>
            <a:r>
              <a:rPr lang="en-US" sz="825" dirty="0">
                <a:solidFill>
                  <a:srgbClr val="212121"/>
                </a:solidFill>
                <a:latin typeface="wf_segoe-ui_normal"/>
              </a:rPr>
              <a:t> (BERT), 0.309 EM</a:t>
            </a:r>
            <a:br>
              <a:rPr lang="en-US" sz="825" dirty="0"/>
            </a:br>
            <a:r>
              <a:rPr lang="en-US" sz="825" dirty="0">
                <a:solidFill>
                  <a:srgbClr val="212121"/>
                </a:solidFill>
                <a:latin typeface="wf_segoe-ui_normal"/>
              </a:rPr>
              <a:t>Transformer - BERT, 0.362 EM</a:t>
            </a:r>
            <a:br>
              <a:rPr lang="en-US" sz="825" dirty="0"/>
            </a:br>
            <a:r>
              <a:rPr lang="en-US" sz="825" dirty="0">
                <a:solidFill>
                  <a:srgbClr val="212121"/>
                </a:solidFill>
                <a:latin typeface="wf_segoe-ui_normal"/>
              </a:rPr>
              <a:t>Transformer - BERT (+ Multitask), 0.395 EM</a:t>
            </a:r>
            <a:endParaRPr lang="en-AT" sz="825" dirty="0"/>
          </a:p>
        </p:txBody>
      </p:sp>
      <p:sp>
        <p:nvSpPr>
          <p:cNvPr id="13" name="Rectangle 12">
            <a:extLst>
              <a:ext uri="{FF2B5EF4-FFF2-40B4-BE49-F238E27FC236}">
                <a16:creationId xmlns:a16="http://schemas.microsoft.com/office/drawing/2014/main" id="{0829FF0C-B20C-4092-AE5E-839B2D7523D1}"/>
              </a:ext>
            </a:extLst>
          </p:cNvPr>
          <p:cNvSpPr/>
          <p:nvPr/>
        </p:nvSpPr>
        <p:spPr>
          <a:xfrm>
            <a:off x="4863785" y="4204211"/>
            <a:ext cx="3429000" cy="727122"/>
          </a:xfrm>
          <a:prstGeom prst="rect">
            <a:avLst/>
          </a:prstGeom>
        </p:spPr>
        <p:txBody>
          <a:bodyPr>
            <a:spAutoFit/>
          </a:bodyPr>
          <a:lstStyle/>
          <a:p>
            <a:r>
              <a:rPr lang="en-US" sz="825" dirty="0">
                <a:solidFill>
                  <a:srgbClr val="212121"/>
                </a:solidFill>
                <a:latin typeface="wf_segoe-ui_normal"/>
              </a:rPr>
              <a:t>Siamese - BERT, 0.488 EM</a:t>
            </a:r>
            <a:br>
              <a:rPr lang="en-US" sz="825" dirty="0"/>
            </a:br>
            <a:r>
              <a:rPr lang="en-US" sz="825" dirty="0">
                <a:solidFill>
                  <a:srgbClr val="212121"/>
                </a:solidFill>
                <a:latin typeface="wf_segoe-ui_normal"/>
              </a:rPr>
              <a:t>Siamese - </a:t>
            </a:r>
            <a:r>
              <a:rPr lang="en-US" sz="825" dirty="0" err="1">
                <a:solidFill>
                  <a:srgbClr val="212121"/>
                </a:solidFill>
                <a:latin typeface="wf_segoe-ui_normal"/>
              </a:rPr>
              <a:t>RoBERTa</a:t>
            </a:r>
            <a:r>
              <a:rPr lang="en-US" sz="825" dirty="0">
                <a:solidFill>
                  <a:srgbClr val="212121"/>
                </a:solidFill>
                <a:latin typeface="wf_segoe-ui_normal"/>
              </a:rPr>
              <a:t>, 0.533 EM</a:t>
            </a:r>
            <a:br>
              <a:rPr lang="en-US" sz="825" dirty="0"/>
            </a:br>
            <a:r>
              <a:rPr lang="en-US" sz="825" dirty="0">
                <a:solidFill>
                  <a:srgbClr val="212121"/>
                </a:solidFill>
                <a:latin typeface="wf_segoe-ui_normal"/>
              </a:rPr>
              <a:t>Siamese - </a:t>
            </a:r>
            <a:r>
              <a:rPr lang="en-US" sz="825" dirty="0" err="1">
                <a:solidFill>
                  <a:srgbClr val="212121"/>
                </a:solidFill>
                <a:latin typeface="wf_segoe-ui_normal"/>
              </a:rPr>
              <a:t>RoBERTa</a:t>
            </a:r>
            <a:r>
              <a:rPr lang="en-US" sz="825" dirty="0">
                <a:solidFill>
                  <a:srgbClr val="212121"/>
                </a:solidFill>
                <a:latin typeface="wf_segoe-ui_normal"/>
              </a:rPr>
              <a:t> (+ Multitask), 0.542 EM</a:t>
            </a:r>
            <a:br>
              <a:rPr lang="en-US" sz="825" dirty="0"/>
            </a:br>
            <a:r>
              <a:rPr lang="en-US" sz="825" dirty="0" err="1">
                <a:solidFill>
                  <a:srgbClr val="212121"/>
                </a:solidFill>
                <a:latin typeface="wf_segoe-ui_normal"/>
              </a:rPr>
              <a:t>SelfExplain</a:t>
            </a:r>
            <a:r>
              <a:rPr lang="en-US" sz="825" dirty="0">
                <a:solidFill>
                  <a:srgbClr val="212121"/>
                </a:solidFill>
                <a:latin typeface="wf_segoe-ui_normal"/>
              </a:rPr>
              <a:t>, 0.691 EM</a:t>
            </a:r>
            <a:br>
              <a:rPr lang="en-US" sz="825" dirty="0"/>
            </a:br>
            <a:r>
              <a:rPr lang="en-US" sz="825" dirty="0" err="1">
                <a:solidFill>
                  <a:srgbClr val="212121"/>
                </a:solidFill>
                <a:latin typeface="wf_segoe-ui_normal"/>
              </a:rPr>
              <a:t>SelfExplain</a:t>
            </a:r>
            <a:r>
              <a:rPr lang="en-US" sz="825" dirty="0">
                <a:solidFill>
                  <a:srgbClr val="212121"/>
                </a:solidFill>
                <a:latin typeface="wf_segoe-ui_normal"/>
              </a:rPr>
              <a:t> (+ Multitask), 0.702 EM</a:t>
            </a:r>
            <a:endParaRPr lang="en-AT" sz="825" dirty="0"/>
          </a:p>
        </p:txBody>
      </p:sp>
    </p:spTree>
    <p:extLst>
      <p:ext uri="{BB962C8B-B14F-4D97-AF65-F5344CB8AC3E}">
        <p14:creationId xmlns:p14="http://schemas.microsoft.com/office/powerpoint/2010/main" val="426200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97" grpId="0" animBg="1"/>
      <p:bldP spid="98" grpId="0"/>
      <p:bldP spid="99" grpId="0"/>
      <p:bldP spid="100" grpId="0"/>
      <p:bldP spid="104" grpId="0"/>
      <p:bldP spid="105" grpId="0"/>
      <p:bldP spid="106" grpId="0"/>
      <p:bldP spid="3" grpId="0" animBg="1"/>
      <p:bldP spid="4" grpId="0" animBg="1"/>
      <p:bldP spid="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9678-C758-4FD0-A85E-D19181816C3A}"/>
              </a:ext>
            </a:extLst>
          </p:cNvPr>
          <p:cNvSpPr>
            <a:spLocks noGrp="1"/>
          </p:cNvSpPr>
          <p:nvPr>
            <p:ph type="title"/>
          </p:nvPr>
        </p:nvSpPr>
        <p:spPr/>
        <p:txBody>
          <a:bodyPr/>
          <a:lstStyle/>
          <a:p>
            <a:r>
              <a:rPr lang="en-US" dirty="0"/>
              <a:t>Conclusions</a:t>
            </a:r>
            <a:endParaRPr lang="en-AT" dirty="0"/>
          </a:p>
        </p:txBody>
      </p:sp>
      <p:sp>
        <p:nvSpPr>
          <p:cNvPr id="3" name="Content Placeholder 2">
            <a:extLst>
              <a:ext uri="{FF2B5EF4-FFF2-40B4-BE49-F238E27FC236}">
                <a16:creationId xmlns:a16="http://schemas.microsoft.com/office/drawing/2014/main" id="{6FB90364-B38F-48F9-99B8-9184ACA32457}"/>
              </a:ext>
            </a:extLst>
          </p:cNvPr>
          <p:cNvSpPr>
            <a:spLocks noGrp="1"/>
          </p:cNvSpPr>
          <p:nvPr>
            <p:ph idx="1"/>
          </p:nvPr>
        </p:nvSpPr>
        <p:spPr/>
        <p:txBody>
          <a:bodyPr/>
          <a:lstStyle/>
          <a:p>
            <a:pPr marL="0" indent="0">
              <a:buNone/>
            </a:pPr>
            <a:r>
              <a:rPr lang="en-US" sz="1800" dirty="0">
                <a:solidFill>
                  <a:srgbClr val="0070C0"/>
                </a:solidFill>
              </a:rPr>
              <a:t>Temporal knowledge and reasoning capabilities of LLMs:</a:t>
            </a:r>
          </a:p>
          <a:p>
            <a:pPr marL="342900" indent="-342900">
              <a:buFont typeface="+mj-lt"/>
              <a:buAutoNum type="arabicPeriod"/>
            </a:pPr>
            <a:r>
              <a:rPr lang="en-US" dirty="0"/>
              <a:t>Analysis of temporal commonsense reasoning of LLMs</a:t>
            </a:r>
          </a:p>
          <a:p>
            <a:pPr marL="342900" indent="-342900">
              <a:buFont typeface="+mj-lt"/>
              <a:buAutoNum type="arabicPeriod"/>
            </a:pPr>
            <a:r>
              <a:rPr lang="en-US" dirty="0"/>
              <a:t>Analysis of temporal blind spots of LLMs</a:t>
            </a:r>
          </a:p>
          <a:p>
            <a:pPr marL="342900" indent="-342900">
              <a:buFont typeface="+mj-lt"/>
              <a:buAutoNum type="arabicPeriod"/>
            </a:pPr>
            <a:r>
              <a:rPr lang="en-US" dirty="0"/>
              <a:t>An approach for injecting time into LLM design (</a:t>
            </a:r>
            <a:r>
              <a:rPr lang="en-US" dirty="0" err="1"/>
              <a:t>BiTimeBERT</a:t>
            </a:r>
            <a:r>
              <a:rPr lang="en-US" dirty="0"/>
              <a:t>)</a:t>
            </a:r>
          </a:p>
          <a:p>
            <a:pPr marL="342900" indent="-342900">
              <a:buFont typeface="+mj-lt"/>
              <a:buAutoNum type="arabicPeriod"/>
            </a:pPr>
            <a:r>
              <a:rPr lang="en-US" dirty="0"/>
              <a:t>Novel temporal tasks and datasets for probing LLMs</a:t>
            </a:r>
          </a:p>
          <a:p>
            <a:endParaRPr lang="en-US" dirty="0"/>
          </a:p>
          <a:p>
            <a:pPr marL="0" indent="0">
              <a:buNone/>
            </a:pPr>
            <a:r>
              <a:rPr lang="en-US" sz="1800" dirty="0">
                <a:solidFill>
                  <a:srgbClr val="0070C0"/>
                </a:solidFill>
              </a:rPr>
              <a:t>Future work:</a:t>
            </a:r>
          </a:p>
          <a:p>
            <a:pPr marL="342900" indent="-342900">
              <a:buFont typeface="+mj-lt"/>
              <a:buAutoNum type="arabicPeriod"/>
            </a:pPr>
            <a:r>
              <a:rPr lang="en-US" dirty="0"/>
              <a:t>Creation of a large-scale, complex dataset of temporal knowledge including minor knowledge of the past</a:t>
            </a:r>
          </a:p>
          <a:p>
            <a:pPr marL="342900" indent="-342900">
              <a:buFont typeface="+mj-lt"/>
              <a:buAutoNum type="arabicPeriod"/>
            </a:pPr>
            <a:r>
              <a:rPr lang="en-US" dirty="0"/>
              <a:t>Prompt engineering techniques for boosting temporal reasoning and extraction of temporal knowledge</a:t>
            </a:r>
            <a:endParaRPr lang="en-AT" dirty="0"/>
          </a:p>
        </p:txBody>
      </p:sp>
    </p:spTree>
    <p:extLst>
      <p:ext uri="{BB962C8B-B14F-4D97-AF65-F5344CB8AC3E}">
        <p14:creationId xmlns:p14="http://schemas.microsoft.com/office/powerpoint/2010/main" val="28311678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48ADE-DC16-4CA3-A51C-F3AA2AA69374}"/>
              </a:ext>
            </a:extLst>
          </p:cNvPr>
          <p:cNvSpPr>
            <a:spLocks noGrp="1"/>
          </p:cNvSpPr>
          <p:nvPr>
            <p:ph type="ctrTitle"/>
          </p:nvPr>
        </p:nvSpPr>
        <p:spPr>
          <a:xfrm>
            <a:off x="822089" y="666750"/>
            <a:ext cx="6858000" cy="1790700"/>
          </a:xfrm>
        </p:spPr>
        <p:txBody>
          <a:bodyPr/>
          <a:lstStyle/>
          <a:p>
            <a:r>
              <a:rPr lang="en-US" dirty="0"/>
              <a:t>Thank you!</a:t>
            </a:r>
            <a:endParaRPr lang="en-AT" dirty="0"/>
          </a:p>
        </p:txBody>
      </p:sp>
      <p:sp>
        <p:nvSpPr>
          <p:cNvPr id="4" name="Rectangle 3">
            <a:extLst>
              <a:ext uri="{FF2B5EF4-FFF2-40B4-BE49-F238E27FC236}">
                <a16:creationId xmlns:a16="http://schemas.microsoft.com/office/drawing/2014/main" id="{627102AF-2913-4C3A-AB99-172033A8FB23}"/>
              </a:ext>
            </a:extLst>
          </p:cNvPr>
          <p:cNvSpPr/>
          <p:nvPr/>
        </p:nvSpPr>
        <p:spPr>
          <a:xfrm>
            <a:off x="5486400" y="4681835"/>
            <a:ext cx="4572000" cy="461665"/>
          </a:xfrm>
          <a:prstGeom prst="rect">
            <a:avLst/>
          </a:prstGeom>
        </p:spPr>
        <p:txBody>
          <a:bodyPr>
            <a:spAutoFit/>
          </a:bodyPr>
          <a:lstStyle/>
          <a:p>
            <a:r>
              <a:rPr lang="en-US" sz="1200" i="1" dirty="0">
                <a:latin typeface="Calibri" panose="020F0502020204030204" pitchFamily="34" charset="0"/>
                <a:cs typeface="Calibri" panose="020F0502020204030204" pitchFamily="34" charset="0"/>
              </a:rPr>
              <a:t>“</a:t>
            </a:r>
            <a:r>
              <a:rPr lang="en-AT" sz="1200" i="1" dirty="0">
                <a:latin typeface="Calibri" panose="020F0502020204030204" pitchFamily="34" charset="0"/>
                <a:cs typeface="Calibri" panose="020F0502020204030204" pitchFamily="34" charset="0"/>
              </a:rPr>
              <a:t>The limits of my language mean the limits of my world</a:t>
            </a:r>
            <a:r>
              <a:rPr lang="en-AT" sz="1200" dirty="0">
                <a:latin typeface="Calibri" panose="020F0502020204030204" pitchFamily="34" charset="0"/>
                <a:cs typeface="Calibri" panose="020F0502020204030204" pitchFamily="34" charset="0"/>
              </a:rPr>
              <a:t>.”</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                                                      </a:t>
            </a:r>
            <a:r>
              <a:rPr lang="en-AT" sz="1200" dirty="0">
                <a:latin typeface="Calibri" panose="020F0502020204030204" pitchFamily="34" charset="0"/>
                <a:cs typeface="Calibri" panose="020F0502020204030204" pitchFamily="34" charset="0"/>
              </a:rPr>
              <a:t>—Ludwig Wittgenstein</a:t>
            </a:r>
          </a:p>
        </p:txBody>
      </p:sp>
      <p:sp>
        <p:nvSpPr>
          <p:cNvPr id="3" name="TextBox 2">
            <a:extLst>
              <a:ext uri="{FF2B5EF4-FFF2-40B4-BE49-F238E27FC236}">
                <a16:creationId xmlns:a16="http://schemas.microsoft.com/office/drawing/2014/main" id="{1F0B665D-5B70-4D36-954E-979D53F74770}"/>
              </a:ext>
            </a:extLst>
          </p:cNvPr>
          <p:cNvSpPr txBox="1"/>
          <p:nvPr/>
        </p:nvSpPr>
        <p:spPr>
          <a:xfrm>
            <a:off x="1143000" y="694661"/>
            <a:ext cx="6147773" cy="677108"/>
          </a:xfrm>
          <a:prstGeom prst="rect">
            <a:avLst/>
          </a:prstGeom>
          <a:noFill/>
        </p:spPr>
        <p:txBody>
          <a:bodyPr wrap="none" rtlCol="0">
            <a:spAutoFit/>
          </a:bodyPr>
          <a:lstStyle/>
          <a:p>
            <a:r>
              <a:rPr lang="en-US" sz="1400" b="1" dirty="0">
                <a:highlight>
                  <a:srgbClr val="FFFF00"/>
                </a:highlight>
                <a:latin typeface="+mj-lt"/>
              </a:rPr>
              <a:t>Special thanks to my collaborators:</a:t>
            </a:r>
          </a:p>
          <a:p>
            <a:r>
              <a:rPr lang="en-US" sz="1200" dirty="0">
                <a:highlight>
                  <a:srgbClr val="FFFF00"/>
                </a:highlight>
                <a:latin typeface="+mj-lt"/>
              </a:rPr>
              <a:t>         </a:t>
            </a:r>
            <a:r>
              <a:rPr lang="en-US" sz="1200" dirty="0" err="1">
                <a:highlight>
                  <a:srgbClr val="FFFF00"/>
                </a:highlight>
                <a:latin typeface="+mj-lt"/>
              </a:rPr>
              <a:t>Sriparna</a:t>
            </a:r>
            <a:r>
              <a:rPr lang="en-US" sz="1200" dirty="0">
                <a:highlight>
                  <a:srgbClr val="FFFF00"/>
                </a:highlight>
                <a:latin typeface="+mj-lt"/>
              </a:rPr>
              <a:t> </a:t>
            </a:r>
            <a:r>
              <a:rPr lang="en-US" sz="1200" dirty="0" err="1">
                <a:highlight>
                  <a:srgbClr val="FFFF00"/>
                </a:highlight>
                <a:latin typeface="+mj-lt"/>
              </a:rPr>
              <a:t>Saha</a:t>
            </a:r>
            <a:r>
              <a:rPr lang="en-US" sz="1200" dirty="0">
                <a:highlight>
                  <a:srgbClr val="FFFF00"/>
                </a:highlight>
                <a:latin typeface="+mj-lt"/>
              </a:rPr>
              <a:t>, Raghav Jain, </a:t>
            </a:r>
            <a:r>
              <a:rPr lang="en-US" sz="1200" dirty="0" err="1">
                <a:highlight>
                  <a:srgbClr val="FFFF00"/>
                </a:highlight>
                <a:latin typeface="+mj-lt"/>
              </a:rPr>
              <a:t>Jonnas</a:t>
            </a:r>
            <a:r>
              <a:rPr lang="en-US" sz="1200" dirty="0">
                <a:highlight>
                  <a:srgbClr val="FFFF00"/>
                </a:highlight>
                <a:latin typeface="+mj-lt"/>
              </a:rPr>
              <a:t> </a:t>
            </a:r>
            <a:r>
              <a:rPr lang="en-US" sz="1200" dirty="0" err="1">
                <a:highlight>
                  <a:srgbClr val="FFFF00"/>
                </a:highlight>
                <a:latin typeface="+mj-lt"/>
              </a:rPr>
              <a:t>Wallat</a:t>
            </a:r>
            <a:r>
              <a:rPr lang="en-US" sz="1200" dirty="0">
                <a:highlight>
                  <a:srgbClr val="FFFF00"/>
                </a:highlight>
                <a:latin typeface="+mj-lt"/>
              </a:rPr>
              <a:t>, </a:t>
            </a:r>
            <a:r>
              <a:rPr lang="en-US" sz="1200" dirty="0" err="1">
                <a:highlight>
                  <a:srgbClr val="FFFF00"/>
                </a:highlight>
                <a:latin typeface="+mj-lt"/>
              </a:rPr>
              <a:t>Avishek</a:t>
            </a:r>
            <a:r>
              <a:rPr lang="en-US" sz="1200" dirty="0">
                <a:highlight>
                  <a:srgbClr val="FFFF00"/>
                </a:highlight>
                <a:latin typeface="+mj-lt"/>
              </a:rPr>
              <a:t> Anand, Georg Wenzel, </a:t>
            </a:r>
            <a:r>
              <a:rPr lang="en-US" sz="1200" dirty="0" err="1">
                <a:highlight>
                  <a:srgbClr val="FFFF00"/>
                </a:highlight>
                <a:latin typeface="+mj-lt"/>
              </a:rPr>
              <a:t>Jiexin</a:t>
            </a:r>
            <a:r>
              <a:rPr lang="en-US" sz="1200" dirty="0">
                <a:highlight>
                  <a:srgbClr val="FFFF00"/>
                </a:highlight>
                <a:latin typeface="+mj-lt"/>
              </a:rPr>
              <a:t> Wang, </a:t>
            </a:r>
          </a:p>
          <a:p>
            <a:r>
              <a:rPr lang="en-US" sz="1200" dirty="0">
                <a:highlight>
                  <a:srgbClr val="FFFF00"/>
                </a:highlight>
                <a:latin typeface="+mj-lt"/>
              </a:rPr>
              <a:t>         </a:t>
            </a:r>
            <a:r>
              <a:rPr lang="en-US" sz="1200" dirty="0" err="1">
                <a:highlight>
                  <a:srgbClr val="FFFF00"/>
                </a:highlight>
                <a:latin typeface="+mj-lt"/>
              </a:rPr>
              <a:t>Taishi</a:t>
            </a:r>
            <a:r>
              <a:rPr lang="en-US" sz="1200" dirty="0">
                <a:highlight>
                  <a:srgbClr val="FFFF00"/>
                </a:highlight>
                <a:latin typeface="+mj-lt"/>
              </a:rPr>
              <a:t> Hosokawa, Kazunari Sugiyama, Steven Lynden, </a:t>
            </a:r>
            <a:r>
              <a:rPr lang="en-US" sz="1200" dirty="0" err="1">
                <a:highlight>
                  <a:srgbClr val="FFFF00"/>
                </a:highlight>
                <a:latin typeface="+mj-lt"/>
              </a:rPr>
              <a:t>Kyoung</a:t>
            </a:r>
            <a:r>
              <a:rPr lang="en-US" sz="1200" dirty="0">
                <a:highlight>
                  <a:srgbClr val="FFFF00"/>
                </a:highlight>
                <a:latin typeface="+mj-lt"/>
              </a:rPr>
              <a:t>-Sook Kim, Axel </a:t>
            </a:r>
            <a:r>
              <a:rPr lang="en-US" sz="1200" dirty="0" err="1">
                <a:highlight>
                  <a:srgbClr val="FFFF00"/>
                </a:highlight>
                <a:latin typeface="+mj-lt"/>
              </a:rPr>
              <a:t>Almquist</a:t>
            </a:r>
            <a:endParaRPr lang="en-AT" sz="1200" dirty="0">
              <a:highlight>
                <a:srgbClr val="FFFF00"/>
              </a:highlight>
              <a:latin typeface="+mj-lt"/>
            </a:endParaRPr>
          </a:p>
        </p:txBody>
      </p:sp>
    </p:spTree>
    <p:extLst>
      <p:ext uri="{BB962C8B-B14F-4D97-AF65-F5344CB8AC3E}">
        <p14:creationId xmlns:p14="http://schemas.microsoft.com/office/powerpoint/2010/main" val="229753691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E88FE-1512-4275-99B1-279CB3F089A7}"/>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369470B8-5244-4B73-91C5-0F541E7B6C39}"/>
              </a:ext>
            </a:extLst>
          </p:cNvPr>
          <p:cNvSpPr>
            <a:spLocks noGrp="1"/>
          </p:cNvSpPr>
          <p:nvPr>
            <p:ph idx="1"/>
          </p:nvPr>
        </p:nvSpPr>
        <p:spPr/>
        <p:txBody>
          <a:bodyPr/>
          <a:lstStyle/>
          <a:p>
            <a:endParaRPr lang="en-AT"/>
          </a:p>
        </p:txBody>
      </p:sp>
    </p:spTree>
    <p:extLst>
      <p:ext uri="{BB962C8B-B14F-4D97-AF65-F5344CB8AC3E}">
        <p14:creationId xmlns:p14="http://schemas.microsoft.com/office/powerpoint/2010/main" val="18582029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Osaka Seikei University logo">
            <a:extLst>
              <a:ext uri="{FF2B5EF4-FFF2-40B4-BE49-F238E27FC236}">
                <a16:creationId xmlns:a16="http://schemas.microsoft.com/office/drawing/2014/main" id="{B92BDD5D-0DF3-4DC7-BA75-624696782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8765" y="-141828"/>
            <a:ext cx="1899389" cy="999679"/>
          </a:xfrm>
          <a:prstGeom prst="rect">
            <a:avLst/>
          </a:prstGeom>
          <a:noFill/>
          <a:extLst>
            <a:ext uri="{909E8E84-426E-40DD-AFC4-6F175D3DCCD1}">
              <a14:hiddenFill xmlns:a14="http://schemas.microsoft.com/office/drawing/2010/main">
                <a:solidFill>
                  <a:srgbClr val="FFFFFF"/>
                </a:solidFill>
              </a14:hiddenFill>
            </a:ext>
          </a:extLst>
        </p:spPr>
      </p:pic>
      <p:sp>
        <p:nvSpPr>
          <p:cNvPr id="2" name="Rubrik 1">
            <a:extLst>
              <a:ext uri="{FF2B5EF4-FFF2-40B4-BE49-F238E27FC236}">
                <a16:creationId xmlns:a16="http://schemas.microsoft.com/office/drawing/2014/main" id="{0F04B33D-4D44-4A7B-A650-15CA219CC034}"/>
              </a:ext>
            </a:extLst>
          </p:cNvPr>
          <p:cNvSpPr>
            <a:spLocks noGrp="1"/>
          </p:cNvSpPr>
          <p:nvPr>
            <p:ph type="title"/>
          </p:nvPr>
        </p:nvSpPr>
        <p:spPr>
          <a:xfrm>
            <a:off x="515541" y="1562652"/>
            <a:ext cx="8112919" cy="891540"/>
          </a:xfrm>
          <a:solidFill>
            <a:schemeClr val="bg1">
              <a:lumMod val="85000"/>
            </a:schemeClr>
          </a:solidFill>
          <a:ln>
            <a:solidFill>
              <a:schemeClr val="bg1"/>
            </a:solidFill>
          </a:ln>
          <a:effectLst/>
          <a:scene3d>
            <a:camera prst="orthographicFront">
              <a:rot lat="0" lon="0" rev="0"/>
            </a:camera>
            <a:lightRig rig="contrasting" dir="t">
              <a:rot lat="0" lon="0" rev="1500000"/>
            </a:lightRig>
          </a:scene3d>
          <a:sp3d prstMaterial="metal"/>
        </p:spPr>
        <p:txBody>
          <a:bodyPr>
            <a:noAutofit/>
          </a:bodyPr>
          <a:lstStyle/>
          <a:p>
            <a:r>
              <a:rPr lang="en-US" b="1" dirty="0">
                <a:solidFill>
                  <a:schemeClr val="tx1"/>
                </a:solidFill>
                <a:latin typeface="Times New Roman" panose="02020603050405020304" pitchFamily="18" charset="0"/>
                <a:cs typeface="Times New Roman" panose="02020603050405020304" pitchFamily="18" charset="0"/>
              </a:rPr>
              <a:t>Temporal Natural Language Inference: Evidence-based Evaluation of Temporal Text Validity</a:t>
            </a:r>
            <a:endParaRPr lang="en-US" sz="1800" b="1" dirty="0">
              <a:latin typeface="Times New Roman" panose="02020603050405020304" pitchFamily="18" charset="0"/>
              <a:cs typeface="Times New Roman" panose="02020603050405020304" pitchFamily="18" charset="0"/>
            </a:endParaRPr>
          </a:p>
        </p:txBody>
      </p:sp>
      <p:sp>
        <p:nvSpPr>
          <p:cNvPr id="4" name="Rektangel 3">
            <a:extLst>
              <a:ext uri="{FF2B5EF4-FFF2-40B4-BE49-F238E27FC236}">
                <a16:creationId xmlns:a16="http://schemas.microsoft.com/office/drawing/2014/main" id="{3EAE5F1E-4B24-438F-91F4-0D20149EBEF8}"/>
              </a:ext>
            </a:extLst>
          </p:cNvPr>
          <p:cNvSpPr/>
          <p:nvPr/>
        </p:nvSpPr>
        <p:spPr>
          <a:xfrm>
            <a:off x="1676382" y="3276425"/>
            <a:ext cx="5955200" cy="1072088"/>
          </a:xfrm>
          <a:prstGeom prst="rect">
            <a:avLst/>
          </a:prstGeom>
        </p:spPr>
        <p:txBody>
          <a:bodyPr wrap="square">
            <a:spAutoFit/>
          </a:bodyPr>
          <a:lstStyle/>
          <a:p>
            <a:pPr algn="ctr">
              <a:spcBef>
                <a:spcPts val="750"/>
              </a:spcBef>
              <a:buClr>
                <a:schemeClr val="accent1"/>
              </a:buClr>
              <a:buSzPct val="80000"/>
            </a:pPr>
            <a:r>
              <a:rPr lang="en-US" sz="2100" spc="-1" dirty="0" err="1"/>
              <a:t>Taishi</a:t>
            </a:r>
            <a:r>
              <a:rPr lang="en-US" sz="2100" spc="-1" dirty="0"/>
              <a:t> Hosokawa</a:t>
            </a:r>
            <a:r>
              <a:rPr lang="en-US" sz="2100" spc="-1" baseline="30000" dirty="0"/>
              <a:t>1</a:t>
            </a:r>
            <a:r>
              <a:rPr lang="en-US" sz="2100" spc="-1" dirty="0"/>
              <a:t>, </a:t>
            </a:r>
            <a:r>
              <a:rPr lang="en-US" sz="2100" u="sng" spc="-1" dirty="0"/>
              <a:t>Adam Jatowt</a:t>
            </a:r>
            <a:r>
              <a:rPr lang="en-US" sz="2100" spc="-1" baseline="30000" dirty="0"/>
              <a:t>2</a:t>
            </a:r>
            <a:r>
              <a:rPr lang="en-US" sz="2100" spc="-1" dirty="0"/>
              <a:t>, Kazunari Sugiyama</a:t>
            </a:r>
            <a:r>
              <a:rPr lang="en-US" sz="2100" spc="-1" baseline="30000" dirty="0"/>
              <a:t>3</a:t>
            </a:r>
          </a:p>
          <a:p>
            <a:pPr algn="ctr">
              <a:spcBef>
                <a:spcPts val="750"/>
              </a:spcBef>
              <a:buClr>
                <a:schemeClr val="accent1"/>
              </a:buClr>
              <a:buSzPct val="80000"/>
            </a:pPr>
            <a:r>
              <a:rPr lang="en-US" sz="1500" spc="-1" baseline="30000" dirty="0"/>
              <a:t>1</a:t>
            </a:r>
            <a:r>
              <a:rPr lang="en-US" sz="1500" spc="-1" dirty="0"/>
              <a:t>Kyoto Univ., </a:t>
            </a:r>
            <a:r>
              <a:rPr lang="en-US" sz="1500" spc="-1" baseline="30000" dirty="0"/>
              <a:t>2</a:t>
            </a:r>
            <a:r>
              <a:rPr lang="en-US" sz="1500" spc="-1" dirty="0"/>
              <a:t>Univ. of Innsbruck, </a:t>
            </a:r>
            <a:r>
              <a:rPr lang="en-US" sz="1500" spc="-1" baseline="30000" dirty="0"/>
              <a:t>3</a:t>
            </a:r>
            <a:r>
              <a:rPr lang="en-US" sz="1500" spc="-1" dirty="0"/>
              <a:t>Osaka </a:t>
            </a:r>
            <a:r>
              <a:rPr lang="en-US" sz="1500" spc="-1" dirty="0" err="1"/>
              <a:t>Seikei</a:t>
            </a:r>
            <a:r>
              <a:rPr lang="en-US" sz="1500" spc="-1" dirty="0"/>
              <a:t> Univ.</a:t>
            </a:r>
          </a:p>
        </p:txBody>
      </p:sp>
      <p:pic>
        <p:nvPicPr>
          <p:cNvPr id="1026" name="Picture 2" descr="Data Science Group at University of Innsbruck - homepage link">
            <a:extLst>
              <a:ext uri="{FF2B5EF4-FFF2-40B4-BE49-F238E27FC236}">
                <a16:creationId xmlns:a16="http://schemas.microsoft.com/office/drawing/2014/main" id="{F33AC92F-B8D2-4D21-97AD-3BFDF626E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440" y="89004"/>
            <a:ext cx="1577081" cy="6325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yoto university logo">
            <a:extLst>
              <a:ext uri="{FF2B5EF4-FFF2-40B4-BE49-F238E27FC236}">
                <a16:creationId xmlns:a16="http://schemas.microsoft.com/office/drawing/2014/main" id="{1CAD00A0-7AB4-42B3-B7E5-A3DDE1441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96" y="36579"/>
            <a:ext cx="746522" cy="74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2488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3025-724A-4958-840F-F588DE12D388}"/>
              </a:ext>
            </a:extLst>
          </p:cNvPr>
          <p:cNvSpPr>
            <a:spLocks noGrp="1"/>
          </p:cNvSpPr>
          <p:nvPr>
            <p:ph type="title"/>
          </p:nvPr>
        </p:nvSpPr>
        <p:spPr>
          <a:xfrm>
            <a:off x="1380208" y="110956"/>
            <a:ext cx="6849392" cy="891540"/>
          </a:xfrm>
          <a:solidFill>
            <a:schemeClr val="bg1">
              <a:lumMod val="85000"/>
            </a:schemeClr>
          </a:solidFill>
          <a:ln>
            <a:noFill/>
          </a:ln>
        </p:spPr>
        <p:txBody>
          <a:bodyPr/>
          <a:lstStyle/>
          <a:p>
            <a:r>
              <a:rPr lang="en-US" dirty="0">
                <a:solidFill>
                  <a:schemeClr val="tx1"/>
                </a:solidFill>
              </a:rPr>
              <a:t>Temporal Validity of Text (Prior Work)</a:t>
            </a:r>
            <a:endParaRPr lang="en-AT" dirty="0">
              <a:solidFill>
                <a:schemeClr val="tx1"/>
              </a:solidFill>
            </a:endParaRPr>
          </a:p>
        </p:txBody>
      </p:sp>
      <p:sp>
        <p:nvSpPr>
          <p:cNvPr id="4" name="Platshållare för innehåll 2">
            <a:extLst>
              <a:ext uri="{FF2B5EF4-FFF2-40B4-BE49-F238E27FC236}">
                <a16:creationId xmlns:a16="http://schemas.microsoft.com/office/drawing/2014/main" id="{6D0AF873-63F3-44AF-B55C-6CB7453FDAF7}"/>
              </a:ext>
            </a:extLst>
          </p:cNvPr>
          <p:cNvSpPr txBox="1">
            <a:spLocks noChangeAspect="1"/>
          </p:cNvSpPr>
          <p:nvPr/>
        </p:nvSpPr>
        <p:spPr>
          <a:xfrm>
            <a:off x="1323027" y="1164873"/>
            <a:ext cx="6417101" cy="1496670"/>
          </a:xfrm>
          <a:prstGeom prst="rect">
            <a:avLst/>
          </a:prstGeom>
        </p:spPr>
        <p:txBody>
          <a:bodyPr vert="horz" lIns="68580" tIns="34290" rIns="68580" bIns="34290" rtlCol="0">
            <a:normAutofit fontScale="77500" lnSpcReduction="20000"/>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nSpc>
                <a:spcPct val="90000"/>
              </a:lnSpc>
              <a:spcBef>
                <a:spcPts val="899"/>
              </a:spcBef>
              <a:buNone/>
            </a:pPr>
            <a:r>
              <a:rPr lang="en-US" sz="1800" dirty="0"/>
              <a:t>Assume you read the following sentences in a newspaper published </a:t>
            </a:r>
            <a:r>
              <a:rPr lang="en-US" sz="1800" b="1" dirty="0">
                <a:solidFill>
                  <a:srgbClr val="0070C0"/>
                </a:solidFill>
              </a:rPr>
              <a:t>a month ago</a:t>
            </a:r>
            <a:r>
              <a:rPr lang="en-US" sz="1800" spc="-1" dirty="0"/>
              <a:t>:</a:t>
            </a:r>
          </a:p>
          <a:p>
            <a:pPr marL="0" indent="0">
              <a:lnSpc>
                <a:spcPct val="90000"/>
              </a:lnSpc>
              <a:spcBef>
                <a:spcPts val="899"/>
              </a:spcBef>
              <a:buNone/>
            </a:pPr>
            <a:endParaRPr lang="en-US" sz="1800" spc="-1" dirty="0"/>
          </a:p>
          <a:p>
            <a:pPr lvl="1"/>
            <a:r>
              <a:rPr lang="en-US" sz="1800" dirty="0"/>
              <a:t>“</a:t>
            </a:r>
            <a:r>
              <a:rPr lang="en-US" sz="1800" i="1" dirty="0"/>
              <a:t>Chancellor of Austria is visiting Ireland.</a:t>
            </a:r>
            <a:r>
              <a:rPr lang="en-US" sz="1800" dirty="0"/>
              <a:t>" </a:t>
            </a:r>
          </a:p>
          <a:p>
            <a:pPr lvl="1"/>
            <a:r>
              <a:rPr lang="en-US" sz="1800" i="1" dirty="0"/>
              <a:t>“Ireland is a member of United Nations.”</a:t>
            </a:r>
            <a:r>
              <a:rPr lang="en-US" sz="1800" dirty="0"/>
              <a:t> </a:t>
            </a:r>
          </a:p>
          <a:p>
            <a:pPr marL="0" indent="0">
              <a:buNone/>
            </a:pPr>
            <a:endParaRPr lang="en-US" sz="1800" dirty="0"/>
          </a:p>
          <a:p>
            <a:pPr marL="0" indent="0">
              <a:buNone/>
            </a:pPr>
            <a:r>
              <a:rPr lang="en-US" sz="1800" b="1" dirty="0"/>
              <a:t>Which would you consider still as true?</a:t>
            </a:r>
          </a:p>
        </p:txBody>
      </p:sp>
      <p:sp>
        <p:nvSpPr>
          <p:cNvPr id="6" name="TextBox 5">
            <a:extLst>
              <a:ext uri="{FF2B5EF4-FFF2-40B4-BE49-F238E27FC236}">
                <a16:creationId xmlns:a16="http://schemas.microsoft.com/office/drawing/2014/main" id="{5DBA5F93-CD7B-405C-A1D4-A582306982D8}"/>
              </a:ext>
            </a:extLst>
          </p:cNvPr>
          <p:cNvSpPr txBox="1"/>
          <p:nvPr/>
        </p:nvSpPr>
        <p:spPr>
          <a:xfrm>
            <a:off x="43642" y="4927661"/>
            <a:ext cx="9243236" cy="253916"/>
          </a:xfrm>
          <a:prstGeom prst="rect">
            <a:avLst/>
          </a:prstGeom>
          <a:noFill/>
        </p:spPr>
        <p:txBody>
          <a:bodyPr wrap="none" rtlCol="0">
            <a:spAutoFit/>
          </a:bodyPr>
          <a:lstStyle/>
          <a:p>
            <a:r>
              <a:rPr lang="en-US" sz="1050" dirty="0"/>
              <a:t>Axel </a:t>
            </a:r>
            <a:r>
              <a:rPr lang="en-US" sz="1050" dirty="0" err="1"/>
              <a:t>Almquist</a:t>
            </a:r>
            <a:r>
              <a:rPr lang="en-US" sz="1050" dirty="0"/>
              <a:t>,  Adam Jatowt: </a:t>
            </a:r>
            <a:r>
              <a:rPr lang="en-US" sz="1050" i="1" dirty="0"/>
              <a:t>Towards Content Expiry Date Determination: Predicting Validity Periods of Sentences</a:t>
            </a:r>
            <a:r>
              <a:rPr lang="en-US" sz="1050" dirty="0"/>
              <a:t>. ECIR 2019, pp. 86-101</a:t>
            </a:r>
          </a:p>
        </p:txBody>
      </p:sp>
      <p:sp>
        <p:nvSpPr>
          <p:cNvPr id="7" name="Rectangle 6">
            <a:extLst>
              <a:ext uri="{FF2B5EF4-FFF2-40B4-BE49-F238E27FC236}">
                <a16:creationId xmlns:a16="http://schemas.microsoft.com/office/drawing/2014/main" id="{587FBF3F-2A69-42FA-822E-3EDCAEE1D678}"/>
              </a:ext>
            </a:extLst>
          </p:cNvPr>
          <p:cNvSpPr/>
          <p:nvPr/>
        </p:nvSpPr>
        <p:spPr>
          <a:xfrm>
            <a:off x="3523405" y="3048590"/>
            <a:ext cx="2569501" cy="120443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cxnSp>
        <p:nvCxnSpPr>
          <p:cNvPr id="8" name="Straight Arrow Connector 7">
            <a:extLst>
              <a:ext uri="{FF2B5EF4-FFF2-40B4-BE49-F238E27FC236}">
                <a16:creationId xmlns:a16="http://schemas.microsoft.com/office/drawing/2014/main" id="{BB41F2D5-1C72-4D7B-B1B4-7082B729E11F}"/>
              </a:ext>
            </a:extLst>
          </p:cNvPr>
          <p:cNvCxnSpPr>
            <a:cxnSpLocks/>
          </p:cNvCxnSpPr>
          <p:nvPr/>
        </p:nvCxnSpPr>
        <p:spPr>
          <a:xfrm>
            <a:off x="3913205" y="3580947"/>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36EAF5-2FF4-44FC-9E1E-C7E7F700AF52}"/>
              </a:ext>
            </a:extLst>
          </p:cNvPr>
          <p:cNvSpPr txBox="1"/>
          <p:nvPr/>
        </p:nvSpPr>
        <p:spPr>
          <a:xfrm>
            <a:off x="3913204" y="3309271"/>
            <a:ext cx="585417" cy="248209"/>
          </a:xfrm>
          <a:prstGeom prst="rect">
            <a:avLst/>
          </a:prstGeom>
          <a:noFill/>
          <a:ln>
            <a:solidFill>
              <a:schemeClr val="tx1"/>
            </a:solidFill>
          </a:ln>
        </p:spPr>
        <p:txBody>
          <a:bodyPr wrap="none" rtlCol="0">
            <a:spAutoFit/>
          </a:bodyPr>
          <a:lstStyle/>
          <a:p>
            <a:r>
              <a:rPr lang="en-US" sz="1013" dirty="0"/>
              <a:t>msg C</a:t>
            </a:r>
            <a:endParaRPr lang="en-AT" sz="1013" dirty="0"/>
          </a:p>
        </p:txBody>
      </p:sp>
      <p:cxnSp>
        <p:nvCxnSpPr>
          <p:cNvPr id="10" name="Straight Connector 9">
            <a:extLst>
              <a:ext uri="{FF2B5EF4-FFF2-40B4-BE49-F238E27FC236}">
                <a16:creationId xmlns:a16="http://schemas.microsoft.com/office/drawing/2014/main" id="{21330B21-0E09-47F0-A0A8-061B4DE6B16F}"/>
              </a:ext>
            </a:extLst>
          </p:cNvPr>
          <p:cNvCxnSpPr/>
          <p:nvPr/>
        </p:nvCxnSpPr>
        <p:spPr>
          <a:xfrm>
            <a:off x="4160411" y="3555031"/>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CF89687-9AF7-454A-8087-59B605893E31}"/>
              </a:ext>
            </a:extLst>
          </p:cNvPr>
          <p:cNvCxnSpPr/>
          <p:nvPr/>
        </p:nvCxnSpPr>
        <p:spPr>
          <a:xfrm>
            <a:off x="5346606" y="3557029"/>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A544E82C-F7DD-4ABC-A538-99A667548148}"/>
              </a:ext>
            </a:extLst>
          </p:cNvPr>
          <p:cNvSpPr/>
          <p:nvPr/>
        </p:nvSpPr>
        <p:spPr>
          <a:xfrm rot="5400000">
            <a:off x="4665791" y="3141358"/>
            <a:ext cx="175434" cy="1186197"/>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013"/>
          </a:p>
        </p:txBody>
      </p:sp>
      <p:sp>
        <p:nvSpPr>
          <p:cNvPr id="13" name="TextBox 12">
            <a:extLst>
              <a:ext uri="{FF2B5EF4-FFF2-40B4-BE49-F238E27FC236}">
                <a16:creationId xmlns:a16="http://schemas.microsoft.com/office/drawing/2014/main" id="{DB690630-9A57-45F6-A003-E6F98AC5C91F}"/>
              </a:ext>
            </a:extLst>
          </p:cNvPr>
          <p:cNvSpPr txBox="1"/>
          <p:nvPr/>
        </p:nvSpPr>
        <p:spPr>
          <a:xfrm>
            <a:off x="4683537" y="3790581"/>
            <a:ext cx="234360" cy="248209"/>
          </a:xfrm>
          <a:prstGeom prst="rect">
            <a:avLst/>
          </a:prstGeom>
          <a:noFill/>
        </p:spPr>
        <p:txBody>
          <a:bodyPr wrap="none" rtlCol="0">
            <a:spAutoFit/>
          </a:bodyPr>
          <a:lstStyle/>
          <a:p>
            <a:r>
              <a:rPr lang="en-US" sz="1013" i="1" dirty="0"/>
              <a:t>t</a:t>
            </a:r>
            <a:endParaRPr lang="en-AT" sz="1013" i="1" dirty="0"/>
          </a:p>
        </p:txBody>
      </p:sp>
      <p:sp>
        <p:nvSpPr>
          <p:cNvPr id="14" name="TextBox 13">
            <a:extLst>
              <a:ext uri="{FF2B5EF4-FFF2-40B4-BE49-F238E27FC236}">
                <a16:creationId xmlns:a16="http://schemas.microsoft.com/office/drawing/2014/main" id="{5FCB87AF-D75C-460E-8936-8263378AF063}"/>
              </a:ext>
            </a:extLst>
          </p:cNvPr>
          <p:cNvSpPr txBox="1"/>
          <p:nvPr/>
        </p:nvSpPr>
        <p:spPr>
          <a:xfrm>
            <a:off x="5163240" y="3810026"/>
            <a:ext cx="726481" cy="404085"/>
          </a:xfrm>
          <a:prstGeom prst="rect">
            <a:avLst/>
          </a:prstGeom>
          <a:noFill/>
        </p:spPr>
        <p:txBody>
          <a:bodyPr wrap="none" rtlCol="0">
            <a:spAutoFit/>
          </a:bodyPr>
          <a:lstStyle/>
          <a:p>
            <a:r>
              <a:rPr lang="en-US" sz="1013" dirty="0"/>
              <a:t>Is C still </a:t>
            </a:r>
          </a:p>
          <a:p>
            <a:pPr algn="ctr"/>
            <a:r>
              <a:rPr lang="en-US" sz="1013" dirty="0"/>
              <a:t>valid?</a:t>
            </a:r>
            <a:endParaRPr lang="en-AT" sz="1013" dirty="0"/>
          </a:p>
        </p:txBody>
      </p:sp>
      <p:cxnSp>
        <p:nvCxnSpPr>
          <p:cNvPr id="15" name="Straight Arrow Connector 14">
            <a:extLst>
              <a:ext uri="{FF2B5EF4-FFF2-40B4-BE49-F238E27FC236}">
                <a16:creationId xmlns:a16="http://schemas.microsoft.com/office/drawing/2014/main" id="{5D564998-144D-4B54-98CA-B40D58B40C52}"/>
              </a:ext>
            </a:extLst>
          </p:cNvPr>
          <p:cNvCxnSpPr>
            <a:cxnSpLocks/>
            <a:endCxn id="14" idx="0"/>
          </p:cNvCxnSpPr>
          <p:nvPr/>
        </p:nvCxnSpPr>
        <p:spPr>
          <a:xfrm>
            <a:off x="5346606" y="3629293"/>
            <a:ext cx="179875" cy="1807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4297CB4-3A40-4DE4-9930-6FF93A8D39B0}"/>
              </a:ext>
            </a:extLst>
          </p:cNvPr>
          <p:cNvSpPr/>
          <p:nvPr/>
        </p:nvSpPr>
        <p:spPr>
          <a:xfrm>
            <a:off x="3508016" y="3025169"/>
            <a:ext cx="2653290" cy="248209"/>
          </a:xfrm>
          <a:prstGeom prst="rect">
            <a:avLst/>
          </a:prstGeom>
        </p:spPr>
        <p:txBody>
          <a:bodyPr wrap="none">
            <a:spAutoFit/>
          </a:bodyPr>
          <a:lstStyle/>
          <a:p>
            <a:r>
              <a:rPr lang="en-US" sz="1013" b="1" i="1" dirty="0">
                <a:solidFill>
                  <a:srgbClr val="000000"/>
                </a:solidFill>
                <a:latin typeface="Arial" panose="020B0604020202020204" pitchFamily="34" charset="0"/>
                <a:ea typeface="Times New Roman" panose="02020603050405020304" pitchFamily="18" charset="0"/>
              </a:rPr>
              <a:t>Time-based Temporal Validity Inference</a:t>
            </a:r>
            <a:endParaRPr lang="en-AT" sz="1013" dirty="0"/>
          </a:p>
        </p:txBody>
      </p:sp>
    </p:spTree>
    <p:extLst>
      <p:ext uri="{BB962C8B-B14F-4D97-AF65-F5344CB8AC3E}">
        <p14:creationId xmlns:p14="http://schemas.microsoft.com/office/powerpoint/2010/main" val="263028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2" grpId="0" animBg="1"/>
      <p:bldP spid="13" grpId="0"/>
      <p:bldP spid="14"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A04A-1A8A-48CC-A529-5F5486638287}"/>
              </a:ext>
            </a:extLst>
          </p:cNvPr>
          <p:cNvSpPr>
            <a:spLocks noGrp="1"/>
          </p:cNvSpPr>
          <p:nvPr>
            <p:ph type="title"/>
          </p:nvPr>
        </p:nvSpPr>
        <p:spPr/>
        <p:txBody>
          <a:bodyPr/>
          <a:lstStyle/>
          <a:p>
            <a:r>
              <a:rPr lang="en-US" dirty="0"/>
              <a:t>Temporal Text Validity</a:t>
            </a:r>
            <a:endParaRPr lang="en-AT" dirty="0"/>
          </a:p>
        </p:txBody>
      </p:sp>
      <p:sp>
        <p:nvSpPr>
          <p:cNvPr id="3" name="Text Placeholder 2">
            <a:extLst>
              <a:ext uri="{FF2B5EF4-FFF2-40B4-BE49-F238E27FC236}">
                <a16:creationId xmlns:a16="http://schemas.microsoft.com/office/drawing/2014/main" id="{0360BE8C-0FD6-46FA-8CD6-50F3D1715661}"/>
              </a:ext>
            </a:extLst>
          </p:cNvPr>
          <p:cNvSpPr>
            <a:spLocks noGrp="1"/>
          </p:cNvSpPr>
          <p:nvPr>
            <p:ph type="body" idx="1"/>
          </p:nvPr>
        </p:nvSpPr>
        <p:spPr/>
        <p:txBody>
          <a:bodyPr/>
          <a:lstStyle/>
          <a:p>
            <a:endParaRPr lang="en-AT"/>
          </a:p>
        </p:txBody>
      </p:sp>
    </p:spTree>
    <p:extLst>
      <p:ext uri="{BB962C8B-B14F-4D97-AF65-F5344CB8AC3E}">
        <p14:creationId xmlns:p14="http://schemas.microsoft.com/office/powerpoint/2010/main" val="23573430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9"/>
            <a:ext cx="6343650" cy="857250"/>
          </a:xfrm>
          <a:solidFill>
            <a:schemeClr val="bg1">
              <a:lumMod val="85000"/>
            </a:schemeClr>
          </a:solidFill>
          <a:ln w="31750" cap="sq">
            <a:noFill/>
            <a:miter lim="800000"/>
          </a:ln>
        </p:spPr>
        <p:txBody>
          <a:bodyPr vert="horz" lIns="137160" tIns="137160" rIns="137160" bIns="137160" rtlCol="0" anchor="ctr">
            <a:normAutofit fontScale="90000"/>
          </a:bodyPr>
          <a:lstStyle/>
          <a:p>
            <a:r>
              <a:rPr lang="en-US" dirty="0">
                <a:solidFill>
                  <a:schemeClr val="tx1"/>
                </a:solidFill>
              </a:rPr>
              <a:t>Validity Classes – Information expiry DATE (PRIOR WORK)</a:t>
            </a:r>
          </a:p>
        </p:txBody>
      </p:sp>
      <p:graphicFrame>
        <p:nvGraphicFramePr>
          <p:cNvPr id="4" name="Content Placeholder 3">
            <a:extLst>
              <a:ext uri="{FF2B5EF4-FFF2-40B4-BE49-F238E27FC236}">
                <a16:creationId xmlns:a16="http://schemas.microsoft.com/office/drawing/2014/main" id="{A503602F-736B-4E5B-9709-608E213DA76E}"/>
              </a:ext>
            </a:extLst>
          </p:cNvPr>
          <p:cNvGraphicFramePr>
            <a:graphicFrameLocks/>
          </p:cNvGraphicFramePr>
          <p:nvPr>
            <p:extLst/>
          </p:nvPr>
        </p:nvGraphicFramePr>
        <p:xfrm>
          <a:off x="2206479" y="1788223"/>
          <a:ext cx="5066191" cy="2163381"/>
        </p:xfrm>
        <a:graphic>
          <a:graphicData uri="http://schemas.openxmlformats.org/drawingml/2006/table">
            <a:tbl>
              <a:tblPr firstRow="1" firstCol="1" bandRow="1"/>
              <a:tblGrid>
                <a:gridCol w="1779076">
                  <a:extLst>
                    <a:ext uri="{9D8B030D-6E8A-4147-A177-3AD203B41FA5}">
                      <a16:colId xmlns:a16="http://schemas.microsoft.com/office/drawing/2014/main" val="1539113962"/>
                    </a:ext>
                  </a:extLst>
                </a:gridCol>
                <a:gridCol w="3287115">
                  <a:extLst>
                    <a:ext uri="{9D8B030D-6E8A-4147-A177-3AD203B41FA5}">
                      <a16:colId xmlns:a16="http://schemas.microsoft.com/office/drawing/2014/main" val="4267530276"/>
                    </a:ext>
                  </a:extLst>
                </a:gridCol>
              </a:tblGrid>
              <a:tr h="376593">
                <a:tc>
                  <a:txBody>
                    <a:bodyPr/>
                    <a:lstStyle/>
                    <a:p>
                      <a:pPr algn="just" fontAlgn="t">
                        <a:lnSpc>
                          <a:spcPct val="115000"/>
                        </a:lnSpc>
                        <a:spcBef>
                          <a:spcPts val="0"/>
                        </a:spcBef>
                        <a:spcAft>
                          <a:spcPts val="0"/>
                        </a:spcAft>
                      </a:pPr>
                      <a:r>
                        <a:rPr lang="en-US" sz="11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hours</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1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Michi, Audrey, Joel and myself are all hanging out in Linda’s basement.”</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727154882"/>
                  </a:ext>
                </a:extLst>
              </a:tr>
              <a:tr h="376593">
                <a:tc>
                  <a:txBody>
                    <a:bodyPr/>
                    <a:lstStyle/>
                    <a:p>
                      <a:pPr algn="just" fontAlgn="t">
                        <a:lnSpc>
                          <a:spcPct val="115000"/>
                        </a:lnSpc>
                        <a:spcBef>
                          <a:spcPts val="0"/>
                        </a:spcBef>
                        <a:spcAft>
                          <a:spcPts val="0"/>
                        </a:spcAft>
                      </a:pPr>
                      <a:r>
                        <a:rPr lang="en-US" sz="11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days</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1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“School starts at a later time on Wednesday but that’s no big deal.”</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735967517"/>
                  </a:ext>
                </a:extLst>
              </a:tr>
              <a:tr h="376593">
                <a:tc>
                  <a:txBody>
                    <a:bodyPr/>
                    <a:lstStyle/>
                    <a:p>
                      <a:pPr algn="just" fontAlgn="t">
                        <a:lnSpc>
                          <a:spcPct val="115000"/>
                        </a:lnSpc>
                        <a:spcBef>
                          <a:spcPts val="0"/>
                        </a:spcBef>
                        <a:spcAft>
                          <a:spcPts val="0"/>
                        </a:spcAft>
                      </a:pPr>
                      <a:r>
                        <a:rPr lang="en-US" sz="11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weeks</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1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taking a course on learning how to use the program 3d studio max.”</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82010360"/>
                  </a:ext>
                </a:extLst>
              </a:tr>
              <a:tr h="376593">
                <a:tc>
                  <a:txBody>
                    <a:bodyPr/>
                    <a:lstStyle/>
                    <a:p>
                      <a:pPr algn="just" fontAlgn="t">
                        <a:lnSpc>
                          <a:spcPct val="115000"/>
                        </a:lnSpc>
                        <a:spcBef>
                          <a:spcPts val="0"/>
                        </a:spcBef>
                        <a:spcAft>
                          <a:spcPts val="0"/>
                        </a:spcAft>
                      </a:pPr>
                      <a:r>
                        <a:rPr lang="en-US" sz="11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months</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1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also playing a gig with the new millennium string orchestra at the beginning of next month.”</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419176505"/>
                  </a:ext>
                </a:extLst>
              </a:tr>
              <a:tr h="454994">
                <a:tc>
                  <a:txBody>
                    <a:bodyPr/>
                    <a:lstStyle/>
                    <a:p>
                      <a:pPr algn="just" fontAlgn="t">
                        <a:lnSpc>
                          <a:spcPct val="115000"/>
                        </a:lnSpc>
                        <a:spcBef>
                          <a:spcPts val="0"/>
                        </a:spcBef>
                        <a:spcAft>
                          <a:spcPts val="0"/>
                        </a:spcAft>
                      </a:pPr>
                      <a:r>
                        <a:rPr lang="en-US" sz="11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years or more</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1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middle eastern nation of Israel is planning to expand its settlements, its housing areas in the west bank.”</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1740619"/>
                  </a:ext>
                </a:extLst>
              </a:tr>
            </a:tbl>
          </a:graphicData>
        </a:graphic>
      </p:graphicFrame>
      <p:sp>
        <p:nvSpPr>
          <p:cNvPr id="23" name="TextBox 22">
            <a:extLst>
              <a:ext uri="{FF2B5EF4-FFF2-40B4-BE49-F238E27FC236}">
                <a16:creationId xmlns:a16="http://schemas.microsoft.com/office/drawing/2014/main" id="{7CD3FF27-FAF2-47CC-AFC1-52B2335559A0}"/>
              </a:ext>
            </a:extLst>
          </p:cNvPr>
          <p:cNvSpPr txBox="1"/>
          <p:nvPr/>
        </p:nvSpPr>
        <p:spPr>
          <a:xfrm>
            <a:off x="0" y="4912667"/>
            <a:ext cx="9243236" cy="253916"/>
          </a:xfrm>
          <a:prstGeom prst="rect">
            <a:avLst/>
          </a:prstGeom>
          <a:noFill/>
        </p:spPr>
        <p:txBody>
          <a:bodyPr wrap="none" rtlCol="0">
            <a:spAutoFit/>
          </a:bodyPr>
          <a:lstStyle/>
          <a:p>
            <a:r>
              <a:rPr lang="en-US" sz="1050" dirty="0"/>
              <a:t>Axel </a:t>
            </a:r>
            <a:r>
              <a:rPr lang="en-US" sz="1050" dirty="0" err="1"/>
              <a:t>Almquist</a:t>
            </a:r>
            <a:r>
              <a:rPr lang="en-US" sz="1050" dirty="0"/>
              <a:t>,  Adam Jatowt: </a:t>
            </a:r>
            <a:r>
              <a:rPr lang="en-US" sz="1050" i="1" dirty="0"/>
              <a:t>Towards Content Expiry Date Determination: Predicting Validity Periods of Sentences</a:t>
            </a:r>
            <a:r>
              <a:rPr lang="en-US" sz="1050" dirty="0"/>
              <a:t>. ECIR 2019, pp. 86-101</a:t>
            </a:r>
          </a:p>
        </p:txBody>
      </p:sp>
      <p:sp>
        <p:nvSpPr>
          <p:cNvPr id="24" name="TextBox 23">
            <a:extLst>
              <a:ext uri="{FF2B5EF4-FFF2-40B4-BE49-F238E27FC236}">
                <a16:creationId xmlns:a16="http://schemas.microsoft.com/office/drawing/2014/main" id="{1F913E2C-32C7-49A4-BEE9-617F77FB093A}"/>
              </a:ext>
            </a:extLst>
          </p:cNvPr>
          <p:cNvSpPr txBox="1"/>
          <p:nvPr/>
        </p:nvSpPr>
        <p:spPr>
          <a:xfrm>
            <a:off x="722582" y="2543729"/>
            <a:ext cx="1069332" cy="461665"/>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Information </a:t>
            </a:r>
          </a:p>
          <a:p>
            <a:r>
              <a:rPr lang="en-US" sz="1200" dirty="0"/>
              <a:t>expiry period</a:t>
            </a:r>
            <a:endParaRPr lang="en-AT" sz="1200" dirty="0"/>
          </a:p>
        </p:txBody>
      </p:sp>
      <p:sp>
        <p:nvSpPr>
          <p:cNvPr id="25" name="Left Brace 24">
            <a:extLst>
              <a:ext uri="{FF2B5EF4-FFF2-40B4-BE49-F238E27FC236}">
                <a16:creationId xmlns:a16="http://schemas.microsoft.com/office/drawing/2014/main" id="{E1EAAD63-6D4D-4F72-97E6-1796E91C736E}"/>
              </a:ext>
            </a:extLst>
          </p:cNvPr>
          <p:cNvSpPr/>
          <p:nvPr/>
        </p:nvSpPr>
        <p:spPr>
          <a:xfrm>
            <a:off x="1860698" y="1788223"/>
            <a:ext cx="181373" cy="1962672"/>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T" sz="1800">
              <a:solidFill>
                <a:srgbClr val="002060"/>
              </a:solidFill>
            </a:endParaRPr>
          </a:p>
        </p:txBody>
      </p:sp>
    </p:spTree>
    <p:extLst>
      <p:ext uri="{BB962C8B-B14F-4D97-AF65-F5344CB8AC3E}">
        <p14:creationId xmlns:p14="http://schemas.microsoft.com/office/powerpoint/2010/main" val="15963670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ruta 6">
            <a:extLst>
              <a:ext uri="{FF2B5EF4-FFF2-40B4-BE49-F238E27FC236}">
                <a16:creationId xmlns:a16="http://schemas.microsoft.com/office/drawing/2014/main" id="{913D6031-B86D-45EB-B3E2-A6BC4D656954}"/>
              </a:ext>
            </a:extLst>
          </p:cNvPr>
          <p:cNvSpPr txBox="1"/>
          <p:nvPr/>
        </p:nvSpPr>
        <p:spPr>
          <a:xfrm>
            <a:off x="0" y="4922507"/>
            <a:ext cx="7944730" cy="369332"/>
          </a:xfrm>
          <a:prstGeom prst="rect">
            <a:avLst/>
          </a:prstGeom>
          <a:noFill/>
        </p:spPr>
        <p:txBody>
          <a:bodyPr wrap="square" rtlCol="0">
            <a:spAutoFit/>
          </a:bodyPr>
          <a:lstStyle/>
          <a:p>
            <a:r>
              <a:rPr lang="sv-SE" sz="900" dirty="0"/>
              <a:t>LIME: </a:t>
            </a:r>
            <a:r>
              <a:rPr lang="sv-SE" sz="900" dirty="0">
                <a:hlinkClick r:id="rId2"/>
              </a:rPr>
              <a:t>https://github.com/marcotcr/lime</a:t>
            </a:r>
            <a:endParaRPr lang="sv-SE" sz="900" dirty="0"/>
          </a:p>
          <a:p>
            <a:endParaRPr lang="sv-SE" sz="900" dirty="0"/>
          </a:p>
        </p:txBody>
      </p:sp>
      <p:pic>
        <p:nvPicPr>
          <p:cNvPr id="9" name="Bildobjekt 8">
            <a:extLst>
              <a:ext uri="{FF2B5EF4-FFF2-40B4-BE49-F238E27FC236}">
                <a16:creationId xmlns:a16="http://schemas.microsoft.com/office/drawing/2014/main" id="{0854C602-6B7A-4170-B5E1-0D30746F4550}"/>
              </a:ext>
            </a:extLst>
          </p:cNvPr>
          <p:cNvPicPr>
            <a:picLocks noChangeAspect="1"/>
          </p:cNvPicPr>
          <p:nvPr/>
        </p:nvPicPr>
        <p:blipFill>
          <a:blip r:embed="rId3"/>
          <a:stretch>
            <a:fillRect/>
          </a:stretch>
        </p:blipFill>
        <p:spPr>
          <a:xfrm>
            <a:off x="1154672" y="1087735"/>
            <a:ext cx="6151628" cy="1136015"/>
          </a:xfrm>
          <a:prstGeom prst="rect">
            <a:avLst/>
          </a:prstGeom>
        </p:spPr>
      </p:pic>
      <p:pic>
        <p:nvPicPr>
          <p:cNvPr id="11" name="Bildobjekt 10">
            <a:extLst>
              <a:ext uri="{FF2B5EF4-FFF2-40B4-BE49-F238E27FC236}">
                <a16:creationId xmlns:a16="http://schemas.microsoft.com/office/drawing/2014/main" id="{EEB33CB5-547A-4A80-B070-3EE6C8115879}"/>
              </a:ext>
            </a:extLst>
          </p:cNvPr>
          <p:cNvPicPr>
            <a:picLocks noChangeAspect="1"/>
          </p:cNvPicPr>
          <p:nvPr/>
        </p:nvPicPr>
        <p:blipFill>
          <a:blip r:embed="rId4"/>
          <a:stretch>
            <a:fillRect/>
          </a:stretch>
        </p:blipFill>
        <p:spPr>
          <a:xfrm>
            <a:off x="1154672" y="708708"/>
            <a:ext cx="3686690" cy="407251"/>
          </a:xfrm>
          <a:prstGeom prst="rect">
            <a:avLst/>
          </a:prstGeom>
        </p:spPr>
      </p:pic>
      <p:pic>
        <p:nvPicPr>
          <p:cNvPr id="13" name="Bildobjekt 12">
            <a:extLst>
              <a:ext uri="{FF2B5EF4-FFF2-40B4-BE49-F238E27FC236}">
                <a16:creationId xmlns:a16="http://schemas.microsoft.com/office/drawing/2014/main" id="{C855BA44-CA01-4F2C-8401-93939B5B0677}"/>
              </a:ext>
            </a:extLst>
          </p:cNvPr>
          <p:cNvPicPr>
            <a:picLocks noChangeAspect="1"/>
          </p:cNvPicPr>
          <p:nvPr/>
        </p:nvPicPr>
        <p:blipFill>
          <a:blip r:embed="rId5"/>
          <a:stretch>
            <a:fillRect/>
          </a:stretch>
        </p:blipFill>
        <p:spPr>
          <a:xfrm>
            <a:off x="1160585" y="3535412"/>
            <a:ext cx="6215930" cy="1078857"/>
          </a:xfrm>
          <a:prstGeom prst="rect">
            <a:avLst/>
          </a:prstGeom>
        </p:spPr>
      </p:pic>
      <p:pic>
        <p:nvPicPr>
          <p:cNvPr id="15" name="Bildobjekt 14">
            <a:extLst>
              <a:ext uri="{FF2B5EF4-FFF2-40B4-BE49-F238E27FC236}">
                <a16:creationId xmlns:a16="http://schemas.microsoft.com/office/drawing/2014/main" id="{04753F34-CA48-484C-83AF-1B773DDFC2DC}"/>
              </a:ext>
            </a:extLst>
          </p:cNvPr>
          <p:cNvPicPr>
            <a:picLocks noChangeAspect="1"/>
          </p:cNvPicPr>
          <p:nvPr/>
        </p:nvPicPr>
        <p:blipFill>
          <a:blip r:embed="rId6"/>
          <a:stretch>
            <a:fillRect/>
          </a:stretch>
        </p:blipFill>
        <p:spPr>
          <a:xfrm>
            <a:off x="1160585" y="3142451"/>
            <a:ext cx="4715533" cy="392961"/>
          </a:xfrm>
          <a:prstGeom prst="rect">
            <a:avLst/>
          </a:prstGeom>
        </p:spPr>
      </p:pic>
      <p:sp>
        <p:nvSpPr>
          <p:cNvPr id="3" name="Rectangle 2">
            <a:extLst>
              <a:ext uri="{FF2B5EF4-FFF2-40B4-BE49-F238E27FC236}">
                <a16:creationId xmlns:a16="http://schemas.microsoft.com/office/drawing/2014/main" id="{9891DFF9-7D7A-454D-AE50-733FF74937B1}"/>
              </a:ext>
            </a:extLst>
          </p:cNvPr>
          <p:cNvSpPr/>
          <p:nvPr/>
        </p:nvSpPr>
        <p:spPr>
          <a:xfrm>
            <a:off x="1110507" y="708708"/>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0" name="Rectangle 9">
            <a:extLst>
              <a:ext uri="{FF2B5EF4-FFF2-40B4-BE49-F238E27FC236}">
                <a16:creationId xmlns:a16="http://schemas.microsoft.com/office/drawing/2014/main" id="{7BF1D77D-22F8-4CD8-B464-9DC69304C7F9}"/>
              </a:ext>
            </a:extLst>
          </p:cNvPr>
          <p:cNvSpPr/>
          <p:nvPr/>
        </p:nvSpPr>
        <p:spPr>
          <a:xfrm>
            <a:off x="1230718" y="3135390"/>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Tree>
    <p:extLst>
      <p:ext uri="{BB962C8B-B14F-4D97-AF65-F5344CB8AC3E}">
        <p14:creationId xmlns:p14="http://schemas.microsoft.com/office/powerpoint/2010/main" val="226281403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D0148733-4A14-414E-AEBB-89CDDC758D44}"/>
              </a:ext>
            </a:extLst>
          </p:cNvPr>
          <p:cNvSpPr/>
          <p:nvPr/>
        </p:nvSpPr>
        <p:spPr>
          <a:xfrm>
            <a:off x="752308" y="348829"/>
            <a:ext cx="7880684" cy="115034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F1CBCA47-45DC-4894-BA7F-6A7DF021736A}"/>
              </a:ext>
            </a:extLst>
          </p:cNvPr>
          <p:cNvSpPr>
            <a:spLocks noGrp="1"/>
          </p:cNvSpPr>
          <p:nvPr>
            <p:ph idx="1"/>
          </p:nvPr>
        </p:nvSpPr>
        <p:spPr>
          <a:xfrm>
            <a:off x="1350818" y="1804668"/>
            <a:ext cx="6417101" cy="2511668"/>
          </a:xfrm>
        </p:spPr>
        <p:txBody>
          <a:bodyPr>
            <a:noAutofit/>
          </a:bodyPr>
          <a:lstStyle/>
          <a:p>
            <a:pPr marL="0" indent="0">
              <a:spcBef>
                <a:spcPts val="899"/>
              </a:spcBef>
              <a:buNone/>
            </a:pPr>
            <a:r>
              <a:rPr lang="en-US" sz="1800" dirty="0"/>
              <a:t>Assume you read the following posts from the same user</a:t>
            </a:r>
            <a:r>
              <a:rPr lang="en-US" sz="1800" spc="-1" dirty="0"/>
              <a:t>:</a:t>
            </a:r>
          </a:p>
          <a:p>
            <a:pPr marL="0" indent="0">
              <a:spcBef>
                <a:spcPts val="899"/>
              </a:spcBef>
              <a:buNone/>
            </a:pPr>
            <a:endParaRPr lang="en-US" sz="1800" spc="-1" dirty="0"/>
          </a:p>
          <a:p>
            <a:pPr lvl="1">
              <a:buClr>
                <a:schemeClr val="tx1"/>
              </a:buClr>
              <a:buFont typeface="Wingdings" panose="05000000000000000000" pitchFamily="2" charset="2"/>
              <a:buChar char="§"/>
            </a:pPr>
            <a:r>
              <a:rPr lang="en-US" sz="1500" dirty="0">
                <a:solidFill>
                  <a:srgbClr val="0070C0"/>
                </a:solidFill>
              </a:rPr>
              <a:t>Post A: "</a:t>
            </a:r>
            <a:r>
              <a:rPr lang="en-US" sz="1500" i="1" dirty="0">
                <a:solidFill>
                  <a:srgbClr val="0070C0"/>
                </a:solidFill>
              </a:rPr>
              <a:t>I am t</a:t>
            </a:r>
            <a:r>
              <a:rPr lang="en-AT" sz="1500" i="1" dirty="0" err="1">
                <a:solidFill>
                  <a:srgbClr val="0070C0"/>
                </a:solidFill>
              </a:rPr>
              <a:t>ak</a:t>
            </a:r>
            <a:r>
              <a:rPr lang="en-US" sz="1500" i="1" dirty="0" err="1">
                <a:solidFill>
                  <a:srgbClr val="0070C0"/>
                </a:solidFill>
              </a:rPr>
              <a:t>ing</a:t>
            </a:r>
            <a:r>
              <a:rPr lang="en-AT" sz="1500" i="1" dirty="0">
                <a:solidFill>
                  <a:srgbClr val="0070C0"/>
                </a:solidFill>
              </a:rPr>
              <a:t> a walk</a:t>
            </a:r>
            <a:r>
              <a:rPr lang="en-US" sz="1500" dirty="0">
                <a:solidFill>
                  <a:srgbClr val="0070C0"/>
                </a:solidFill>
              </a:rPr>
              <a:t> “</a:t>
            </a:r>
          </a:p>
          <a:p>
            <a:pPr lvl="1">
              <a:buClr>
                <a:schemeClr val="tx1"/>
              </a:buClr>
              <a:buFont typeface="Wingdings" panose="05000000000000000000" pitchFamily="2" charset="2"/>
              <a:buChar char="§"/>
            </a:pPr>
            <a:r>
              <a:rPr lang="en-US" sz="1500" dirty="0"/>
              <a:t>Post B: </a:t>
            </a:r>
            <a:r>
              <a:rPr lang="en-AT" sz="1500" dirty="0"/>
              <a:t>“</a:t>
            </a:r>
            <a:r>
              <a:rPr lang="en-US" sz="1500" i="1" dirty="0"/>
              <a:t>G</a:t>
            </a:r>
            <a:r>
              <a:rPr lang="en-AT" sz="1500" i="1" dirty="0" err="1"/>
              <a:t>etting</a:t>
            </a:r>
            <a:r>
              <a:rPr lang="en-AT" sz="1500" i="1" dirty="0"/>
              <a:t> a cup of coffee </a:t>
            </a:r>
            <a:r>
              <a:rPr lang="en-US" sz="1500" i="1" dirty="0"/>
              <a:t>for</a:t>
            </a:r>
            <a:r>
              <a:rPr lang="en-AT" sz="1500" i="1" dirty="0"/>
              <a:t> take</a:t>
            </a:r>
            <a:r>
              <a:rPr lang="en-US" sz="1500" i="1" dirty="0"/>
              <a:t>-</a:t>
            </a:r>
            <a:r>
              <a:rPr lang="en-AT" sz="1500" i="1" dirty="0"/>
              <a:t>away</a:t>
            </a:r>
            <a:r>
              <a:rPr lang="en-AT" sz="1500" dirty="0"/>
              <a:t>”</a:t>
            </a:r>
            <a:endParaRPr lang="en-US" sz="1500" dirty="0"/>
          </a:p>
          <a:p>
            <a:pPr lvl="1">
              <a:buClr>
                <a:schemeClr val="tx1"/>
              </a:buClr>
              <a:buFont typeface="Wingdings" panose="05000000000000000000" pitchFamily="2" charset="2"/>
              <a:buChar char="§"/>
            </a:pPr>
            <a:r>
              <a:rPr lang="en-US" sz="1500" dirty="0"/>
              <a:t>Post C: </a:t>
            </a:r>
            <a:r>
              <a:rPr lang="en-AT" sz="1500" dirty="0"/>
              <a:t>“</a:t>
            </a:r>
            <a:r>
              <a:rPr lang="en-US" sz="1500" i="1" dirty="0"/>
              <a:t>Just started </a:t>
            </a:r>
            <a:r>
              <a:rPr lang="en-AT" sz="1500" i="1" dirty="0"/>
              <a:t>preparing dinner</a:t>
            </a:r>
            <a:r>
              <a:rPr lang="en-AT" sz="1500" dirty="0"/>
              <a:t>”</a:t>
            </a:r>
            <a:endParaRPr lang="en-US" sz="1500" dirty="0"/>
          </a:p>
          <a:p>
            <a:pPr marL="0" indent="0">
              <a:buNone/>
            </a:pPr>
            <a:endParaRPr lang="en-US" sz="1800" b="1" dirty="0"/>
          </a:p>
          <a:p>
            <a:pPr marL="0" indent="0">
              <a:buNone/>
            </a:pPr>
            <a:r>
              <a:rPr lang="en-US" sz="1800" b="1" dirty="0"/>
              <a:t>Is the post A still true after reading post B?</a:t>
            </a:r>
          </a:p>
          <a:p>
            <a:pPr marL="0" indent="0">
              <a:buNone/>
            </a:pPr>
            <a:r>
              <a:rPr lang="en-US" sz="1800" b="1" dirty="0"/>
              <a:t>How about after reading post C?</a:t>
            </a:r>
          </a:p>
        </p:txBody>
      </p:sp>
      <p:sp>
        <p:nvSpPr>
          <p:cNvPr id="12" name="textruta 11">
            <a:extLst>
              <a:ext uri="{FF2B5EF4-FFF2-40B4-BE49-F238E27FC236}">
                <a16:creationId xmlns:a16="http://schemas.microsoft.com/office/drawing/2014/main" id="{FE499664-D8F7-4BCD-B461-BE03C57F9013}"/>
              </a:ext>
            </a:extLst>
          </p:cNvPr>
          <p:cNvSpPr txBox="1"/>
          <p:nvPr/>
        </p:nvSpPr>
        <p:spPr>
          <a:xfrm>
            <a:off x="872837" y="538256"/>
            <a:ext cx="7373063" cy="1338828"/>
          </a:xfrm>
          <a:prstGeom prst="rect">
            <a:avLst/>
          </a:prstGeom>
          <a:noFill/>
        </p:spPr>
        <p:txBody>
          <a:bodyPr wrap="square" rtlCol="0">
            <a:spAutoFit/>
          </a:bodyPr>
          <a:lstStyle/>
          <a:p>
            <a:pPr algn="ctr"/>
            <a:r>
              <a:rPr lang="sv-SE" sz="2700">
                <a:solidFill>
                  <a:schemeClr val="tx1">
                    <a:lumMod val="85000"/>
                    <a:lumOff val="15000"/>
                  </a:schemeClr>
                </a:solidFill>
              </a:rPr>
              <a:t>EXTENSION OF TEMPORAL VALIDITY PROBLEM</a:t>
            </a:r>
          </a:p>
          <a:p>
            <a:pPr algn="ctr"/>
            <a:r>
              <a:rPr lang="sv-SE" sz="2700">
                <a:solidFill>
                  <a:schemeClr val="tx1">
                    <a:lumMod val="85000"/>
                    <a:lumOff val="15000"/>
                  </a:schemeClr>
                </a:solidFill>
              </a:rPr>
              <a:t>(CURRENT WORK)</a:t>
            </a:r>
            <a:endParaRPr lang="en-US" sz="2100" dirty="0">
              <a:solidFill>
                <a:schemeClr val="tx1">
                  <a:lumMod val="85000"/>
                  <a:lumOff val="15000"/>
                </a:schemeClr>
              </a:solidFill>
            </a:endParaRPr>
          </a:p>
        </p:txBody>
      </p:sp>
    </p:spTree>
    <p:extLst>
      <p:ext uri="{BB962C8B-B14F-4D97-AF65-F5344CB8AC3E}">
        <p14:creationId xmlns:p14="http://schemas.microsoft.com/office/powerpoint/2010/main" val="381265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B006EB7C-1FF1-4EF1-993C-ED32ED15C1AC}"/>
              </a:ext>
            </a:extLst>
          </p:cNvPr>
          <p:cNvSpPr/>
          <p:nvPr/>
        </p:nvSpPr>
        <p:spPr>
          <a:xfrm>
            <a:off x="959014" y="440079"/>
            <a:ext cx="7225968" cy="88581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3" name="Platshållare för innehåll 2">
            <a:extLst>
              <a:ext uri="{FF2B5EF4-FFF2-40B4-BE49-F238E27FC236}">
                <a16:creationId xmlns:a16="http://schemas.microsoft.com/office/drawing/2014/main" id="{7295C880-73B1-4E51-8B9F-FED04EE55EA9}"/>
              </a:ext>
            </a:extLst>
          </p:cNvPr>
          <p:cNvSpPr>
            <a:spLocks noGrp="1"/>
          </p:cNvSpPr>
          <p:nvPr>
            <p:ph idx="1"/>
          </p:nvPr>
        </p:nvSpPr>
        <p:spPr>
          <a:xfrm>
            <a:off x="1074091" y="1958169"/>
            <a:ext cx="7139393" cy="2680633"/>
          </a:xfrm>
        </p:spPr>
        <p:txBody>
          <a:bodyPr>
            <a:normAutofit/>
          </a:bodyPr>
          <a:lstStyle/>
          <a:p>
            <a:pPr marL="0" indent="0" algn="ctr">
              <a:buNone/>
            </a:pPr>
            <a:r>
              <a:rPr lang="en-US" sz="1800" dirty="0"/>
              <a:t>Predict whether information expressed in a natural language content </a:t>
            </a:r>
            <a:r>
              <a:rPr lang="en-US" sz="1800" b="1" dirty="0">
                <a:solidFill>
                  <a:srgbClr val="0070C0"/>
                </a:solidFill>
              </a:rPr>
              <a:t>remains valid </a:t>
            </a:r>
            <a:r>
              <a:rPr lang="en-US" sz="1800" dirty="0"/>
              <a:t>after observing more </a:t>
            </a:r>
            <a:r>
              <a:rPr lang="en-US" sz="1800" dirty="0">
                <a:solidFill>
                  <a:srgbClr val="0070C0"/>
                </a:solidFill>
              </a:rPr>
              <a:t>evidence as </a:t>
            </a:r>
            <a:r>
              <a:rPr lang="en-US" sz="1800" b="1" dirty="0">
                <a:solidFill>
                  <a:srgbClr val="0070C0"/>
                </a:solidFill>
              </a:rPr>
              <a:t>subsequent content</a:t>
            </a:r>
            <a:r>
              <a:rPr lang="en-US" sz="1800" dirty="0">
                <a:solidFill>
                  <a:srgbClr val="0070C0"/>
                </a:solidFill>
              </a:rPr>
              <a:t>.</a:t>
            </a:r>
          </a:p>
          <a:p>
            <a:pPr algn="ctr"/>
            <a:endParaRPr lang="en-US" sz="1800" dirty="0"/>
          </a:p>
          <a:p>
            <a:pPr algn="ctr"/>
            <a:endParaRPr lang="en-US" dirty="0"/>
          </a:p>
        </p:txBody>
      </p:sp>
      <p:sp>
        <p:nvSpPr>
          <p:cNvPr id="7" name="textruta 6">
            <a:extLst>
              <a:ext uri="{FF2B5EF4-FFF2-40B4-BE49-F238E27FC236}">
                <a16:creationId xmlns:a16="http://schemas.microsoft.com/office/drawing/2014/main" id="{080FD65E-0D6B-4853-84FF-C1705DAB8CB3}"/>
              </a:ext>
            </a:extLst>
          </p:cNvPr>
          <p:cNvSpPr txBox="1"/>
          <p:nvPr/>
        </p:nvSpPr>
        <p:spPr>
          <a:xfrm>
            <a:off x="2089148" y="652093"/>
            <a:ext cx="4965700" cy="507831"/>
          </a:xfrm>
          <a:prstGeom prst="rect">
            <a:avLst/>
          </a:prstGeom>
          <a:noFill/>
        </p:spPr>
        <p:txBody>
          <a:bodyPr wrap="square" rtlCol="0">
            <a:spAutoFit/>
          </a:bodyPr>
          <a:lstStyle/>
          <a:p>
            <a:pPr lvl="0" algn="ctr">
              <a:defRPr/>
            </a:pPr>
            <a:r>
              <a:rPr lang="sv-SE" sz="2700" dirty="0">
                <a:solidFill>
                  <a:prstClr val="black">
                    <a:lumMod val="85000"/>
                    <a:lumOff val="15000"/>
                  </a:prstClr>
                </a:solidFill>
              </a:rPr>
              <a:t>General Problem Statement</a:t>
            </a:r>
            <a:endParaRPr lang="en-US" sz="2700" dirty="0">
              <a:solidFill>
                <a:prstClr val="black">
                  <a:lumMod val="85000"/>
                  <a:lumOff val="15000"/>
                </a:prstClr>
              </a:solidFill>
            </a:endParaRPr>
          </a:p>
        </p:txBody>
      </p:sp>
      <p:sp>
        <p:nvSpPr>
          <p:cNvPr id="11" name="Rectangle 10">
            <a:extLst>
              <a:ext uri="{FF2B5EF4-FFF2-40B4-BE49-F238E27FC236}">
                <a16:creationId xmlns:a16="http://schemas.microsoft.com/office/drawing/2014/main" id="{41B11B0F-8B2F-4DC1-8043-600826588BB7}"/>
              </a:ext>
            </a:extLst>
          </p:cNvPr>
          <p:cNvSpPr/>
          <p:nvPr/>
        </p:nvSpPr>
        <p:spPr>
          <a:xfrm>
            <a:off x="2511886" y="3394183"/>
            <a:ext cx="2834738" cy="114230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cxnSp>
        <p:nvCxnSpPr>
          <p:cNvPr id="12" name="Straight Arrow Connector 11">
            <a:extLst>
              <a:ext uri="{FF2B5EF4-FFF2-40B4-BE49-F238E27FC236}">
                <a16:creationId xmlns:a16="http://schemas.microsoft.com/office/drawing/2014/main" id="{6CCCFBE2-DAAB-4B73-B4F9-EEDAEB710B4C}"/>
              </a:ext>
            </a:extLst>
          </p:cNvPr>
          <p:cNvCxnSpPr>
            <a:cxnSpLocks/>
          </p:cNvCxnSpPr>
          <p:nvPr/>
        </p:nvCxnSpPr>
        <p:spPr>
          <a:xfrm>
            <a:off x="3046323" y="3963299"/>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274E4C4-AE1D-47B3-BCF7-EE63D7943D02}"/>
              </a:ext>
            </a:extLst>
          </p:cNvPr>
          <p:cNvSpPr txBox="1"/>
          <p:nvPr/>
        </p:nvSpPr>
        <p:spPr>
          <a:xfrm>
            <a:off x="3046323" y="3691623"/>
            <a:ext cx="585417" cy="248209"/>
          </a:xfrm>
          <a:prstGeom prst="rect">
            <a:avLst/>
          </a:prstGeom>
          <a:noFill/>
          <a:ln>
            <a:solidFill>
              <a:schemeClr val="tx1"/>
            </a:solidFill>
          </a:ln>
        </p:spPr>
        <p:txBody>
          <a:bodyPr wrap="none" rtlCol="0">
            <a:spAutoFit/>
          </a:bodyPr>
          <a:lstStyle/>
          <a:p>
            <a:r>
              <a:rPr lang="en-US" sz="1013" dirty="0"/>
              <a:t>msg A</a:t>
            </a:r>
            <a:endParaRPr lang="en-AT" sz="1013" dirty="0"/>
          </a:p>
        </p:txBody>
      </p:sp>
      <p:cxnSp>
        <p:nvCxnSpPr>
          <p:cNvPr id="14" name="Straight Connector 13">
            <a:extLst>
              <a:ext uri="{FF2B5EF4-FFF2-40B4-BE49-F238E27FC236}">
                <a16:creationId xmlns:a16="http://schemas.microsoft.com/office/drawing/2014/main" id="{10F5311E-BA4C-4AE9-9041-CD9369DC0FE7}"/>
              </a:ext>
            </a:extLst>
          </p:cNvPr>
          <p:cNvCxnSpPr/>
          <p:nvPr/>
        </p:nvCxnSpPr>
        <p:spPr>
          <a:xfrm>
            <a:off x="3293529" y="3937383"/>
            <a:ext cx="0" cy="5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CD89182-9C6D-404A-AA94-11614C4CE822}"/>
              </a:ext>
            </a:extLst>
          </p:cNvPr>
          <p:cNvCxnSpPr/>
          <p:nvPr/>
        </p:nvCxnSpPr>
        <p:spPr>
          <a:xfrm>
            <a:off x="4479725" y="3939381"/>
            <a:ext cx="0" cy="5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28B97F9-6F3B-4D1B-A048-1DFDB64DEDAF}"/>
              </a:ext>
            </a:extLst>
          </p:cNvPr>
          <p:cNvSpPr txBox="1"/>
          <p:nvPr/>
        </p:nvSpPr>
        <p:spPr>
          <a:xfrm>
            <a:off x="4296357" y="4192378"/>
            <a:ext cx="726481" cy="404085"/>
          </a:xfrm>
          <a:prstGeom prst="rect">
            <a:avLst/>
          </a:prstGeom>
          <a:noFill/>
        </p:spPr>
        <p:txBody>
          <a:bodyPr wrap="none" rtlCol="0">
            <a:spAutoFit/>
          </a:bodyPr>
          <a:lstStyle/>
          <a:p>
            <a:r>
              <a:rPr lang="en-US" sz="1013" dirty="0"/>
              <a:t>Is A still </a:t>
            </a:r>
          </a:p>
          <a:p>
            <a:pPr algn="ctr"/>
            <a:r>
              <a:rPr lang="en-US" sz="1013" dirty="0"/>
              <a:t>valid?</a:t>
            </a:r>
            <a:endParaRPr lang="en-AT" sz="1013" dirty="0"/>
          </a:p>
        </p:txBody>
      </p:sp>
      <p:cxnSp>
        <p:nvCxnSpPr>
          <p:cNvPr id="17" name="Straight Arrow Connector 16">
            <a:extLst>
              <a:ext uri="{FF2B5EF4-FFF2-40B4-BE49-F238E27FC236}">
                <a16:creationId xmlns:a16="http://schemas.microsoft.com/office/drawing/2014/main" id="{EDC36B36-1F73-4823-A770-6B20A729F146}"/>
              </a:ext>
            </a:extLst>
          </p:cNvPr>
          <p:cNvCxnSpPr>
            <a:cxnSpLocks/>
            <a:endCxn id="16" idx="0"/>
          </p:cNvCxnSpPr>
          <p:nvPr/>
        </p:nvCxnSpPr>
        <p:spPr>
          <a:xfrm>
            <a:off x="4479725" y="4011645"/>
            <a:ext cx="179873" cy="1807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3AB4D61-6027-41CF-8553-9E6A9537C5E7}"/>
              </a:ext>
            </a:extLst>
          </p:cNvPr>
          <p:cNvSpPr txBox="1"/>
          <p:nvPr/>
        </p:nvSpPr>
        <p:spPr>
          <a:xfrm>
            <a:off x="4190299" y="3693547"/>
            <a:ext cx="570990" cy="248209"/>
          </a:xfrm>
          <a:prstGeom prst="rect">
            <a:avLst/>
          </a:prstGeom>
          <a:noFill/>
          <a:ln>
            <a:solidFill>
              <a:schemeClr val="tx1"/>
            </a:solidFill>
          </a:ln>
        </p:spPr>
        <p:txBody>
          <a:bodyPr wrap="none" rtlCol="0">
            <a:spAutoFit/>
          </a:bodyPr>
          <a:lstStyle/>
          <a:p>
            <a:r>
              <a:rPr lang="en-US" sz="1013" dirty="0"/>
              <a:t>msg B</a:t>
            </a:r>
            <a:endParaRPr lang="en-AT" sz="1013" dirty="0"/>
          </a:p>
        </p:txBody>
      </p:sp>
      <p:sp>
        <p:nvSpPr>
          <p:cNvPr id="19" name="Rectangle 18">
            <a:extLst>
              <a:ext uri="{FF2B5EF4-FFF2-40B4-BE49-F238E27FC236}">
                <a16:creationId xmlns:a16="http://schemas.microsoft.com/office/drawing/2014/main" id="{B199B598-D64B-4DA0-86DA-FFF2EE848D99}"/>
              </a:ext>
            </a:extLst>
          </p:cNvPr>
          <p:cNvSpPr/>
          <p:nvPr/>
        </p:nvSpPr>
        <p:spPr>
          <a:xfrm>
            <a:off x="2511887" y="3377928"/>
            <a:ext cx="2957861" cy="248209"/>
          </a:xfrm>
          <a:prstGeom prst="rect">
            <a:avLst/>
          </a:prstGeom>
        </p:spPr>
        <p:txBody>
          <a:bodyPr wrap="none">
            <a:spAutoFit/>
          </a:bodyPr>
          <a:lstStyle/>
          <a:p>
            <a:r>
              <a:rPr lang="en-US" sz="1013" b="1" i="1" dirty="0">
                <a:solidFill>
                  <a:srgbClr val="000000"/>
                </a:solidFill>
                <a:latin typeface="Arial" panose="020B0604020202020204" pitchFamily="34" charset="0"/>
                <a:ea typeface="Calibri" panose="020F0502020204030204" pitchFamily="34" charset="0"/>
              </a:rPr>
              <a:t>Evidence-based Temporal Validity Inference</a:t>
            </a:r>
            <a:r>
              <a:rPr lang="en-US" sz="1013" dirty="0">
                <a:solidFill>
                  <a:srgbClr val="000000"/>
                </a:solidFill>
                <a:latin typeface="Arial" panose="020B0604020202020204" pitchFamily="34" charset="0"/>
                <a:ea typeface="Calibri" panose="020F0502020204030204" pitchFamily="34" charset="0"/>
              </a:rPr>
              <a:t> </a:t>
            </a:r>
            <a:endParaRPr lang="en-AT" sz="1013" dirty="0"/>
          </a:p>
        </p:txBody>
      </p:sp>
      <p:sp>
        <p:nvSpPr>
          <p:cNvPr id="2" name="Rectangle 1">
            <a:extLst>
              <a:ext uri="{FF2B5EF4-FFF2-40B4-BE49-F238E27FC236}">
                <a16:creationId xmlns:a16="http://schemas.microsoft.com/office/drawing/2014/main" id="{F556F933-1642-4F43-9688-5B7412DC8506}"/>
              </a:ext>
            </a:extLst>
          </p:cNvPr>
          <p:cNvSpPr/>
          <p:nvPr/>
        </p:nvSpPr>
        <p:spPr>
          <a:xfrm>
            <a:off x="1184323" y="1958169"/>
            <a:ext cx="6918931" cy="6697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4" name="Rectangle 3">
            <a:extLst>
              <a:ext uri="{FF2B5EF4-FFF2-40B4-BE49-F238E27FC236}">
                <a16:creationId xmlns:a16="http://schemas.microsoft.com/office/drawing/2014/main" id="{D5D8D112-223D-4E97-B810-6AA2634319C3}"/>
              </a:ext>
            </a:extLst>
          </p:cNvPr>
          <p:cNvSpPr/>
          <p:nvPr/>
        </p:nvSpPr>
        <p:spPr>
          <a:xfrm>
            <a:off x="5346625" y="3540770"/>
            <a:ext cx="2898479" cy="1200329"/>
          </a:xfrm>
          <a:prstGeom prst="rect">
            <a:avLst/>
          </a:prstGeom>
        </p:spPr>
        <p:txBody>
          <a:bodyPr wrap="square">
            <a:spAutoFit/>
          </a:bodyPr>
          <a:lstStyle/>
          <a:p>
            <a:pPr marL="171450" lvl="1"/>
            <a:r>
              <a:rPr lang="en-US" sz="1800" dirty="0"/>
              <a:t>Is the action still taking place in view of the newly </a:t>
            </a:r>
            <a:r>
              <a:rPr lang="en-US" sz="1800" dirty="0">
                <a:solidFill>
                  <a:srgbClr val="0070C0"/>
                </a:solidFill>
              </a:rPr>
              <a:t>added information</a:t>
            </a:r>
            <a:r>
              <a:rPr lang="en-US" sz="1800" dirty="0"/>
              <a:t>?</a:t>
            </a:r>
          </a:p>
        </p:txBody>
      </p:sp>
    </p:spTree>
    <p:extLst>
      <p:ext uri="{BB962C8B-B14F-4D97-AF65-F5344CB8AC3E}">
        <p14:creationId xmlns:p14="http://schemas.microsoft.com/office/powerpoint/2010/main" val="201227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6" grpId="0"/>
      <p:bldP spid="18" grpId="0" animBg="1"/>
      <p:bldP spid="19" grpId="0"/>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B006EB7C-1FF1-4EF1-993C-ED32ED15C1AC}"/>
              </a:ext>
            </a:extLst>
          </p:cNvPr>
          <p:cNvSpPr/>
          <p:nvPr/>
        </p:nvSpPr>
        <p:spPr>
          <a:xfrm>
            <a:off x="959015" y="701921"/>
            <a:ext cx="7225968" cy="885818"/>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3" name="Platshållare för innehåll 2">
            <a:extLst>
              <a:ext uri="{FF2B5EF4-FFF2-40B4-BE49-F238E27FC236}">
                <a16:creationId xmlns:a16="http://schemas.microsoft.com/office/drawing/2014/main" id="{7295C880-73B1-4E51-8B9F-FED04EE55EA9}"/>
              </a:ext>
            </a:extLst>
          </p:cNvPr>
          <p:cNvSpPr>
            <a:spLocks noGrp="1"/>
          </p:cNvSpPr>
          <p:nvPr>
            <p:ph idx="1"/>
          </p:nvPr>
        </p:nvSpPr>
        <p:spPr>
          <a:xfrm>
            <a:off x="1483613" y="1720881"/>
            <a:ext cx="6559917" cy="2680633"/>
          </a:xfrm>
        </p:spPr>
        <p:txBody>
          <a:bodyPr>
            <a:normAutofit/>
          </a:bodyPr>
          <a:lstStyle/>
          <a:p>
            <a:pPr>
              <a:buClr>
                <a:schemeClr val="tx1"/>
              </a:buClr>
              <a:buFont typeface="Wingdings" panose="05000000000000000000" pitchFamily="2" charset="2"/>
              <a:buChar char="§"/>
            </a:pPr>
            <a:r>
              <a:rPr lang="en-US" sz="1800" dirty="0">
                <a:solidFill>
                  <a:srgbClr val="0070C0"/>
                </a:solidFill>
              </a:rPr>
              <a:t>Story understanding: </a:t>
            </a:r>
            <a:r>
              <a:rPr lang="en-US" sz="1800" dirty="0"/>
              <a:t>story reading comprehension improved by capturing implicit temporal information</a:t>
            </a:r>
          </a:p>
          <a:p>
            <a:pPr>
              <a:buClr>
                <a:schemeClr val="tx1"/>
              </a:buClr>
              <a:buFont typeface="Wingdings" panose="05000000000000000000" pitchFamily="2" charset="2"/>
              <a:buChar char="§"/>
            </a:pPr>
            <a:r>
              <a:rPr lang="en-US" sz="1800" dirty="0">
                <a:solidFill>
                  <a:srgbClr val="0070C0"/>
                </a:solidFill>
              </a:rPr>
              <a:t>Filtering microblogs</a:t>
            </a:r>
            <a:r>
              <a:rPr lang="en-US" sz="1800" dirty="0"/>
              <a:t>: tweets selection on a timeline</a:t>
            </a:r>
            <a:endParaRPr lang="en-US" sz="1800" dirty="0">
              <a:solidFill>
                <a:srgbClr val="0070C0"/>
              </a:solidFill>
            </a:endParaRPr>
          </a:p>
          <a:p>
            <a:pPr>
              <a:buClr>
                <a:schemeClr val="tx1"/>
              </a:buClr>
              <a:buFont typeface="Wingdings" panose="05000000000000000000" pitchFamily="2" charset="2"/>
              <a:buChar char="§"/>
            </a:pPr>
            <a:r>
              <a:rPr lang="en-US" sz="1800" dirty="0">
                <a:solidFill>
                  <a:srgbClr val="0070C0"/>
                </a:solidFill>
              </a:rPr>
              <a:t>Conversational support for chatbots</a:t>
            </a:r>
          </a:p>
          <a:p>
            <a:pPr>
              <a:buClr>
                <a:schemeClr val="tx1"/>
              </a:buClr>
              <a:buFont typeface="Wingdings" panose="05000000000000000000" pitchFamily="2" charset="2"/>
              <a:buChar char="§"/>
            </a:pPr>
            <a:r>
              <a:rPr lang="en-US" sz="1800" dirty="0">
                <a:solidFill>
                  <a:srgbClr val="0070C0"/>
                </a:solidFill>
              </a:rPr>
              <a:t>User tracking &amp; analysis in SNS</a:t>
            </a:r>
          </a:p>
          <a:p>
            <a:pPr>
              <a:buClr>
                <a:schemeClr val="tx1"/>
              </a:buClr>
              <a:buFont typeface="Wingdings" panose="05000000000000000000" pitchFamily="2" charset="2"/>
              <a:buChar char="§"/>
            </a:pPr>
            <a:r>
              <a:rPr lang="en-US" sz="1800" dirty="0">
                <a:solidFill>
                  <a:srgbClr val="0070C0"/>
                </a:solidFill>
              </a:rPr>
              <a:t>Etc.</a:t>
            </a:r>
            <a:endParaRPr lang="en-US" sz="1800" dirty="0"/>
          </a:p>
          <a:p>
            <a:endParaRPr lang="en-US" sz="1800" dirty="0"/>
          </a:p>
          <a:p>
            <a:pPr>
              <a:spcBef>
                <a:spcPts val="899"/>
              </a:spcBef>
              <a:buClr>
                <a:schemeClr val="tx1"/>
              </a:buClr>
              <a:buFont typeface="Wingdings" panose="05000000000000000000" pitchFamily="2" charset="2"/>
              <a:buChar char="§"/>
            </a:pPr>
            <a:endParaRPr lang="en-US" sz="1650" spc="-1" dirty="0"/>
          </a:p>
          <a:p>
            <a:endParaRPr lang="en-US" dirty="0"/>
          </a:p>
        </p:txBody>
      </p:sp>
      <p:sp>
        <p:nvSpPr>
          <p:cNvPr id="7" name="textruta 6">
            <a:extLst>
              <a:ext uri="{FF2B5EF4-FFF2-40B4-BE49-F238E27FC236}">
                <a16:creationId xmlns:a16="http://schemas.microsoft.com/office/drawing/2014/main" id="{080FD65E-0D6B-4853-84FF-C1705DAB8CB3}"/>
              </a:ext>
            </a:extLst>
          </p:cNvPr>
          <p:cNvSpPr txBox="1"/>
          <p:nvPr/>
        </p:nvSpPr>
        <p:spPr>
          <a:xfrm>
            <a:off x="2089149" y="902456"/>
            <a:ext cx="4965700" cy="507831"/>
          </a:xfrm>
          <a:prstGeom prst="rect">
            <a:avLst/>
          </a:prstGeom>
          <a:noFill/>
        </p:spPr>
        <p:txBody>
          <a:bodyPr wrap="square" rtlCol="0">
            <a:spAutoFit/>
          </a:bodyPr>
          <a:lstStyle/>
          <a:p>
            <a:pPr algn="ctr" defTabSz="342900" fontAlgn="auto">
              <a:spcBef>
                <a:spcPts val="0"/>
              </a:spcBef>
              <a:spcAft>
                <a:spcPts val="0"/>
              </a:spcAft>
              <a:defRPr/>
            </a:pPr>
            <a:r>
              <a:rPr lang="sv-SE" sz="2700" dirty="0">
                <a:solidFill>
                  <a:prstClr val="black">
                    <a:lumMod val="85000"/>
                    <a:lumOff val="15000"/>
                  </a:prstClr>
                </a:solidFill>
                <a:latin typeface="Gill Sans MT" panose="020B0502020104020203"/>
                <a:ea typeface="+mn-ea"/>
                <a:cs typeface="+mn-cs"/>
              </a:rPr>
              <a:t>Example Applications</a:t>
            </a:r>
            <a:endParaRPr lang="en-US" sz="2700" dirty="0">
              <a:solidFill>
                <a:prstClr val="black">
                  <a:lumMod val="85000"/>
                  <a:lumOff val="15000"/>
                </a:prstClr>
              </a:solidFill>
              <a:latin typeface="Gill Sans MT" panose="020B0502020104020203"/>
              <a:ea typeface="+mn-ea"/>
              <a:cs typeface="+mn-cs"/>
            </a:endParaRPr>
          </a:p>
        </p:txBody>
      </p:sp>
    </p:spTree>
    <p:extLst>
      <p:ext uri="{BB962C8B-B14F-4D97-AF65-F5344CB8AC3E}">
        <p14:creationId xmlns:p14="http://schemas.microsoft.com/office/powerpoint/2010/main" val="302001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116981" cy="3277820"/>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171450" indent="-171450">
              <a:lnSpc>
                <a:spcPct val="90000"/>
              </a:lnSpc>
              <a:buClr>
                <a:schemeClr val="dk1"/>
              </a:buClr>
              <a:buSzPts val="2800"/>
              <a:buChar char="•"/>
            </a:pPr>
            <a:r>
              <a:rPr lang="en-US" sz="1800" dirty="0"/>
              <a:t>Stanford Natural Language Inference (SNLI)</a:t>
            </a:r>
          </a:p>
          <a:p>
            <a:pPr marL="514350" lvl="1" indent="-171450">
              <a:lnSpc>
                <a:spcPct val="90000"/>
              </a:lnSpc>
              <a:buSzPts val="2400"/>
              <a:buChar char="•"/>
            </a:pPr>
            <a:r>
              <a:rPr lang="en-US" sz="1800" dirty="0"/>
              <a:t>Bowman et al. (2015), 550k</a:t>
            </a:r>
          </a:p>
          <a:p>
            <a:pPr marL="514350" lvl="1" indent="-171450">
              <a:lnSpc>
                <a:spcPct val="90000"/>
              </a:lnSpc>
              <a:buSzPts val="2400"/>
              <a:buChar char="•"/>
            </a:pPr>
            <a:r>
              <a:rPr lang="en-US" sz="1800" dirty="0"/>
              <a:t>First large annotated dataset</a:t>
            </a:r>
          </a:p>
          <a:p>
            <a:pPr marL="171450" indent="-171450">
              <a:lnSpc>
                <a:spcPct val="90000"/>
              </a:lnSpc>
              <a:spcBef>
                <a:spcPts val="1800"/>
              </a:spcBef>
              <a:buSzPts val="2800"/>
              <a:buChar char="•"/>
            </a:pPr>
            <a:r>
              <a:rPr lang="en-US" sz="1800" dirty="0"/>
              <a:t>Multi-genre Natural Language Inference (MNLI)</a:t>
            </a:r>
          </a:p>
          <a:p>
            <a:pPr marL="514350" lvl="1" indent="-171450">
              <a:lnSpc>
                <a:spcPct val="90000"/>
              </a:lnSpc>
              <a:buSzPts val="2400"/>
              <a:buChar char="•"/>
            </a:pPr>
            <a:r>
              <a:rPr lang="en-US" sz="1800" dirty="0"/>
              <a:t>Williams et al. (2018), 392k</a:t>
            </a:r>
          </a:p>
          <a:p>
            <a:pPr marL="514350" lvl="1" indent="-171450">
              <a:lnSpc>
                <a:spcPct val="90000"/>
              </a:lnSpc>
              <a:buSzPts val="2400"/>
              <a:buChar char="•"/>
            </a:pPr>
            <a:r>
              <a:rPr lang="en-US" sz="1800" dirty="0"/>
              <a:t>Inspired by SNLI</a:t>
            </a:r>
          </a:p>
          <a:p>
            <a:pPr marL="514350" lvl="1" indent="-171450">
              <a:lnSpc>
                <a:spcPct val="90000"/>
              </a:lnSpc>
              <a:buSzPts val="2400"/>
              <a:buChar char="•"/>
            </a:pPr>
            <a:r>
              <a:rPr lang="en-US" sz="1800" dirty="0"/>
              <a:t>Multi-genre source</a:t>
            </a:r>
          </a:p>
          <a:p>
            <a:pPr marL="171450" indent="-171450">
              <a:lnSpc>
                <a:spcPct val="90000"/>
              </a:lnSpc>
              <a:spcBef>
                <a:spcPts val="1800"/>
              </a:spcBef>
              <a:buSzPts val="2800"/>
              <a:buChar char="•"/>
            </a:pPr>
            <a:r>
              <a:rPr lang="en-US" sz="1800" dirty="0" err="1"/>
              <a:t>Scitail</a:t>
            </a:r>
            <a:endParaRPr lang="en-US" sz="1800" dirty="0"/>
          </a:p>
          <a:p>
            <a:pPr marL="514350" lvl="1" indent="-171450">
              <a:lnSpc>
                <a:spcPct val="90000"/>
              </a:lnSpc>
              <a:buSzPts val="2400"/>
              <a:buChar char="•"/>
            </a:pPr>
            <a:r>
              <a:rPr lang="en-US" sz="1800" dirty="0" err="1"/>
              <a:t>Khot</a:t>
            </a:r>
            <a:r>
              <a:rPr lang="en-US" sz="1800" dirty="0"/>
              <a:t> et al. (2018)</a:t>
            </a:r>
          </a:p>
          <a:p>
            <a:pPr marL="514350" lvl="1" indent="-171450">
              <a:lnSpc>
                <a:spcPct val="90000"/>
              </a:lnSpc>
              <a:buSzPts val="2400"/>
              <a:buChar char="•"/>
            </a:pPr>
            <a:r>
              <a:rPr lang="en-US" sz="1800" dirty="0"/>
              <a:t>Scientific questions</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solidFill>
                  <a:prstClr val="black">
                    <a:lumMod val="85000"/>
                    <a:lumOff val="15000"/>
                  </a:prstClr>
                </a:solidFill>
              </a:rPr>
              <a:t>Natural Language Inference Datasets</a:t>
            </a:r>
            <a:endParaRPr lang="en-US" sz="2700" dirty="0">
              <a:solidFill>
                <a:prstClr val="black">
                  <a:lumMod val="85000"/>
                  <a:lumOff val="15000"/>
                </a:prstClr>
              </a:solidFill>
            </a:endParaRPr>
          </a:p>
        </p:txBody>
      </p:sp>
    </p:spTree>
    <p:extLst>
      <p:ext uri="{BB962C8B-B14F-4D97-AF65-F5344CB8AC3E}">
        <p14:creationId xmlns:p14="http://schemas.microsoft.com/office/powerpoint/2010/main" val="19971054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313082"/>
            <a:ext cx="8689144" cy="98993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403063" cy="1661993"/>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a:spcBef>
                <a:spcPts val="899"/>
              </a:spcBef>
              <a:buClr>
                <a:schemeClr val="tx1"/>
              </a:buClr>
            </a:pPr>
            <a:r>
              <a:rPr lang="en-US" sz="1800" dirty="0"/>
              <a:t>TNLI: </a:t>
            </a:r>
            <a:r>
              <a:rPr lang="en-US" sz="1800" i="1" dirty="0"/>
              <a:t>validity estimation of hypothesis in view of information contained in premise</a:t>
            </a:r>
          </a:p>
          <a:p>
            <a:pPr>
              <a:spcBef>
                <a:spcPts val="899"/>
              </a:spcBef>
              <a:buClr>
                <a:schemeClr val="tx1"/>
              </a:buClr>
              <a:buFont typeface="Wingdings" panose="05000000000000000000" pitchFamily="2" charset="2"/>
              <a:buChar char="§"/>
            </a:pPr>
            <a:r>
              <a:rPr lang="en-US" sz="1800" i="1" dirty="0"/>
              <a:t> </a:t>
            </a:r>
            <a:r>
              <a:rPr lang="en-US" sz="1800" dirty="0"/>
              <a:t>Three classes:</a:t>
            </a:r>
          </a:p>
          <a:p>
            <a:pPr lvl="1"/>
            <a:r>
              <a:rPr lang="en-US" sz="1800" dirty="0">
                <a:solidFill>
                  <a:srgbClr val="0070C0"/>
                </a:solidFill>
              </a:rPr>
              <a:t>Supported, Invalidated, Unknown</a:t>
            </a:r>
            <a:endParaRPr lang="en-AT" sz="1800" dirty="0">
              <a:solidFill>
                <a:srgbClr val="0070C0"/>
              </a:solidFill>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2"/>
            <a:ext cx="7090840" cy="1338828"/>
          </a:xfrm>
          <a:prstGeom prst="rect">
            <a:avLst/>
          </a:prstGeom>
          <a:noFill/>
        </p:spPr>
        <p:txBody>
          <a:bodyPr wrap="square" rtlCol="0">
            <a:spAutoFit/>
          </a:bodyPr>
          <a:lstStyle/>
          <a:p>
            <a:pPr lvl="0" algn="ctr">
              <a:defRPr/>
            </a:pPr>
            <a:r>
              <a:rPr lang="sv-SE" sz="2700" dirty="0">
                <a:solidFill>
                  <a:prstClr val="black">
                    <a:lumMod val="85000"/>
                    <a:lumOff val="15000"/>
                  </a:prstClr>
                </a:solidFill>
              </a:rPr>
              <a:t>Temporal Natural Language Inference (TLNI): Posing our Task as an Inference Problem</a:t>
            </a:r>
            <a:endParaRPr lang="en-US" sz="2700" dirty="0">
              <a:solidFill>
                <a:prstClr val="black">
                  <a:lumMod val="85000"/>
                  <a:lumOff val="15000"/>
                </a:prstClr>
              </a:solidFill>
            </a:endParaRPr>
          </a:p>
        </p:txBody>
      </p:sp>
      <p:graphicFrame>
        <p:nvGraphicFramePr>
          <p:cNvPr id="5" name="Content Placeholder 4">
            <a:extLst>
              <a:ext uri="{FF2B5EF4-FFF2-40B4-BE49-F238E27FC236}">
                <a16:creationId xmlns:a16="http://schemas.microsoft.com/office/drawing/2014/main" id="{82EABED5-12B0-4F4D-92B2-667EA45415C5}"/>
              </a:ext>
            </a:extLst>
          </p:cNvPr>
          <p:cNvGraphicFramePr>
            <a:graphicFrameLocks/>
          </p:cNvGraphicFramePr>
          <p:nvPr>
            <p:extLst/>
          </p:nvPr>
        </p:nvGraphicFramePr>
        <p:xfrm>
          <a:off x="1079126" y="2924922"/>
          <a:ext cx="7636769" cy="1527495"/>
        </p:xfrm>
        <a:graphic>
          <a:graphicData uri="http://schemas.openxmlformats.org/drawingml/2006/table">
            <a:tbl>
              <a:tblPr firstRow="1" firstCol="1" bandRow="1">
                <a:tableStyleId>{5C22544A-7EE6-4342-B048-85BDC9FD1C3A}</a:tableStyleId>
              </a:tblPr>
              <a:tblGrid>
                <a:gridCol w="3546908">
                  <a:extLst>
                    <a:ext uri="{9D8B030D-6E8A-4147-A177-3AD203B41FA5}">
                      <a16:colId xmlns:a16="http://schemas.microsoft.com/office/drawing/2014/main" val="4048667485"/>
                    </a:ext>
                  </a:extLst>
                </a:gridCol>
                <a:gridCol w="2932827">
                  <a:extLst>
                    <a:ext uri="{9D8B030D-6E8A-4147-A177-3AD203B41FA5}">
                      <a16:colId xmlns:a16="http://schemas.microsoft.com/office/drawing/2014/main" val="2105248940"/>
                    </a:ext>
                  </a:extLst>
                </a:gridCol>
                <a:gridCol w="1157035">
                  <a:extLst>
                    <a:ext uri="{9D8B030D-6E8A-4147-A177-3AD203B41FA5}">
                      <a16:colId xmlns:a16="http://schemas.microsoft.com/office/drawing/2014/main" val="1551245499"/>
                    </a:ext>
                  </a:extLst>
                </a:gridCol>
              </a:tblGrid>
              <a:tr h="250700">
                <a:tc>
                  <a:txBody>
                    <a:bodyPr/>
                    <a:lstStyle/>
                    <a:p>
                      <a:pPr algn="ctr">
                        <a:lnSpc>
                          <a:spcPct val="107000"/>
                        </a:lnSpc>
                        <a:spcAft>
                          <a:spcPts val="0"/>
                        </a:spcAft>
                      </a:pPr>
                      <a:r>
                        <a:rPr lang="en-US" sz="1200" dirty="0">
                          <a:solidFill>
                            <a:schemeClr val="tx1"/>
                          </a:solidFill>
                          <a:effectLst/>
                        </a:rPr>
                        <a:t>Hypothesis</a:t>
                      </a:r>
                      <a:endParaRPr lang="en-AT"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solidFill>
                      <a:schemeClr val="bg1"/>
                    </a:solidFill>
                  </a:tcPr>
                </a:tc>
                <a:tc>
                  <a:txBody>
                    <a:bodyPr/>
                    <a:lstStyle/>
                    <a:p>
                      <a:pPr algn="ctr">
                        <a:lnSpc>
                          <a:spcPct val="107000"/>
                        </a:lnSpc>
                        <a:spcAft>
                          <a:spcPts val="0"/>
                        </a:spcAft>
                      </a:pPr>
                      <a:r>
                        <a:rPr lang="en-US" sz="1200" dirty="0">
                          <a:solidFill>
                            <a:schemeClr val="tx1"/>
                          </a:solidFill>
                          <a:effectLst/>
                        </a:rPr>
                        <a:t>Premise</a:t>
                      </a:r>
                      <a:endParaRPr lang="en-AT"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solidFill>
                      <a:schemeClr val="bg1"/>
                    </a:solidFill>
                  </a:tcPr>
                </a:tc>
                <a:tc>
                  <a:txBody>
                    <a:bodyPr/>
                    <a:lstStyle/>
                    <a:p>
                      <a:pPr algn="ctr">
                        <a:lnSpc>
                          <a:spcPct val="107000"/>
                        </a:lnSpc>
                        <a:spcAft>
                          <a:spcPts val="0"/>
                        </a:spcAft>
                      </a:pPr>
                      <a:r>
                        <a:rPr lang="en-US" sz="1200" dirty="0">
                          <a:solidFill>
                            <a:schemeClr val="tx1"/>
                          </a:solidFill>
                          <a:effectLst/>
                        </a:rPr>
                        <a:t>Label</a:t>
                      </a:r>
                      <a:endParaRPr lang="en-AT"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solidFill>
                      <a:schemeClr val="bg1"/>
                    </a:solidFill>
                  </a:tcPr>
                </a:tc>
                <a:extLst>
                  <a:ext uri="{0D108BD9-81ED-4DB2-BD59-A6C34878D82A}">
                    <a16:rowId xmlns:a16="http://schemas.microsoft.com/office/drawing/2014/main" val="3641527361"/>
                  </a:ext>
                </a:extLst>
              </a:tr>
              <a:tr h="513047">
                <a:tc>
                  <a:txBody>
                    <a:bodyPr/>
                    <a:lstStyle/>
                    <a:p>
                      <a:pPr algn="ctr">
                        <a:lnSpc>
                          <a:spcPct val="107000"/>
                        </a:lnSpc>
                        <a:spcAft>
                          <a:spcPts val="0"/>
                        </a:spcAft>
                      </a:pPr>
                      <a:r>
                        <a:rPr lang="en-US" sz="1100" b="0" dirty="0">
                          <a:solidFill>
                            <a:schemeClr val="tx1"/>
                          </a:solidFill>
                          <a:effectLst/>
                          <a:latin typeface="Calibri" panose="020F0502020204030204" pitchFamily="34" charset="0"/>
                          <a:cs typeface="Calibri" panose="020F0502020204030204" pitchFamily="34" charset="0"/>
                        </a:rPr>
                        <a:t>A small Asian street band plays in a city park.</a:t>
                      </a:r>
                      <a:endParaRPr lang="en-AT"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ctr">
                        <a:lnSpc>
                          <a:spcPct val="107000"/>
                        </a:lnSpc>
                        <a:spcAft>
                          <a:spcPts val="0"/>
                        </a:spcAft>
                      </a:pPr>
                      <a:r>
                        <a:rPr lang="en-US" sz="1100" dirty="0">
                          <a:solidFill>
                            <a:schemeClr val="tx1"/>
                          </a:solidFill>
                          <a:effectLst/>
                          <a:latin typeface="Calibri" panose="020F0502020204030204" pitchFamily="34" charset="0"/>
                          <a:cs typeface="Calibri" panose="020F0502020204030204" pitchFamily="34" charset="0"/>
                        </a:rPr>
                        <a:t>Their performance pulls a large crowd as they used some new tunes and songs today.</a:t>
                      </a:r>
                      <a:endParaRPr lang="en-AT"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ctr">
                        <a:lnSpc>
                          <a:spcPct val="107000"/>
                        </a:lnSpc>
                        <a:spcAft>
                          <a:spcPts val="0"/>
                        </a:spcAft>
                      </a:pPr>
                      <a:r>
                        <a:rPr lang="en-US" sz="1100" b="1" cap="all" baseline="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Supported</a:t>
                      </a:r>
                      <a:endParaRPr lang="en-AT" sz="1100" b="1" cap="all" baseline="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extLst>
                  <a:ext uri="{0D108BD9-81ED-4DB2-BD59-A6C34878D82A}">
                    <a16:rowId xmlns:a16="http://schemas.microsoft.com/office/drawing/2014/main" val="3857422698"/>
                  </a:ext>
                </a:extLst>
              </a:tr>
              <a:tr h="513047">
                <a:tc>
                  <a:txBody>
                    <a:bodyPr/>
                    <a:lstStyle/>
                    <a:p>
                      <a:pPr algn="ctr">
                        <a:lnSpc>
                          <a:spcPct val="107000"/>
                        </a:lnSpc>
                        <a:spcAft>
                          <a:spcPts val="0"/>
                        </a:spcAft>
                      </a:pPr>
                      <a:r>
                        <a:rPr lang="en-US" sz="1100" b="0" dirty="0">
                          <a:solidFill>
                            <a:schemeClr val="tx1"/>
                          </a:solidFill>
                          <a:effectLst/>
                          <a:latin typeface="Calibri" panose="020F0502020204030204" pitchFamily="34" charset="0"/>
                          <a:cs typeface="Calibri" panose="020F0502020204030204" pitchFamily="34" charset="0"/>
                        </a:rPr>
                        <a:t>A woman in blue rain boots is eating a sandwich outside.</a:t>
                      </a:r>
                      <a:endParaRPr lang="en-AT"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ctr">
                        <a:lnSpc>
                          <a:spcPct val="107000"/>
                        </a:lnSpc>
                        <a:spcAft>
                          <a:spcPts val="0"/>
                        </a:spcAft>
                      </a:pPr>
                      <a:r>
                        <a:rPr lang="en-US" sz="1100" dirty="0">
                          <a:solidFill>
                            <a:schemeClr val="tx1"/>
                          </a:solidFill>
                          <a:effectLst/>
                          <a:latin typeface="Calibri" panose="020F0502020204030204" pitchFamily="34" charset="0"/>
                          <a:cs typeface="Calibri" panose="020F0502020204030204" pitchFamily="34" charset="0"/>
                        </a:rPr>
                        <a:t>She takes off her boots in her house.</a:t>
                      </a:r>
                      <a:endParaRPr lang="en-AT"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ctr">
                        <a:lnSpc>
                          <a:spcPct val="107000"/>
                        </a:lnSpc>
                        <a:spcAft>
                          <a:spcPts val="0"/>
                        </a:spcAft>
                      </a:pPr>
                      <a:r>
                        <a:rPr lang="en-US" sz="1100" b="1" cap="all" baseline="0" dirty="0">
                          <a:solidFill>
                            <a:srgbClr val="0070C0"/>
                          </a:solidFill>
                          <a:effectLst/>
                          <a:latin typeface="Calibri" panose="020F0502020204030204" pitchFamily="34" charset="0"/>
                          <a:cs typeface="Calibri" panose="020F0502020204030204" pitchFamily="34" charset="0"/>
                        </a:rPr>
                        <a:t>Invalidated</a:t>
                      </a:r>
                      <a:endParaRPr lang="en-AT" sz="1100" b="1" cap="all" baseline="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extLst>
                  <a:ext uri="{0D108BD9-81ED-4DB2-BD59-A6C34878D82A}">
                    <a16:rowId xmlns:a16="http://schemas.microsoft.com/office/drawing/2014/main" val="1509732553"/>
                  </a:ext>
                </a:extLst>
              </a:tr>
              <a:tr h="250700">
                <a:tc>
                  <a:txBody>
                    <a:bodyPr/>
                    <a:lstStyle/>
                    <a:p>
                      <a:pPr algn="ctr">
                        <a:lnSpc>
                          <a:spcPct val="107000"/>
                        </a:lnSpc>
                        <a:spcAft>
                          <a:spcPts val="0"/>
                        </a:spcAft>
                      </a:pPr>
                      <a:r>
                        <a:rPr lang="en-US" sz="1100" b="0" dirty="0">
                          <a:solidFill>
                            <a:schemeClr val="tx1"/>
                          </a:solidFill>
                          <a:effectLst/>
                          <a:latin typeface="Calibri" panose="020F0502020204030204" pitchFamily="34" charset="0"/>
                          <a:cs typeface="Calibri" panose="020F0502020204030204" pitchFamily="34" charset="0"/>
                        </a:rPr>
                        <a:t>A man jumping a rail on his skateboard.</a:t>
                      </a:r>
                      <a:endParaRPr lang="en-AT"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ctr">
                        <a:lnSpc>
                          <a:spcPct val="107000"/>
                        </a:lnSpc>
                        <a:spcAft>
                          <a:spcPts val="0"/>
                        </a:spcAft>
                      </a:pPr>
                      <a:r>
                        <a:rPr lang="en-US" sz="1100" dirty="0">
                          <a:solidFill>
                            <a:schemeClr val="tx1"/>
                          </a:solidFill>
                          <a:effectLst/>
                          <a:latin typeface="Calibri" panose="020F0502020204030204" pitchFamily="34" charset="0"/>
                          <a:cs typeface="Calibri" panose="020F0502020204030204" pitchFamily="34" charset="0"/>
                        </a:rPr>
                        <a:t>His favorite food is pizza.</a:t>
                      </a:r>
                      <a:endParaRPr lang="en-AT"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ctr">
                        <a:lnSpc>
                          <a:spcPct val="107000"/>
                        </a:lnSpc>
                        <a:spcAft>
                          <a:spcPts val="0"/>
                        </a:spcAft>
                      </a:pPr>
                      <a:r>
                        <a:rPr lang="en-US" sz="1100" b="1" cap="all" baseline="0" dirty="0">
                          <a:solidFill>
                            <a:srgbClr val="0070C0"/>
                          </a:solidFill>
                          <a:effectLst/>
                          <a:latin typeface="Calibri" panose="020F0502020204030204" pitchFamily="34" charset="0"/>
                          <a:cs typeface="Calibri" panose="020F0502020204030204" pitchFamily="34" charset="0"/>
                        </a:rPr>
                        <a:t>Unknown</a:t>
                      </a:r>
                      <a:endParaRPr lang="en-AT" sz="1100" b="1" cap="all" baseline="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extLst>
                  <a:ext uri="{0D108BD9-81ED-4DB2-BD59-A6C34878D82A}">
                    <a16:rowId xmlns:a16="http://schemas.microsoft.com/office/drawing/2014/main" val="2666461824"/>
                  </a:ext>
                </a:extLst>
              </a:tr>
            </a:tbl>
          </a:graphicData>
        </a:graphic>
      </p:graphicFrame>
    </p:spTree>
    <p:extLst>
      <p:ext uri="{BB962C8B-B14F-4D97-AF65-F5344CB8AC3E}">
        <p14:creationId xmlns:p14="http://schemas.microsoft.com/office/powerpoint/2010/main" val="3841145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B47B-6459-4668-9822-B505797FE79E}"/>
              </a:ext>
            </a:extLst>
          </p:cNvPr>
          <p:cNvSpPr>
            <a:spLocks noGrp="1"/>
          </p:cNvSpPr>
          <p:nvPr>
            <p:ph type="title"/>
          </p:nvPr>
        </p:nvSpPr>
        <p:spPr>
          <a:solidFill>
            <a:srgbClr val="FFC000"/>
          </a:solidFill>
          <a:ln>
            <a:solidFill>
              <a:schemeClr val="bg1"/>
            </a:solidFill>
          </a:ln>
        </p:spPr>
        <p:txBody>
          <a:bodyPr/>
          <a:lstStyle/>
          <a:p>
            <a:r>
              <a:rPr lang="en-US" dirty="0"/>
              <a:t>Related Work</a:t>
            </a:r>
            <a:endParaRPr lang="en-AT" dirty="0"/>
          </a:p>
        </p:txBody>
      </p:sp>
      <p:sp>
        <p:nvSpPr>
          <p:cNvPr id="3" name="Content Placeholder 2">
            <a:extLst>
              <a:ext uri="{FF2B5EF4-FFF2-40B4-BE49-F238E27FC236}">
                <a16:creationId xmlns:a16="http://schemas.microsoft.com/office/drawing/2014/main" id="{F038F2E6-AA2B-4387-93AC-F90CA51ED74A}"/>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2E8C765F-2172-418F-9B1A-D3F9555E4EBB}"/>
              </a:ext>
            </a:extLst>
          </p:cNvPr>
          <p:cNvPicPr>
            <a:picLocks noChangeAspect="1"/>
          </p:cNvPicPr>
          <p:nvPr/>
        </p:nvPicPr>
        <p:blipFill>
          <a:blip r:embed="rId2"/>
          <a:stretch>
            <a:fillRect/>
          </a:stretch>
        </p:blipFill>
        <p:spPr>
          <a:xfrm>
            <a:off x="1673352" y="1978533"/>
            <a:ext cx="5629261" cy="2090222"/>
          </a:xfrm>
          <a:prstGeom prst="rect">
            <a:avLst/>
          </a:prstGeom>
        </p:spPr>
      </p:pic>
    </p:spTree>
    <p:extLst>
      <p:ext uri="{BB962C8B-B14F-4D97-AF65-F5344CB8AC3E}">
        <p14:creationId xmlns:p14="http://schemas.microsoft.com/office/powerpoint/2010/main" val="32824341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17720"/>
            <a:ext cx="8116981" cy="2169825"/>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257175" indent="-257175">
              <a:spcBef>
                <a:spcPts val="0"/>
              </a:spcBef>
              <a:buClr>
                <a:schemeClr val="dk1"/>
              </a:buClr>
              <a:buSzPts val="2800"/>
              <a:buFont typeface="Arial" panose="020B0604020202020204" pitchFamily="34" charset="0"/>
              <a:buChar char="•"/>
            </a:pPr>
            <a:r>
              <a:rPr lang="en-US" sz="1800" dirty="0"/>
              <a:t>Hypotheses: randomly sampled 5k premises from SNLI </a:t>
            </a:r>
          </a:p>
          <a:p>
            <a:pPr marL="257175" indent="-257175">
              <a:spcBef>
                <a:spcPts val="0"/>
              </a:spcBef>
              <a:buClr>
                <a:schemeClr val="dk1"/>
              </a:buClr>
              <a:buSzPts val="2800"/>
              <a:buFont typeface="Arial" panose="020B0604020202020204" pitchFamily="34" charset="0"/>
              <a:buChar char="•"/>
            </a:pPr>
            <a:endParaRPr lang="en-US" sz="1800" dirty="0"/>
          </a:p>
          <a:p>
            <a:pPr marL="257175" indent="-257175">
              <a:spcBef>
                <a:spcPts val="0"/>
              </a:spcBef>
              <a:buClr>
                <a:schemeClr val="dk1"/>
              </a:buClr>
              <a:buSzPts val="2800"/>
              <a:buFont typeface="Arial" panose="020B0604020202020204" pitchFamily="34" charset="0"/>
              <a:buChar char="•"/>
            </a:pPr>
            <a:r>
              <a:rPr lang="en-US" sz="1800" dirty="0"/>
              <a:t>Premises: created through crowdsourcing with AMT for each of 3 classes and subject to manual verification</a:t>
            </a:r>
          </a:p>
          <a:p>
            <a:pPr marL="257175" indent="-257175">
              <a:spcBef>
                <a:spcPts val="1800"/>
              </a:spcBef>
              <a:buSzPts val="2800"/>
              <a:buFont typeface="Arial" panose="020B0604020202020204" pitchFamily="34" charset="0"/>
              <a:buChar char="•"/>
            </a:pPr>
            <a:r>
              <a:rPr lang="en-US" sz="1800" dirty="0"/>
              <a:t>Result: </a:t>
            </a:r>
            <a:r>
              <a:rPr lang="en-US" sz="1800" b="1" dirty="0"/>
              <a:t>10,659</a:t>
            </a:r>
            <a:r>
              <a:rPr lang="en-US" sz="1800" dirty="0"/>
              <a:t> sentence pairs balanced over 3 classes</a:t>
            </a:r>
          </a:p>
          <a:p>
            <a:pPr marL="214313" indent="-214313" defTabSz="342900" fontAlgn="auto">
              <a:spcBef>
                <a:spcPts val="0"/>
              </a:spcBef>
              <a:spcAft>
                <a:spcPts val="0"/>
              </a:spcAft>
              <a:buFont typeface="Arial" panose="020B0604020202020204" pitchFamily="34" charset="0"/>
              <a:buChar char="•"/>
              <a:defRPr/>
            </a:pPr>
            <a:endParaRPr lang="en-US" sz="1500" dirty="0">
              <a:solidFill>
                <a:prstClr val="black">
                  <a:lumMod val="85000"/>
                  <a:lumOff val="15000"/>
                </a:prstClr>
              </a:solidFill>
              <a:latin typeface="Gill Sans MT" panose="020B0502020104020203"/>
              <a:ea typeface="+mn-ea"/>
              <a:cs typeface="+mn-cs"/>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Constructing</a:t>
            </a:r>
            <a:r>
              <a:rPr lang="sv-SE" sz="2700" dirty="0">
                <a:solidFill>
                  <a:prstClr val="black">
                    <a:lumMod val="85000"/>
                    <a:lumOff val="15000"/>
                  </a:prstClr>
                </a:solidFill>
              </a:rPr>
              <a:t> Dataset</a:t>
            </a:r>
            <a:endParaRPr lang="en-US" sz="2700" dirty="0">
              <a:solidFill>
                <a:prstClr val="black">
                  <a:lumMod val="85000"/>
                  <a:lumOff val="15000"/>
                </a:prstClr>
              </a:solidFill>
            </a:endParaRPr>
          </a:p>
        </p:txBody>
      </p:sp>
      <p:pic>
        <p:nvPicPr>
          <p:cNvPr id="2" name="Picture 1">
            <a:extLst>
              <a:ext uri="{FF2B5EF4-FFF2-40B4-BE49-F238E27FC236}">
                <a16:creationId xmlns:a16="http://schemas.microsoft.com/office/drawing/2014/main" id="{E4843C68-7F8D-4A24-8556-FCE627715D59}"/>
              </a:ext>
            </a:extLst>
          </p:cNvPr>
          <p:cNvPicPr>
            <a:picLocks noChangeAspect="1"/>
          </p:cNvPicPr>
          <p:nvPr/>
        </p:nvPicPr>
        <p:blipFill rotWithShape="1">
          <a:blip r:embed="rId3"/>
          <a:srcRect l="52714" t="52626" r="25505" b="19394"/>
          <a:stretch/>
        </p:blipFill>
        <p:spPr>
          <a:xfrm>
            <a:off x="3618225" y="3255678"/>
            <a:ext cx="2017263" cy="1619659"/>
          </a:xfrm>
          <a:prstGeom prst="rect">
            <a:avLst/>
          </a:prstGeom>
        </p:spPr>
      </p:pic>
    </p:spTree>
    <p:extLst>
      <p:ext uri="{BB962C8B-B14F-4D97-AF65-F5344CB8AC3E}">
        <p14:creationId xmlns:p14="http://schemas.microsoft.com/office/powerpoint/2010/main" val="26971635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5074969" cy="5106013"/>
          </a:xfrm>
          <a:prstGeom prst="rect">
            <a:avLst/>
          </a:prstGeom>
          <a:noFill/>
          <a:ln>
            <a:noFill/>
          </a:ln>
        </p:spPr>
        <p:txBody>
          <a:bodyPr wrap="square" rtlCol="0">
            <a:spAutoFit/>
          </a:bodyPr>
          <a:lstStyle/>
          <a:p>
            <a:pPr lvl="0">
              <a:lnSpc>
                <a:spcPct val="90000"/>
              </a:lnSpc>
              <a:buClr>
                <a:schemeClr val="dk1"/>
              </a:buClr>
              <a:buSzPts val="2800"/>
            </a:pPr>
            <a:r>
              <a:rPr lang="en-US" sz="1800" dirty="0"/>
              <a:t>Commonsense Reasoning Knowledge Base (1.33M commonsense knowledge tuples and 23 relations)</a:t>
            </a:r>
          </a:p>
          <a:p>
            <a:pPr marL="171450" indent="-171450">
              <a:lnSpc>
                <a:spcPct val="90000"/>
              </a:lnSpc>
              <a:spcBef>
                <a:spcPts val="1800"/>
              </a:spcBef>
              <a:buSzPts val="2800"/>
              <a:buChar char="•"/>
            </a:pPr>
            <a:r>
              <a:rPr lang="en-US" sz="1800" dirty="0"/>
              <a:t>Includes </a:t>
            </a:r>
            <a:r>
              <a:rPr lang="en-US" sz="1800" dirty="0" err="1"/>
              <a:t>ConceptNet</a:t>
            </a:r>
            <a:r>
              <a:rPr lang="en-US" sz="1800" dirty="0"/>
              <a:t> knowledge</a:t>
            </a:r>
          </a:p>
          <a:p>
            <a:pPr marL="514350" lvl="1" indent="-171450">
              <a:lnSpc>
                <a:spcPct val="90000"/>
              </a:lnSpc>
              <a:buSzPts val="2400"/>
              <a:buChar char="•"/>
            </a:pPr>
            <a:r>
              <a:rPr lang="en-US" sz="1500" dirty="0" err="1"/>
              <a:t>ConceptNet</a:t>
            </a:r>
            <a:r>
              <a:rPr lang="en-US" sz="1500" dirty="0"/>
              <a:t> - the most commonly used commonsense </a:t>
            </a:r>
          </a:p>
          <a:p>
            <a:pPr lvl="1">
              <a:lnSpc>
                <a:spcPct val="90000"/>
              </a:lnSpc>
              <a:buSzPts val="2400"/>
            </a:pPr>
            <a:r>
              <a:rPr lang="en-US" sz="1500" dirty="0"/>
              <a:t>    knowledge base about physical entities</a:t>
            </a:r>
          </a:p>
          <a:p>
            <a:pPr marL="171450" indent="-171450">
              <a:lnSpc>
                <a:spcPct val="90000"/>
              </a:lnSpc>
              <a:spcBef>
                <a:spcPts val="1800"/>
              </a:spcBef>
              <a:buSzPts val="2800"/>
              <a:buChar char="•"/>
            </a:pPr>
            <a:r>
              <a:rPr lang="en-US" sz="1800" dirty="0"/>
              <a:t>9 if-then relation classes</a:t>
            </a:r>
          </a:p>
          <a:p>
            <a:pPr marL="514350" lvl="1" indent="-171450">
              <a:lnSpc>
                <a:spcPct val="90000"/>
              </a:lnSpc>
              <a:buSzPts val="2400"/>
              <a:buChar char="•"/>
            </a:pPr>
            <a:r>
              <a:rPr lang="en-US" sz="1500" dirty="0"/>
              <a:t>cause</a:t>
            </a:r>
          </a:p>
          <a:p>
            <a:pPr marL="514350" lvl="1" indent="-171450">
              <a:lnSpc>
                <a:spcPct val="90000"/>
              </a:lnSpc>
              <a:buSzPts val="2400"/>
              <a:buChar char="•"/>
            </a:pPr>
            <a:r>
              <a:rPr lang="en-US" sz="1500" dirty="0"/>
              <a:t>reaction</a:t>
            </a:r>
          </a:p>
          <a:p>
            <a:pPr marL="514350" lvl="1" indent="-171450">
              <a:lnSpc>
                <a:spcPct val="90000"/>
              </a:lnSpc>
              <a:buSzPts val="2400"/>
              <a:buChar char="•"/>
            </a:pPr>
            <a:r>
              <a:rPr lang="en-US" sz="1500" dirty="0"/>
              <a:t>intention</a:t>
            </a:r>
          </a:p>
          <a:p>
            <a:pPr marL="514350" lvl="1" indent="-171450">
              <a:lnSpc>
                <a:spcPct val="90000"/>
              </a:lnSpc>
              <a:buSzPts val="2400"/>
              <a:buChar char="•"/>
            </a:pPr>
            <a:r>
              <a:rPr lang="en-US" sz="1500" dirty="0"/>
              <a:t>effect</a:t>
            </a:r>
          </a:p>
          <a:p>
            <a:pPr marL="514350" lvl="1" indent="-171450">
              <a:lnSpc>
                <a:spcPct val="90000"/>
              </a:lnSpc>
              <a:buSzPts val="2400"/>
              <a:buChar char="•"/>
            </a:pPr>
            <a:r>
              <a:rPr lang="en-US" sz="1500" dirty="0"/>
              <a:t>…</a:t>
            </a:r>
          </a:p>
          <a:p>
            <a:pPr marL="171450" indent="-171450">
              <a:lnSpc>
                <a:spcPct val="90000"/>
              </a:lnSpc>
              <a:buClr>
                <a:schemeClr val="dk1"/>
              </a:buClr>
              <a:buSzPts val="2800"/>
              <a:buChar char="•"/>
            </a:pPr>
            <a:endParaRPr lang="en-US" sz="1800" dirty="0"/>
          </a:p>
          <a:p>
            <a:pPr marL="171450" indent="-171450">
              <a:lnSpc>
                <a:spcPct val="90000"/>
              </a:lnSpc>
              <a:buClr>
                <a:schemeClr val="dk1"/>
              </a:buClr>
              <a:buSzPts val="2800"/>
              <a:buChar char="•"/>
            </a:pPr>
            <a:r>
              <a:rPr lang="en-US" sz="1800" dirty="0"/>
              <a:t>Many</a:t>
            </a:r>
            <a:r>
              <a:rPr lang="en-US" sz="1800" dirty="0">
                <a:solidFill>
                  <a:srgbClr val="FF0000"/>
                </a:solidFill>
              </a:rPr>
              <a:t> </a:t>
            </a:r>
            <a:r>
              <a:rPr lang="en-US" sz="1800" dirty="0"/>
              <a:t>physical and event-centered relations</a:t>
            </a:r>
          </a:p>
          <a:p>
            <a:pPr marL="514350" lvl="1" indent="-171450">
              <a:lnSpc>
                <a:spcPct val="90000"/>
              </a:lnSpc>
              <a:buSzPts val="2400"/>
              <a:buChar char="•"/>
            </a:pPr>
            <a:r>
              <a:rPr lang="en-US" sz="1500" dirty="0"/>
              <a:t>“</a:t>
            </a:r>
            <a:r>
              <a:rPr lang="en-US" sz="1500" dirty="0" err="1">
                <a:solidFill>
                  <a:srgbClr val="0070C0"/>
                </a:solidFill>
              </a:rPr>
              <a:t>IsAfter</a:t>
            </a:r>
            <a:r>
              <a:rPr lang="en-US" sz="1500" dirty="0"/>
              <a:t>”, “</a:t>
            </a:r>
            <a:r>
              <a:rPr lang="en-US" sz="1500" dirty="0" err="1">
                <a:solidFill>
                  <a:srgbClr val="0070C0"/>
                </a:solidFill>
              </a:rPr>
              <a:t>IsBefore</a:t>
            </a:r>
            <a:r>
              <a:rPr lang="en-US" sz="1500" dirty="0"/>
              <a:t>”, “</a:t>
            </a:r>
            <a:r>
              <a:rPr lang="en-US" sz="1500" dirty="0" err="1"/>
              <a:t>HasSubEvent</a:t>
            </a:r>
            <a:r>
              <a:rPr lang="en-US" sz="1500" dirty="0"/>
              <a:t>”, “</a:t>
            </a:r>
            <a:r>
              <a:rPr lang="en-US" sz="1500" dirty="0" err="1"/>
              <a:t>HinderedBy</a:t>
            </a:r>
            <a:r>
              <a:rPr lang="en-US" sz="1500" dirty="0"/>
              <a:t>”</a:t>
            </a:r>
          </a:p>
          <a:p>
            <a:pPr marL="171450" indent="-171450">
              <a:lnSpc>
                <a:spcPct val="90000"/>
              </a:lnSpc>
              <a:spcBef>
                <a:spcPts val="1800"/>
              </a:spcBef>
              <a:buSzPts val="2800"/>
              <a:buChar char="•"/>
            </a:pPr>
            <a:endParaRPr lang="en-US" sz="1800" dirty="0"/>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ATOMIC</a:t>
            </a:r>
            <a:r>
              <a:rPr lang="sv-SE" sz="2700" dirty="0">
                <a:solidFill>
                  <a:prstClr val="black">
                    <a:lumMod val="85000"/>
                    <a:lumOff val="15000"/>
                  </a:prstClr>
                </a:solidFill>
              </a:rPr>
              <a:t> Knowledge Base</a:t>
            </a:r>
            <a:endParaRPr lang="en-US" sz="2700" dirty="0">
              <a:solidFill>
                <a:prstClr val="black">
                  <a:lumMod val="85000"/>
                  <a:lumOff val="15000"/>
                </a:prstClr>
              </a:solidFill>
            </a:endParaRPr>
          </a:p>
        </p:txBody>
      </p:sp>
      <p:pic>
        <p:nvPicPr>
          <p:cNvPr id="4098" name="Picture 2" descr="https://lh4.googleusercontent.com/u7TQLoMYcxMpwHtZiBam4dXIPj0DM-VVxqD4wso0dMyris7jJYnqvoHEjcLwtS_Uy-AwdXcqzq5CqyBd2LbMq_QSnSo_4fiMZbFZQHT0KYq4e1M07hFK2q5VWfmtz-q4pA">
            <a:extLst>
              <a:ext uri="{FF2B5EF4-FFF2-40B4-BE49-F238E27FC236}">
                <a16:creationId xmlns:a16="http://schemas.microsoft.com/office/drawing/2014/main" id="{2FBC63C9-2AD8-4812-ACB1-BAD18ED06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77"/>
          <a:stretch/>
        </p:blipFill>
        <p:spPr bwMode="auto">
          <a:xfrm>
            <a:off x="5949933" y="1555748"/>
            <a:ext cx="2711335" cy="30646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3533282-0F84-424F-A0F3-17431E7D5E2F}"/>
              </a:ext>
            </a:extLst>
          </p:cNvPr>
          <p:cNvSpPr/>
          <p:nvPr/>
        </p:nvSpPr>
        <p:spPr>
          <a:xfrm>
            <a:off x="6123017" y="4476426"/>
            <a:ext cx="3013967" cy="230832"/>
          </a:xfrm>
          <a:prstGeom prst="rect">
            <a:avLst/>
          </a:prstGeom>
        </p:spPr>
        <p:txBody>
          <a:bodyPr wrap="none">
            <a:spAutoFit/>
          </a:bodyPr>
          <a:lstStyle/>
          <a:p>
            <a:r>
              <a:rPr lang="en-AT" sz="900" dirty="0"/>
              <a:t>https://homes.cs.washington.edu/~msap/atomic/</a:t>
            </a:r>
          </a:p>
        </p:txBody>
      </p:sp>
    </p:spTree>
    <p:extLst>
      <p:ext uri="{BB962C8B-B14F-4D97-AF65-F5344CB8AC3E}">
        <p14:creationId xmlns:p14="http://schemas.microsoft.com/office/powerpoint/2010/main" val="247368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965B0-6CB2-40B3-B0A8-DA533B632965}"/>
              </a:ext>
            </a:extLst>
          </p:cNvPr>
          <p:cNvSpPr>
            <a:spLocks noGrp="1"/>
          </p:cNvSpPr>
          <p:nvPr>
            <p:ph type="title"/>
          </p:nvPr>
        </p:nvSpPr>
        <p:spPr/>
        <p:txBody>
          <a:bodyPr/>
          <a:lstStyle/>
          <a:p>
            <a:r>
              <a:rPr lang="en-US" dirty="0"/>
              <a:t>Temporal Validity Estimation: News Example</a:t>
            </a:r>
            <a:endParaRPr lang="en-AT" dirty="0"/>
          </a:p>
        </p:txBody>
      </p:sp>
      <p:sp>
        <p:nvSpPr>
          <p:cNvPr id="4" name="Platshållare för innehåll 2">
            <a:extLst>
              <a:ext uri="{FF2B5EF4-FFF2-40B4-BE49-F238E27FC236}">
                <a16:creationId xmlns:a16="http://schemas.microsoft.com/office/drawing/2014/main" id="{4F69839D-1E5B-4E78-84FA-93877195EA42}"/>
              </a:ext>
            </a:extLst>
          </p:cNvPr>
          <p:cNvSpPr txBox="1">
            <a:spLocks noChangeAspect="1"/>
          </p:cNvSpPr>
          <p:nvPr/>
        </p:nvSpPr>
        <p:spPr>
          <a:xfrm>
            <a:off x="685800" y="1504950"/>
            <a:ext cx="6417101" cy="1496670"/>
          </a:xfrm>
          <a:prstGeom prst="rect">
            <a:avLst/>
          </a:prstGeom>
        </p:spPr>
        <p:txBody>
          <a:bodyPr vert="horz" lIns="68580" tIns="34290" rIns="68580" bIns="34290" rtlCol="0">
            <a:normAutofit fontScale="77500" lnSpcReduction="20000"/>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nSpc>
                <a:spcPct val="90000"/>
              </a:lnSpc>
              <a:spcBef>
                <a:spcPts val="899"/>
              </a:spcBef>
              <a:buNone/>
            </a:pPr>
            <a:r>
              <a:rPr lang="en-US" sz="1800" dirty="0"/>
              <a:t>Assume you read the following sentences in a newspaper published </a:t>
            </a:r>
            <a:r>
              <a:rPr lang="en-US" sz="1800" dirty="0">
                <a:solidFill>
                  <a:srgbClr val="0070C0"/>
                </a:solidFill>
              </a:rPr>
              <a:t>1 month ago</a:t>
            </a:r>
            <a:r>
              <a:rPr lang="en-US" sz="1800" spc="-1" dirty="0"/>
              <a:t>:</a:t>
            </a:r>
          </a:p>
          <a:p>
            <a:pPr marL="0" indent="0">
              <a:lnSpc>
                <a:spcPct val="90000"/>
              </a:lnSpc>
              <a:spcBef>
                <a:spcPts val="899"/>
              </a:spcBef>
              <a:buNone/>
            </a:pPr>
            <a:endParaRPr lang="en-US" sz="1800" spc="-1" dirty="0"/>
          </a:p>
          <a:p>
            <a:pPr lvl="1"/>
            <a:r>
              <a:rPr lang="en-US" sz="1800" dirty="0"/>
              <a:t>“</a:t>
            </a:r>
            <a:r>
              <a:rPr lang="en-US" sz="1800" i="1" dirty="0"/>
              <a:t>Chancellor of Austria is visiting France.</a:t>
            </a:r>
            <a:r>
              <a:rPr lang="en-US" sz="1800" dirty="0"/>
              <a:t>" </a:t>
            </a:r>
          </a:p>
          <a:p>
            <a:pPr lvl="1"/>
            <a:r>
              <a:rPr lang="en-US" sz="1800" i="1" dirty="0"/>
              <a:t>“France is a member of United Nations.”</a:t>
            </a:r>
            <a:r>
              <a:rPr lang="en-US" sz="1800" dirty="0"/>
              <a:t> </a:t>
            </a:r>
          </a:p>
          <a:p>
            <a:pPr marL="0" indent="0">
              <a:buNone/>
            </a:pPr>
            <a:endParaRPr lang="en-US" sz="1800" dirty="0"/>
          </a:p>
          <a:p>
            <a:pPr marL="0" indent="0">
              <a:buNone/>
            </a:pPr>
            <a:r>
              <a:rPr lang="en-US" sz="1800" b="1" dirty="0"/>
              <a:t>Which would you consider still as true?</a:t>
            </a:r>
          </a:p>
        </p:txBody>
      </p:sp>
    </p:spTree>
    <p:extLst>
      <p:ext uri="{BB962C8B-B14F-4D97-AF65-F5344CB8AC3E}">
        <p14:creationId xmlns:p14="http://schemas.microsoft.com/office/powerpoint/2010/main" val="14085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601D05D-91D1-4D04-980A-F0DB77D0BD85}"/>
              </a:ext>
            </a:extLst>
          </p:cNvPr>
          <p:cNvPicPr>
            <a:picLocks noChangeAspect="1"/>
          </p:cNvPicPr>
          <p:nvPr/>
        </p:nvPicPr>
        <p:blipFill>
          <a:blip r:embed="rId2"/>
          <a:stretch>
            <a:fillRect/>
          </a:stretch>
        </p:blipFill>
        <p:spPr>
          <a:xfrm>
            <a:off x="335428" y="2716885"/>
            <a:ext cx="4428838" cy="2089523"/>
          </a:xfrm>
          <a:prstGeom prst="rect">
            <a:avLst/>
          </a:prstGeom>
        </p:spPr>
      </p:pic>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5358246" cy="2005934"/>
          </a:xfrm>
          <a:prstGeom prst="rect">
            <a:avLst/>
          </a:prstGeom>
          <a:noFill/>
          <a:ln>
            <a:noFill/>
          </a:ln>
        </p:spPr>
        <p:txBody>
          <a:bodyPr wrap="square" rtlCol="0">
            <a:spAutoFit/>
          </a:bodyPr>
          <a:lstStyle/>
          <a:p>
            <a:pPr lvl="0">
              <a:lnSpc>
                <a:spcPct val="90000"/>
              </a:lnSpc>
              <a:buClr>
                <a:schemeClr val="dk1"/>
              </a:buClr>
              <a:buSzPts val="2800"/>
            </a:pPr>
            <a:r>
              <a:rPr lang="en-US" sz="1650" dirty="0"/>
              <a:t>Learns information from a knowledge base</a:t>
            </a:r>
          </a:p>
          <a:p>
            <a:pPr marL="514350" lvl="1" indent="-171450">
              <a:lnSpc>
                <a:spcPct val="90000"/>
              </a:lnSpc>
              <a:buSzPts val="2400"/>
              <a:buChar char="•"/>
            </a:pPr>
            <a:r>
              <a:rPr lang="en-US" sz="1800" dirty="0"/>
              <a:t>Uses embeddings for representing data in knowledge base</a:t>
            </a:r>
          </a:p>
          <a:p>
            <a:pPr marL="514350" lvl="1" indent="-171450">
              <a:lnSpc>
                <a:spcPct val="90000"/>
              </a:lnSpc>
              <a:buSzPts val="2400"/>
              <a:buChar char="•"/>
            </a:pPr>
            <a:r>
              <a:rPr lang="en-US" sz="1800" dirty="0"/>
              <a:t>Knowledge base: tuples &lt;head entity, relation, tail entity&gt;</a:t>
            </a:r>
          </a:p>
          <a:p>
            <a:pPr>
              <a:lnSpc>
                <a:spcPct val="90000"/>
              </a:lnSpc>
              <a:spcBef>
                <a:spcPts val="1800"/>
              </a:spcBef>
              <a:buSzPts val="2800"/>
            </a:pPr>
            <a:r>
              <a:rPr lang="en-US" sz="1650" dirty="0"/>
              <a:t>Combines text-based method (e.g., BERT) with knowledge-based encoding method (e.g., </a:t>
            </a:r>
            <a:r>
              <a:rPr lang="en-US" sz="1650" dirty="0" err="1"/>
              <a:t>TransE</a:t>
            </a:r>
            <a:r>
              <a:rPr lang="en-US" sz="1650" dirty="0"/>
              <a:t>)</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Proposed Model</a:t>
            </a:r>
            <a:endParaRPr lang="en-US" sz="2700" dirty="0"/>
          </a:p>
        </p:txBody>
      </p:sp>
      <p:sp>
        <p:nvSpPr>
          <p:cNvPr id="2" name="Rectangle 1">
            <a:extLst>
              <a:ext uri="{FF2B5EF4-FFF2-40B4-BE49-F238E27FC236}">
                <a16:creationId xmlns:a16="http://schemas.microsoft.com/office/drawing/2014/main" id="{6B1C3E4E-61C1-4981-BDD9-A3456647D596}"/>
              </a:ext>
            </a:extLst>
          </p:cNvPr>
          <p:cNvSpPr/>
          <p:nvPr/>
        </p:nvSpPr>
        <p:spPr>
          <a:xfrm>
            <a:off x="6955972" y="1348033"/>
            <a:ext cx="2057400" cy="819455"/>
          </a:xfrm>
          <a:prstGeom prst="rect">
            <a:avLst/>
          </a:prstGeom>
        </p:spPr>
        <p:txBody>
          <a:bodyPr wrap="square">
            <a:spAutoFit/>
          </a:bodyPr>
          <a:lstStyle/>
          <a:p>
            <a:pPr lvl="0">
              <a:lnSpc>
                <a:spcPct val="90000"/>
              </a:lnSpc>
              <a:buClr>
                <a:schemeClr val="dk1"/>
              </a:buClr>
              <a:buSzPts val="2800"/>
            </a:pPr>
            <a:r>
              <a:rPr lang="en-US" sz="1050" dirty="0"/>
              <a:t>Embedding in knowledge bases </a:t>
            </a:r>
          </a:p>
          <a:p>
            <a:pPr lvl="0">
              <a:lnSpc>
                <a:spcPct val="90000"/>
              </a:lnSpc>
              <a:buClr>
                <a:schemeClr val="dk1"/>
              </a:buClr>
              <a:buSzPts val="2800"/>
            </a:pPr>
            <a:r>
              <a:rPr lang="en-US" sz="1050" dirty="0"/>
              <a:t>(</a:t>
            </a:r>
            <a:r>
              <a:rPr lang="en-US" sz="1050" dirty="0" err="1"/>
              <a:t>TransE</a:t>
            </a:r>
            <a:r>
              <a:rPr lang="en-US" sz="1050" dirty="0"/>
              <a:t>):</a:t>
            </a:r>
          </a:p>
          <a:p>
            <a:pPr lvl="0">
              <a:lnSpc>
                <a:spcPct val="90000"/>
              </a:lnSpc>
              <a:buClr>
                <a:schemeClr val="dk1"/>
              </a:buClr>
              <a:buSzPts val="2800"/>
            </a:pPr>
            <a:r>
              <a:rPr lang="en-US" sz="1050" dirty="0"/>
              <a:t>   </a:t>
            </a:r>
            <a:r>
              <a:rPr lang="en-US" sz="1050" i="1" dirty="0"/>
              <a:t>head entity </a:t>
            </a:r>
            <a:r>
              <a:rPr lang="en-US" sz="1050" dirty="0"/>
              <a:t>+ </a:t>
            </a:r>
            <a:r>
              <a:rPr lang="en-US" sz="1050" i="1" dirty="0"/>
              <a:t>relation</a:t>
            </a:r>
            <a:r>
              <a:rPr lang="en-US" sz="1050" dirty="0"/>
              <a:t> = </a:t>
            </a:r>
            <a:r>
              <a:rPr lang="en-US" sz="1050" i="1" dirty="0"/>
              <a:t>tail entity</a:t>
            </a:r>
          </a:p>
        </p:txBody>
      </p:sp>
      <p:pic>
        <p:nvPicPr>
          <p:cNvPr id="7" name="Google Shape;244;gf07f999535_0_35">
            <a:extLst>
              <a:ext uri="{FF2B5EF4-FFF2-40B4-BE49-F238E27FC236}">
                <a16:creationId xmlns:a16="http://schemas.microsoft.com/office/drawing/2014/main" id="{8313E405-8B8D-4AC5-A961-D50CCC4895B5}"/>
              </a:ext>
            </a:extLst>
          </p:cNvPr>
          <p:cNvPicPr preferRelativeResize="0"/>
          <p:nvPr/>
        </p:nvPicPr>
        <p:blipFill>
          <a:blip r:embed="rId3">
            <a:alphaModFix/>
          </a:blip>
          <a:stretch>
            <a:fillRect/>
          </a:stretch>
        </p:blipFill>
        <p:spPr>
          <a:xfrm>
            <a:off x="5937068" y="1068228"/>
            <a:ext cx="1018904" cy="1149408"/>
          </a:xfrm>
          <a:prstGeom prst="rect">
            <a:avLst/>
          </a:prstGeom>
          <a:noFill/>
          <a:ln>
            <a:noFill/>
          </a:ln>
        </p:spPr>
      </p:pic>
      <p:sp>
        <p:nvSpPr>
          <p:cNvPr id="6" name="Rectangle 5">
            <a:extLst>
              <a:ext uri="{FF2B5EF4-FFF2-40B4-BE49-F238E27FC236}">
                <a16:creationId xmlns:a16="http://schemas.microsoft.com/office/drawing/2014/main" id="{C4E19DD9-5941-4409-95B6-0C45B345B961}"/>
              </a:ext>
            </a:extLst>
          </p:cNvPr>
          <p:cNvSpPr/>
          <p:nvPr/>
        </p:nvSpPr>
        <p:spPr>
          <a:xfrm>
            <a:off x="-46893" y="4973087"/>
            <a:ext cx="8805539" cy="196208"/>
          </a:xfrm>
          <a:prstGeom prst="rect">
            <a:avLst/>
          </a:prstGeom>
        </p:spPr>
        <p:txBody>
          <a:bodyPr wrap="square">
            <a:spAutoFit/>
          </a:bodyPr>
          <a:lstStyle/>
          <a:p>
            <a:r>
              <a:rPr lang="en-US" sz="675" dirty="0" err="1">
                <a:solidFill>
                  <a:srgbClr val="222222"/>
                </a:solidFill>
                <a:latin typeface="Arial" panose="020B0604020202020204" pitchFamily="34" charset="0"/>
              </a:rPr>
              <a:t>Bordes</a:t>
            </a:r>
            <a:r>
              <a:rPr lang="en-US" sz="675" dirty="0">
                <a:solidFill>
                  <a:srgbClr val="222222"/>
                </a:solidFill>
                <a:latin typeface="Arial" panose="020B0604020202020204" pitchFamily="34" charset="0"/>
              </a:rPr>
              <a:t>, A., </a:t>
            </a:r>
            <a:r>
              <a:rPr lang="en-US" sz="675" dirty="0" err="1">
                <a:solidFill>
                  <a:srgbClr val="222222"/>
                </a:solidFill>
                <a:latin typeface="Arial" panose="020B0604020202020204" pitchFamily="34" charset="0"/>
              </a:rPr>
              <a:t>Usunier</a:t>
            </a:r>
            <a:r>
              <a:rPr lang="en-US" sz="675" dirty="0">
                <a:solidFill>
                  <a:srgbClr val="222222"/>
                </a:solidFill>
                <a:latin typeface="Arial" panose="020B0604020202020204" pitchFamily="34" charset="0"/>
              </a:rPr>
              <a:t>, N., Garcia-Duran, A., Weston, J., &amp; </a:t>
            </a:r>
            <a:r>
              <a:rPr lang="en-US" sz="675" dirty="0" err="1">
                <a:solidFill>
                  <a:srgbClr val="222222"/>
                </a:solidFill>
                <a:latin typeface="Arial" panose="020B0604020202020204" pitchFamily="34" charset="0"/>
              </a:rPr>
              <a:t>Yakhnenko</a:t>
            </a:r>
            <a:r>
              <a:rPr lang="en-US" sz="675" dirty="0">
                <a:solidFill>
                  <a:srgbClr val="222222"/>
                </a:solidFill>
                <a:latin typeface="Arial" panose="020B0604020202020204" pitchFamily="34" charset="0"/>
              </a:rPr>
              <a:t>, O. (2013). Translating embeddings for modeling multi-relational data. </a:t>
            </a:r>
            <a:r>
              <a:rPr lang="en-US" sz="675" i="1" dirty="0">
                <a:solidFill>
                  <a:srgbClr val="222222"/>
                </a:solidFill>
                <a:latin typeface="Arial" panose="020B0604020202020204" pitchFamily="34" charset="0"/>
              </a:rPr>
              <a:t>Advances in neural information processing systems</a:t>
            </a:r>
            <a:r>
              <a:rPr lang="en-US" sz="675" dirty="0">
                <a:solidFill>
                  <a:srgbClr val="222222"/>
                </a:solidFill>
                <a:latin typeface="Arial" panose="020B0604020202020204" pitchFamily="34" charset="0"/>
              </a:rPr>
              <a:t>, </a:t>
            </a:r>
            <a:r>
              <a:rPr lang="en-US" sz="675" i="1" dirty="0">
                <a:solidFill>
                  <a:srgbClr val="222222"/>
                </a:solidFill>
                <a:latin typeface="Arial" panose="020B0604020202020204" pitchFamily="34" charset="0"/>
              </a:rPr>
              <a:t>26</a:t>
            </a:r>
            <a:r>
              <a:rPr lang="en-US" sz="675" dirty="0">
                <a:solidFill>
                  <a:srgbClr val="222222"/>
                </a:solidFill>
                <a:latin typeface="Arial" panose="020B0604020202020204" pitchFamily="34" charset="0"/>
              </a:rPr>
              <a:t>.</a:t>
            </a:r>
            <a:endParaRPr lang="en-AT" sz="675" dirty="0"/>
          </a:p>
        </p:txBody>
      </p:sp>
      <p:pic>
        <p:nvPicPr>
          <p:cNvPr id="3" name="Picture 2">
            <a:extLst>
              <a:ext uri="{FF2B5EF4-FFF2-40B4-BE49-F238E27FC236}">
                <a16:creationId xmlns:a16="http://schemas.microsoft.com/office/drawing/2014/main" id="{8AD5C4B1-605A-4003-A316-B1542F9723DD}"/>
              </a:ext>
            </a:extLst>
          </p:cNvPr>
          <p:cNvPicPr>
            <a:picLocks noChangeAspect="1"/>
          </p:cNvPicPr>
          <p:nvPr/>
        </p:nvPicPr>
        <p:blipFill>
          <a:blip r:embed="rId4"/>
          <a:stretch>
            <a:fillRect/>
          </a:stretch>
        </p:blipFill>
        <p:spPr>
          <a:xfrm>
            <a:off x="5871755" y="2492831"/>
            <a:ext cx="3044817" cy="2129526"/>
          </a:xfrm>
          <a:prstGeom prst="rect">
            <a:avLst/>
          </a:prstGeom>
        </p:spPr>
      </p:pic>
      <p:cxnSp>
        <p:nvCxnSpPr>
          <p:cNvPr id="4" name="Straight Arrow Connector 3">
            <a:extLst>
              <a:ext uri="{FF2B5EF4-FFF2-40B4-BE49-F238E27FC236}">
                <a16:creationId xmlns:a16="http://schemas.microsoft.com/office/drawing/2014/main" id="{C7576504-DF4B-4E8A-84EC-2C676281D926}"/>
              </a:ext>
            </a:extLst>
          </p:cNvPr>
          <p:cNvCxnSpPr>
            <a:cxnSpLocks/>
          </p:cNvCxnSpPr>
          <p:nvPr/>
        </p:nvCxnSpPr>
        <p:spPr>
          <a:xfrm flipV="1">
            <a:off x="2029518" y="3841262"/>
            <a:ext cx="3842237" cy="69899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4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10" y="1113323"/>
            <a:ext cx="8116981" cy="2054409"/>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171450" indent="-171450">
              <a:lnSpc>
                <a:spcPct val="90000"/>
              </a:lnSpc>
              <a:buClr>
                <a:schemeClr val="dk1"/>
              </a:buClr>
              <a:buSzPts val="2800"/>
              <a:buChar char="•"/>
            </a:pPr>
            <a:r>
              <a:rPr lang="en-US" sz="1500" dirty="0"/>
              <a:t>NLI-based pretraining improves Siamese network’s performance</a:t>
            </a:r>
          </a:p>
          <a:p>
            <a:pPr marL="171450" indent="-171450">
              <a:lnSpc>
                <a:spcPct val="90000"/>
              </a:lnSpc>
              <a:spcBef>
                <a:spcPts val="1800"/>
              </a:spcBef>
              <a:buSzPts val="2800"/>
              <a:buChar char="•"/>
            </a:pPr>
            <a:r>
              <a:rPr lang="en-US" sz="1500" dirty="0"/>
              <a:t>NLI-based pretraining does not improve the result of Self-Explaining model (SOTA model for NLI)</a:t>
            </a:r>
          </a:p>
          <a:p>
            <a:pPr marL="514350" lvl="1" indent="-171450">
              <a:lnSpc>
                <a:spcPct val="90000"/>
              </a:lnSpc>
              <a:spcBef>
                <a:spcPts val="1800"/>
              </a:spcBef>
              <a:buSzPts val="2800"/>
              <a:buChar char="•"/>
            </a:pPr>
            <a:r>
              <a:rPr lang="en-US" sz="1500" dirty="0"/>
              <a:t>NLI-related information may be already included during the pre-training for Self-Explaining model</a:t>
            </a:r>
          </a:p>
          <a:p>
            <a:pPr marL="214313" indent="-214313" defTabSz="342900" fontAlgn="auto">
              <a:spcBef>
                <a:spcPts val="0"/>
              </a:spcBef>
              <a:spcAft>
                <a:spcPts val="0"/>
              </a:spcAft>
              <a:buFont typeface="Arial" panose="020B0604020202020204" pitchFamily="34" charset="0"/>
              <a:buChar char="•"/>
              <a:defRPr/>
            </a:pPr>
            <a:endParaRPr lang="en-US" sz="1500" dirty="0">
              <a:solidFill>
                <a:prstClr val="black">
                  <a:lumMod val="85000"/>
                  <a:lumOff val="15000"/>
                </a:prstClr>
              </a:solidFill>
              <a:latin typeface="Gill Sans MT" panose="020B0502020104020203"/>
              <a:ea typeface="+mn-ea"/>
              <a:cs typeface="+mn-cs"/>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923330"/>
          </a:xfrm>
          <a:prstGeom prst="rect">
            <a:avLst/>
          </a:prstGeom>
          <a:noFill/>
        </p:spPr>
        <p:txBody>
          <a:bodyPr wrap="square" rtlCol="0">
            <a:spAutoFit/>
          </a:bodyPr>
          <a:lstStyle/>
          <a:p>
            <a:pPr lvl="0" algn="ctr">
              <a:defRPr/>
            </a:pPr>
            <a:r>
              <a:rPr lang="en-US" sz="2700" dirty="0"/>
              <a:t>Initial Analysis using NLI-based Pretraining</a:t>
            </a:r>
            <a:endParaRPr lang="en-US" sz="2700" dirty="0">
              <a:solidFill>
                <a:prstClr val="black">
                  <a:lumMod val="85000"/>
                  <a:lumOff val="15000"/>
                </a:prstClr>
              </a:solidFill>
            </a:endParaRPr>
          </a:p>
        </p:txBody>
      </p:sp>
      <p:sp>
        <p:nvSpPr>
          <p:cNvPr id="2" name="Rectangle 1">
            <a:extLst>
              <a:ext uri="{FF2B5EF4-FFF2-40B4-BE49-F238E27FC236}">
                <a16:creationId xmlns:a16="http://schemas.microsoft.com/office/drawing/2014/main" id="{86430CEA-18A8-4098-A556-E52E052A583A}"/>
              </a:ext>
            </a:extLst>
          </p:cNvPr>
          <p:cNvSpPr/>
          <p:nvPr/>
        </p:nvSpPr>
        <p:spPr>
          <a:xfrm>
            <a:off x="0" y="4932204"/>
            <a:ext cx="8689143" cy="230832"/>
          </a:xfrm>
          <a:prstGeom prst="rect">
            <a:avLst/>
          </a:prstGeom>
        </p:spPr>
        <p:txBody>
          <a:bodyPr wrap="square">
            <a:spAutoFit/>
          </a:bodyPr>
          <a:lstStyle/>
          <a:p>
            <a:r>
              <a:rPr lang="en-US" sz="900" dirty="0">
                <a:solidFill>
                  <a:srgbClr val="222222"/>
                </a:solidFill>
                <a:latin typeface="Arial" panose="020B0604020202020204" pitchFamily="34" charset="0"/>
              </a:rPr>
              <a:t>Sun, </a:t>
            </a:r>
            <a:r>
              <a:rPr lang="en-US" sz="900" dirty="0" err="1">
                <a:solidFill>
                  <a:srgbClr val="222222"/>
                </a:solidFill>
                <a:latin typeface="Arial" panose="020B0604020202020204" pitchFamily="34" charset="0"/>
              </a:rPr>
              <a:t>Zijun</a:t>
            </a:r>
            <a:r>
              <a:rPr lang="en-US" sz="900" dirty="0">
                <a:solidFill>
                  <a:srgbClr val="222222"/>
                </a:solidFill>
                <a:latin typeface="Arial" panose="020B0604020202020204" pitchFamily="34" charset="0"/>
              </a:rPr>
              <a:t>, et al. "Self-explaining structures improve </a:t>
            </a:r>
            <a:r>
              <a:rPr lang="en-US" sz="900" dirty="0" err="1">
                <a:solidFill>
                  <a:srgbClr val="222222"/>
                </a:solidFill>
                <a:latin typeface="Arial" panose="020B0604020202020204" pitchFamily="34" charset="0"/>
              </a:rPr>
              <a:t>nlp</a:t>
            </a:r>
            <a:r>
              <a:rPr lang="en-US" sz="900" dirty="0">
                <a:solidFill>
                  <a:srgbClr val="222222"/>
                </a:solidFill>
                <a:latin typeface="Arial" panose="020B0604020202020204" pitchFamily="34" charset="0"/>
              </a:rPr>
              <a:t> models." </a:t>
            </a:r>
            <a:r>
              <a:rPr lang="en-US" sz="900" i="1" dirty="0" err="1">
                <a:solidFill>
                  <a:srgbClr val="222222"/>
                </a:solidFill>
                <a:latin typeface="Arial" panose="020B0604020202020204" pitchFamily="34" charset="0"/>
              </a:rPr>
              <a:t>arXiv</a:t>
            </a:r>
            <a:r>
              <a:rPr lang="en-US" sz="900" i="1" dirty="0">
                <a:solidFill>
                  <a:srgbClr val="222222"/>
                </a:solidFill>
                <a:latin typeface="Arial" panose="020B0604020202020204" pitchFamily="34" charset="0"/>
              </a:rPr>
              <a:t> preprint arXiv:2012.01786</a:t>
            </a:r>
            <a:r>
              <a:rPr lang="en-US" sz="900" dirty="0">
                <a:solidFill>
                  <a:srgbClr val="222222"/>
                </a:solidFill>
                <a:latin typeface="Arial" panose="020B0604020202020204" pitchFamily="34" charset="0"/>
              </a:rPr>
              <a:t> (2020).</a:t>
            </a:r>
            <a:endParaRPr lang="en-AT" sz="900" dirty="0"/>
          </a:p>
        </p:txBody>
      </p:sp>
      <p:pic>
        <p:nvPicPr>
          <p:cNvPr id="4" name="Picture 3">
            <a:extLst>
              <a:ext uri="{FF2B5EF4-FFF2-40B4-BE49-F238E27FC236}">
                <a16:creationId xmlns:a16="http://schemas.microsoft.com/office/drawing/2014/main" id="{398EF622-BE39-4B0B-A4F9-BF66F7E04A49}"/>
              </a:ext>
            </a:extLst>
          </p:cNvPr>
          <p:cNvPicPr>
            <a:picLocks noChangeAspect="1"/>
          </p:cNvPicPr>
          <p:nvPr/>
        </p:nvPicPr>
        <p:blipFill>
          <a:blip r:embed="rId3"/>
          <a:stretch>
            <a:fillRect/>
          </a:stretch>
        </p:blipFill>
        <p:spPr>
          <a:xfrm>
            <a:off x="3160673" y="2936900"/>
            <a:ext cx="1626140" cy="1357697"/>
          </a:xfrm>
          <a:prstGeom prst="rect">
            <a:avLst/>
          </a:prstGeom>
        </p:spPr>
      </p:pic>
      <p:cxnSp>
        <p:nvCxnSpPr>
          <p:cNvPr id="7" name="Straight Connector 6">
            <a:extLst>
              <a:ext uri="{FF2B5EF4-FFF2-40B4-BE49-F238E27FC236}">
                <a16:creationId xmlns:a16="http://schemas.microsoft.com/office/drawing/2014/main" id="{EA1C7A01-B357-44FD-9A61-3AA49E112E37}"/>
              </a:ext>
            </a:extLst>
          </p:cNvPr>
          <p:cNvCxnSpPr>
            <a:cxnSpLocks/>
          </p:cNvCxnSpPr>
          <p:nvPr/>
        </p:nvCxnSpPr>
        <p:spPr>
          <a:xfrm>
            <a:off x="3110797" y="3678382"/>
            <a:ext cx="15960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6F5161-25D9-41A5-AFD4-3A230BDFCAF2}"/>
              </a:ext>
            </a:extLst>
          </p:cNvPr>
          <p:cNvSpPr/>
          <p:nvPr/>
        </p:nvSpPr>
        <p:spPr>
          <a:xfrm>
            <a:off x="5147977" y="3285633"/>
            <a:ext cx="3021989" cy="577081"/>
          </a:xfrm>
          <a:prstGeom prst="rect">
            <a:avLst/>
          </a:prstGeom>
        </p:spPr>
        <p:txBody>
          <a:bodyPr wrap="square">
            <a:spAutoFit/>
          </a:bodyPr>
          <a:lstStyle/>
          <a:p>
            <a:r>
              <a:rPr lang="en-US" sz="1050" dirty="0"/>
              <a:t>SUPPORTED = Entailment (NLI)</a:t>
            </a:r>
          </a:p>
          <a:p>
            <a:r>
              <a:rPr lang="en-US" sz="1050" dirty="0"/>
              <a:t>INVALIDATED = Contradiction (NLI)</a:t>
            </a:r>
          </a:p>
          <a:p>
            <a:r>
              <a:rPr lang="en-US" sz="1050" dirty="0"/>
              <a:t>UNKNOWN = Neutral (NLI)</a:t>
            </a:r>
            <a:endParaRPr lang="en-AT" sz="1050" dirty="0"/>
          </a:p>
        </p:txBody>
      </p:sp>
    </p:spTree>
    <p:extLst>
      <p:ext uri="{BB962C8B-B14F-4D97-AF65-F5344CB8AC3E}">
        <p14:creationId xmlns:p14="http://schemas.microsoft.com/office/powerpoint/2010/main" val="226712942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5358246" cy="2005934"/>
          </a:xfrm>
          <a:prstGeom prst="rect">
            <a:avLst/>
          </a:prstGeom>
          <a:noFill/>
          <a:ln>
            <a:noFill/>
          </a:ln>
        </p:spPr>
        <p:txBody>
          <a:bodyPr wrap="square" rtlCol="0">
            <a:spAutoFit/>
          </a:bodyPr>
          <a:lstStyle/>
          <a:p>
            <a:pPr lvl="0">
              <a:lnSpc>
                <a:spcPct val="90000"/>
              </a:lnSpc>
              <a:buClr>
                <a:schemeClr val="dk1"/>
              </a:buClr>
              <a:buSzPts val="2800"/>
            </a:pPr>
            <a:r>
              <a:rPr lang="en-US" sz="1650" dirty="0"/>
              <a:t>Learns information from a knowledge base</a:t>
            </a:r>
          </a:p>
          <a:p>
            <a:pPr marL="514350" lvl="1" indent="-171450">
              <a:lnSpc>
                <a:spcPct val="90000"/>
              </a:lnSpc>
              <a:buSzPts val="2400"/>
              <a:buChar char="•"/>
            </a:pPr>
            <a:r>
              <a:rPr lang="en-US" sz="1800" dirty="0"/>
              <a:t>Uses embeddings for representing data in knowledge base</a:t>
            </a:r>
          </a:p>
          <a:p>
            <a:pPr marL="514350" lvl="1" indent="-171450">
              <a:lnSpc>
                <a:spcPct val="90000"/>
              </a:lnSpc>
              <a:buSzPts val="2400"/>
              <a:buChar char="•"/>
            </a:pPr>
            <a:r>
              <a:rPr lang="en-US" sz="1800" dirty="0"/>
              <a:t>Knowledge base: tuples &lt;head entity, relation, tail entity&gt;</a:t>
            </a:r>
          </a:p>
          <a:p>
            <a:pPr>
              <a:lnSpc>
                <a:spcPct val="90000"/>
              </a:lnSpc>
              <a:spcBef>
                <a:spcPts val="1800"/>
              </a:spcBef>
              <a:buSzPts val="2800"/>
            </a:pPr>
            <a:r>
              <a:rPr lang="en-US" sz="1650" dirty="0"/>
              <a:t>Combines text-based method (e.g., BERT) with knowledge-based encoding method (e.g., </a:t>
            </a:r>
            <a:r>
              <a:rPr lang="en-US" sz="1650" dirty="0" err="1"/>
              <a:t>TransE</a:t>
            </a:r>
            <a:r>
              <a:rPr lang="en-US" sz="1650" dirty="0"/>
              <a:t>)</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Proposed Model</a:t>
            </a:r>
            <a:endParaRPr lang="en-US" sz="2700" dirty="0"/>
          </a:p>
        </p:txBody>
      </p:sp>
      <p:pic>
        <p:nvPicPr>
          <p:cNvPr id="5" name="Google Shape;222;gf07f999535_0_23">
            <a:extLst>
              <a:ext uri="{FF2B5EF4-FFF2-40B4-BE49-F238E27FC236}">
                <a16:creationId xmlns:a16="http://schemas.microsoft.com/office/drawing/2014/main" id="{674A4F88-5DA6-4F3D-8D35-2D72C690DFB4}"/>
              </a:ext>
            </a:extLst>
          </p:cNvPr>
          <p:cNvPicPr preferRelativeResize="0"/>
          <p:nvPr/>
        </p:nvPicPr>
        <p:blipFill>
          <a:blip r:embed="rId2">
            <a:alphaModFix/>
          </a:blip>
          <a:stretch>
            <a:fillRect/>
          </a:stretch>
        </p:blipFill>
        <p:spPr>
          <a:xfrm>
            <a:off x="310244" y="2734035"/>
            <a:ext cx="4488264" cy="2021530"/>
          </a:xfrm>
          <a:prstGeom prst="rect">
            <a:avLst/>
          </a:prstGeom>
          <a:noFill/>
          <a:ln>
            <a:noFill/>
          </a:ln>
        </p:spPr>
      </p:pic>
      <p:sp>
        <p:nvSpPr>
          <p:cNvPr id="2" name="Rectangle 1">
            <a:extLst>
              <a:ext uri="{FF2B5EF4-FFF2-40B4-BE49-F238E27FC236}">
                <a16:creationId xmlns:a16="http://schemas.microsoft.com/office/drawing/2014/main" id="{6B1C3E4E-61C1-4981-BDD9-A3456647D596}"/>
              </a:ext>
            </a:extLst>
          </p:cNvPr>
          <p:cNvSpPr/>
          <p:nvPr/>
        </p:nvSpPr>
        <p:spPr>
          <a:xfrm>
            <a:off x="6955972" y="1348033"/>
            <a:ext cx="2057400" cy="819455"/>
          </a:xfrm>
          <a:prstGeom prst="rect">
            <a:avLst/>
          </a:prstGeom>
        </p:spPr>
        <p:txBody>
          <a:bodyPr wrap="square">
            <a:spAutoFit/>
          </a:bodyPr>
          <a:lstStyle/>
          <a:p>
            <a:pPr lvl="0">
              <a:lnSpc>
                <a:spcPct val="90000"/>
              </a:lnSpc>
              <a:buClr>
                <a:schemeClr val="dk1"/>
              </a:buClr>
              <a:buSzPts val="2800"/>
            </a:pPr>
            <a:r>
              <a:rPr lang="en-US" sz="1050" dirty="0"/>
              <a:t>Embedding in knowledge bases </a:t>
            </a:r>
          </a:p>
          <a:p>
            <a:pPr lvl="0">
              <a:lnSpc>
                <a:spcPct val="90000"/>
              </a:lnSpc>
              <a:buClr>
                <a:schemeClr val="dk1"/>
              </a:buClr>
              <a:buSzPts val="2800"/>
            </a:pPr>
            <a:r>
              <a:rPr lang="en-US" sz="1050" dirty="0"/>
              <a:t>(</a:t>
            </a:r>
            <a:r>
              <a:rPr lang="en-US" sz="1050" dirty="0" err="1"/>
              <a:t>TransE</a:t>
            </a:r>
            <a:r>
              <a:rPr lang="en-US" sz="1050" dirty="0"/>
              <a:t>):</a:t>
            </a:r>
          </a:p>
          <a:p>
            <a:pPr lvl="0">
              <a:lnSpc>
                <a:spcPct val="90000"/>
              </a:lnSpc>
              <a:buClr>
                <a:schemeClr val="dk1"/>
              </a:buClr>
              <a:buSzPts val="2800"/>
            </a:pPr>
            <a:r>
              <a:rPr lang="en-US" sz="1050" dirty="0"/>
              <a:t>   </a:t>
            </a:r>
            <a:r>
              <a:rPr lang="en-US" sz="1050" i="1" dirty="0"/>
              <a:t>head entity </a:t>
            </a:r>
            <a:r>
              <a:rPr lang="en-US" sz="1050" dirty="0"/>
              <a:t>+ </a:t>
            </a:r>
            <a:r>
              <a:rPr lang="en-US" sz="1050" i="1" dirty="0"/>
              <a:t>relation</a:t>
            </a:r>
            <a:r>
              <a:rPr lang="en-US" sz="1050" dirty="0"/>
              <a:t> = </a:t>
            </a:r>
            <a:r>
              <a:rPr lang="en-US" sz="1050" i="1" dirty="0"/>
              <a:t>tail entity</a:t>
            </a:r>
          </a:p>
        </p:txBody>
      </p:sp>
      <p:pic>
        <p:nvPicPr>
          <p:cNvPr id="7" name="Google Shape;244;gf07f999535_0_35">
            <a:extLst>
              <a:ext uri="{FF2B5EF4-FFF2-40B4-BE49-F238E27FC236}">
                <a16:creationId xmlns:a16="http://schemas.microsoft.com/office/drawing/2014/main" id="{8313E405-8B8D-4AC5-A961-D50CCC4895B5}"/>
              </a:ext>
            </a:extLst>
          </p:cNvPr>
          <p:cNvPicPr preferRelativeResize="0"/>
          <p:nvPr/>
        </p:nvPicPr>
        <p:blipFill>
          <a:blip r:embed="rId3">
            <a:alphaModFix/>
          </a:blip>
          <a:stretch>
            <a:fillRect/>
          </a:stretch>
        </p:blipFill>
        <p:spPr>
          <a:xfrm>
            <a:off x="5937068" y="1068228"/>
            <a:ext cx="1018904" cy="1149408"/>
          </a:xfrm>
          <a:prstGeom prst="rect">
            <a:avLst/>
          </a:prstGeom>
          <a:noFill/>
          <a:ln>
            <a:noFill/>
          </a:ln>
        </p:spPr>
      </p:pic>
      <p:pic>
        <p:nvPicPr>
          <p:cNvPr id="8" name="Google Shape;252;gecf1c71f29_0_0">
            <a:extLst>
              <a:ext uri="{FF2B5EF4-FFF2-40B4-BE49-F238E27FC236}">
                <a16:creationId xmlns:a16="http://schemas.microsoft.com/office/drawing/2014/main" id="{65035A57-6B70-420B-A9AA-94FB604F7DD6}"/>
              </a:ext>
            </a:extLst>
          </p:cNvPr>
          <p:cNvPicPr preferRelativeResize="0"/>
          <p:nvPr/>
        </p:nvPicPr>
        <p:blipFill>
          <a:blip r:embed="rId4">
            <a:alphaModFix/>
          </a:blip>
          <a:stretch>
            <a:fillRect/>
          </a:stretch>
        </p:blipFill>
        <p:spPr>
          <a:xfrm>
            <a:off x="6162403" y="2833955"/>
            <a:ext cx="2671354" cy="1921610"/>
          </a:xfrm>
          <a:prstGeom prst="rect">
            <a:avLst/>
          </a:prstGeom>
          <a:noFill/>
          <a:ln>
            <a:solidFill>
              <a:schemeClr val="tx1"/>
            </a:solidFill>
          </a:ln>
        </p:spPr>
      </p:pic>
      <p:cxnSp>
        <p:nvCxnSpPr>
          <p:cNvPr id="4" name="Straight Arrow Connector 3">
            <a:extLst>
              <a:ext uri="{FF2B5EF4-FFF2-40B4-BE49-F238E27FC236}">
                <a16:creationId xmlns:a16="http://schemas.microsoft.com/office/drawing/2014/main" id="{C7576504-DF4B-4E8A-84EC-2C676281D926}"/>
              </a:ext>
            </a:extLst>
          </p:cNvPr>
          <p:cNvCxnSpPr>
            <a:cxnSpLocks/>
          </p:cNvCxnSpPr>
          <p:nvPr/>
        </p:nvCxnSpPr>
        <p:spPr>
          <a:xfrm flipV="1">
            <a:off x="2286000" y="3794761"/>
            <a:ext cx="3866606" cy="888274"/>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4E19DD9-5941-4409-95B6-0C45B345B961}"/>
              </a:ext>
            </a:extLst>
          </p:cNvPr>
          <p:cNvSpPr/>
          <p:nvPr/>
        </p:nvSpPr>
        <p:spPr>
          <a:xfrm>
            <a:off x="-46893" y="4973087"/>
            <a:ext cx="8805539" cy="196208"/>
          </a:xfrm>
          <a:prstGeom prst="rect">
            <a:avLst/>
          </a:prstGeom>
        </p:spPr>
        <p:txBody>
          <a:bodyPr wrap="square">
            <a:spAutoFit/>
          </a:bodyPr>
          <a:lstStyle/>
          <a:p>
            <a:r>
              <a:rPr lang="en-US" sz="675" dirty="0" err="1">
                <a:solidFill>
                  <a:srgbClr val="222222"/>
                </a:solidFill>
                <a:latin typeface="Arial" panose="020B0604020202020204" pitchFamily="34" charset="0"/>
              </a:rPr>
              <a:t>Bordes</a:t>
            </a:r>
            <a:r>
              <a:rPr lang="en-US" sz="675" dirty="0">
                <a:solidFill>
                  <a:srgbClr val="222222"/>
                </a:solidFill>
                <a:latin typeface="Arial" panose="020B0604020202020204" pitchFamily="34" charset="0"/>
              </a:rPr>
              <a:t>, A., </a:t>
            </a:r>
            <a:r>
              <a:rPr lang="en-US" sz="675" dirty="0" err="1">
                <a:solidFill>
                  <a:srgbClr val="222222"/>
                </a:solidFill>
                <a:latin typeface="Arial" panose="020B0604020202020204" pitchFamily="34" charset="0"/>
              </a:rPr>
              <a:t>Usunier</a:t>
            </a:r>
            <a:r>
              <a:rPr lang="en-US" sz="675" dirty="0">
                <a:solidFill>
                  <a:srgbClr val="222222"/>
                </a:solidFill>
                <a:latin typeface="Arial" panose="020B0604020202020204" pitchFamily="34" charset="0"/>
              </a:rPr>
              <a:t>, N., Garcia-Duran, A., Weston, J., &amp; </a:t>
            </a:r>
            <a:r>
              <a:rPr lang="en-US" sz="675" dirty="0" err="1">
                <a:solidFill>
                  <a:srgbClr val="222222"/>
                </a:solidFill>
                <a:latin typeface="Arial" panose="020B0604020202020204" pitchFamily="34" charset="0"/>
              </a:rPr>
              <a:t>Yakhnenko</a:t>
            </a:r>
            <a:r>
              <a:rPr lang="en-US" sz="675" dirty="0">
                <a:solidFill>
                  <a:srgbClr val="222222"/>
                </a:solidFill>
                <a:latin typeface="Arial" panose="020B0604020202020204" pitchFamily="34" charset="0"/>
              </a:rPr>
              <a:t>, O. (2013). Translating embeddings for modeling multi-relational data. </a:t>
            </a:r>
            <a:r>
              <a:rPr lang="en-US" sz="675" i="1" dirty="0">
                <a:solidFill>
                  <a:srgbClr val="222222"/>
                </a:solidFill>
                <a:latin typeface="Arial" panose="020B0604020202020204" pitchFamily="34" charset="0"/>
              </a:rPr>
              <a:t>Advances in neural information processing systems</a:t>
            </a:r>
            <a:r>
              <a:rPr lang="en-US" sz="675" dirty="0">
                <a:solidFill>
                  <a:srgbClr val="222222"/>
                </a:solidFill>
                <a:latin typeface="Arial" panose="020B0604020202020204" pitchFamily="34" charset="0"/>
              </a:rPr>
              <a:t>, </a:t>
            </a:r>
            <a:r>
              <a:rPr lang="en-US" sz="675" i="1" dirty="0">
                <a:solidFill>
                  <a:srgbClr val="222222"/>
                </a:solidFill>
                <a:latin typeface="Arial" panose="020B0604020202020204" pitchFamily="34" charset="0"/>
              </a:rPr>
              <a:t>26</a:t>
            </a:r>
            <a:r>
              <a:rPr lang="en-US" sz="675" dirty="0">
                <a:solidFill>
                  <a:srgbClr val="222222"/>
                </a:solidFill>
                <a:latin typeface="Arial" panose="020B0604020202020204" pitchFamily="34" charset="0"/>
              </a:rPr>
              <a:t>.</a:t>
            </a:r>
            <a:endParaRPr lang="en-AT" sz="675" dirty="0"/>
          </a:p>
        </p:txBody>
      </p:sp>
    </p:spTree>
    <p:extLst>
      <p:ext uri="{BB962C8B-B14F-4D97-AF65-F5344CB8AC3E}">
        <p14:creationId xmlns:p14="http://schemas.microsoft.com/office/powerpoint/2010/main" val="243534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1"/>
            <a:ext cx="8116981" cy="1569660"/>
          </a:xfrm>
          <a:prstGeom prst="rect">
            <a:avLst/>
          </a:prstGeom>
          <a:noFill/>
          <a:ln>
            <a:noFill/>
          </a:ln>
        </p:spPr>
        <p:txBody>
          <a:bodyPr wrap="square" rtlCol="0">
            <a:spAutoFit/>
          </a:bodyPr>
          <a:lstStyle/>
          <a:p>
            <a:pPr marL="214313" indent="-214313">
              <a:lnSpc>
                <a:spcPct val="90000"/>
              </a:lnSpc>
              <a:buClr>
                <a:schemeClr val="dk1"/>
              </a:buClr>
              <a:buSzPts val="2800"/>
              <a:buFont typeface="Arial" panose="020B0604020202020204" pitchFamily="34" charset="0"/>
              <a:buChar char="•"/>
            </a:pPr>
            <a:r>
              <a:rPr lang="en-US" sz="1800" dirty="0"/>
              <a:t>Encoder Fully Based on Contextual Information</a:t>
            </a:r>
          </a:p>
          <a:p>
            <a:pPr marL="514350" lvl="1" indent="-171450">
              <a:lnSpc>
                <a:spcPct val="90000"/>
              </a:lnSpc>
              <a:buSzPts val="2400"/>
              <a:buChar char="•"/>
            </a:pPr>
            <a:r>
              <a:rPr lang="en-US" sz="1800" dirty="0"/>
              <a:t>transform to the same dimension by 1 feedforward layer</a:t>
            </a:r>
          </a:p>
          <a:p>
            <a:pPr marL="171450" indent="-171450">
              <a:lnSpc>
                <a:spcPct val="90000"/>
              </a:lnSpc>
              <a:spcBef>
                <a:spcPts val="1800"/>
              </a:spcBef>
              <a:buSzPts val="2800"/>
              <a:buChar char="•"/>
            </a:pPr>
            <a:r>
              <a:rPr lang="en-US" sz="1800" dirty="0"/>
              <a:t>Encoder Based on Knowledge Base</a:t>
            </a:r>
          </a:p>
          <a:p>
            <a:pPr marL="514350" lvl="1" indent="-171450">
              <a:lnSpc>
                <a:spcPct val="90000"/>
              </a:lnSpc>
              <a:buSzPts val="2400"/>
              <a:buChar char="•"/>
            </a:pPr>
            <a:r>
              <a:rPr lang="en-US" sz="1800" dirty="0"/>
              <a:t>concatenation of embeddings of hypothesis and premise</a:t>
            </a:r>
          </a:p>
          <a:p>
            <a:pPr marL="514350" lvl="1" indent="-171450">
              <a:lnSpc>
                <a:spcPct val="90000"/>
              </a:lnSpc>
              <a:buSzPts val="2400"/>
              <a:buChar char="•"/>
            </a:pPr>
            <a:r>
              <a:rPr lang="en-US" sz="1800" dirty="0"/>
              <a:t>transform to the same dimension by 1 feedforward layer</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en-US" sz="2700" dirty="0"/>
              <a:t>Outline of Proposed Model</a:t>
            </a:r>
            <a:endParaRPr lang="en-US" sz="2700" dirty="0">
              <a:solidFill>
                <a:prstClr val="black">
                  <a:lumMod val="85000"/>
                  <a:lumOff val="15000"/>
                </a:prstClr>
              </a:solidFill>
            </a:endParaRPr>
          </a:p>
        </p:txBody>
      </p:sp>
      <p:pic>
        <p:nvPicPr>
          <p:cNvPr id="5" name="Google Shape;260;gecf1c71f29_0_7">
            <a:extLst>
              <a:ext uri="{FF2B5EF4-FFF2-40B4-BE49-F238E27FC236}">
                <a16:creationId xmlns:a16="http://schemas.microsoft.com/office/drawing/2014/main" id="{7F63293B-7E42-402B-AB64-3E42070EB117}"/>
              </a:ext>
            </a:extLst>
          </p:cNvPr>
          <p:cNvPicPr preferRelativeResize="0"/>
          <p:nvPr/>
        </p:nvPicPr>
        <p:blipFill>
          <a:blip r:embed="rId2">
            <a:alphaModFix/>
          </a:blip>
          <a:stretch>
            <a:fillRect/>
          </a:stretch>
        </p:blipFill>
        <p:spPr>
          <a:xfrm>
            <a:off x="2513660" y="2717946"/>
            <a:ext cx="4540283" cy="1997746"/>
          </a:xfrm>
          <a:prstGeom prst="rect">
            <a:avLst/>
          </a:prstGeom>
          <a:noFill/>
          <a:ln>
            <a:noFill/>
          </a:ln>
        </p:spPr>
      </p:pic>
    </p:spTree>
    <p:extLst>
      <p:ext uri="{BB962C8B-B14F-4D97-AF65-F5344CB8AC3E}">
        <p14:creationId xmlns:p14="http://schemas.microsoft.com/office/powerpoint/2010/main" val="49204522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116981" cy="1008738"/>
          </a:xfrm>
          <a:prstGeom prst="rect">
            <a:avLst/>
          </a:prstGeom>
          <a:noFill/>
          <a:ln>
            <a:noFill/>
          </a:ln>
        </p:spPr>
        <p:txBody>
          <a:bodyPr wrap="square" rtlCol="0">
            <a:spAutoFit/>
          </a:bodyPr>
          <a:lstStyle/>
          <a:p>
            <a:pPr lvl="0">
              <a:lnSpc>
                <a:spcPct val="90000"/>
              </a:lnSpc>
              <a:buClr>
                <a:schemeClr val="dk1"/>
              </a:buClr>
              <a:buSzPts val="2800"/>
            </a:pPr>
            <a:r>
              <a:rPr lang="en-US" sz="1650" dirty="0"/>
              <a:t>Embedding for Knowledge Bases</a:t>
            </a:r>
          </a:p>
          <a:p>
            <a:pPr marL="171450" indent="-171450">
              <a:lnSpc>
                <a:spcPct val="90000"/>
              </a:lnSpc>
              <a:spcBef>
                <a:spcPts val="1800"/>
              </a:spcBef>
              <a:buSzPts val="2800"/>
              <a:buChar char="•"/>
            </a:pPr>
            <a:r>
              <a:rPr lang="en-US" sz="1650" dirty="0"/>
              <a:t>head entity + relation = tail entity</a:t>
            </a:r>
          </a:p>
          <a:p>
            <a:pPr marL="514350" lvl="1" indent="-171450">
              <a:lnSpc>
                <a:spcPct val="90000"/>
              </a:lnSpc>
              <a:buSzPts val="2400"/>
              <a:buChar char="•"/>
            </a:pPr>
            <a:r>
              <a:rPr lang="en-US" sz="1650" dirty="0"/>
              <a:t>inspired by word embedding methods</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TransE</a:t>
            </a:r>
            <a:endParaRPr lang="en-US" sz="2700" dirty="0"/>
          </a:p>
        </p:txBody>
      </p:sp>
      <p:pic>
        <p:nvPicPr>
          <p:cNvPr id="5" name="Google Shape;244;gf07f999535_0_35">
            <a:extLst>
              <a:ext uri="{FF2B5EF4-FFF2-40B4-BE49-F238E27FC236}">
                <a16:creationId xmlns:a16="http://schemas.microsoft.com/office/drawing/2014/main" id="{149024E7-61D0-45D7-910B-717404C5C16F}"/>
              </a:ext>
            </a:extLst>
          </p:cNvPr>
          <p:cNvPicPr preferRelativeResize="0"/>
          <p:nvPr/>
        </p:nvPicPr>
        <p:blipFill>
          <a:blip r:embed="rId2">
            <a:alphaModFix/>
          </a:blip>
          <a:stretch>
            <a:fillRect/>
          </a:stretch>
        </p:blipFill>
        <p:spPr>
          <a:xfrm>
            <a:off x="1333099" y="2668937"/>
            <a:ext cx="2378213" cy="2161481"/>
          </a:xfrm>
          <a:prstGeom prst="rect">
            <a:avLst/>
          </a:prstGeom>
          <a:noFill/>
          <a:ln>
            <a:noFill/>
          </a:ln>
        </p:spPr>
      </p:pic>
    </p:spTree>
    <p:extLst>
      <p:ext uri="{BB962C8B-B14F-4D97-AF65-F5344CB8AC3E}">
        <p14:creationId xmlns:p14="http://schemas.microsoft.com/office/powerpoint/2010/main" val="28251325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116981" cy="969496"/>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171450" indent="-171450">
              <a:lnSpc>
                <a:spcPct val="90000"/>
              </a:lnSpc>
              <a:buClr>
                <a:schemeClr val="dk1"/>
              </a:buClr>
              <a:buSzPts val="2800"/>
              <a:buChar char="•"/>
            </a:pPr>
            <a:r>
              <a:rPr lang="en-US" sz="1500" dirty="0"/>
              <a:t>Concept embedding: sentence encoder + weight W</a:t>
            </a:r>
          </a:p>
          <a:p>
            <a:pPr marL="171450" indent="-171450">
              <a:lnSpc>
                <a:spcPct val="90000"/>
              </a:lnSpc>
              <a:spcBef>
                <a:spcPts val="1800"/>
              </a:spcBef>
              <a:buSzPts val="2800"/>
              <a:buChar char="•"/>
            </a:pPr>
            <a:r>
              <a:rPr lang="en-US" sz="1500" dirty="0"/>
              <a:t>Relation embedding: same as </a:t>
            </a:r>
            <a:r>
              <a:rPr lang="en-US" sz="1500" dirty="0" err="1"/>
              <a:t>TransE</a:t>
            </a:r>
            <a:endParaRPr lang="en-US" sz="1500" dirty="0"/>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en-US" sz="2700" dirty="0" err="1"/>
              <a:t>TransE</a:t>
            </a:r>
            <a:r>
              <a:rPr lang="en-US" sz="2700" dirty="0"/>
              <a:t> for Sentences</a:t>
            </a:r>
            <a:endParaRPr lang="en-US" sz="2700" dirty="0">
              <a:solidFill>
                <a:prstClr val="black">
                  <a:lumMod val="85000"/>
                  <a:lumOff val="15000"/>
                </a:prstClr>
              </a:solidFill>
            </a:endParaRPr>
          </a:p>
        </p:txBody>
      </p:sp>
      <p:pic>
        <p:nvPicPr>
          <p:cNvPr id="5" name="Google Shape;252;gecf1c71f29_0_0">
            <a:extLst>
              <a:ext uri="{FF2B5EF4-FFF2-40B4-BE49-F238E27FC236}">
                <a16:creationId xmlns:a16="http://schemas.microsoft.com/office/drawing/2014/main" id="{C8BEED05-AD88-4A0E-8720-EF60A1E78479}"/>
              </a:ext>
            </a:extLst>
          </p:cNvPr>
          <p:cNvPicPr preferRelativeResize="0"/>
          <p:nvPr/>
        </p:nvPicPr>
        <p:blipFill>
          <a:blip r:embed="rId2">
            <a:alphaModFix/>
          </a:blip>
          <a:stretch>
            <a:fillRect/>
          </a:stretch>
        </p:blipFill>
        <p:spPr>
          <a:xfrm>
            <a:off x="2507212" y="2597944"/>
            <a:ext cx="3042713" cy="2169319"/>
          </a:xfrm>
          <a:prstGeom prst="rect">
            <a:avLst/>
          </a:prstGeom>
          <a:noFill/>
          <a:ln>
            <a:noFill/>
          </a:ln>
        </p:spPr>
      </p:pic>
    </p:spTree>
    <p:extLst>
      <p:ext uri="{BB962C8B-B14F-4D97-AF65-F5344CB8AC3E}">
        <p14:creationId xmlns:p14="http://schemas.microsoft.com/office/powerpoint/2010/main" val="16051692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078048"/>
            <a:ext cx="8116981" cy="3831818"/>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171450" indent="-151448">
              <a:lnSpc>
                <a:spcPct val="90000"/>
              </a:lnSpc>
              <a:buClr>
                <a:schemeClr val="dk1"/>
              </a:buClr>
              <a:buSzPct val="100000"/>
              <a:buChar char="•"/>
            </a:pPr>
            <a:r>
              <a:rPr lang="en-US" sz="1500" dirty="0"/>
              <a:t>Siamese Network with Tanh Layers and </a:t>
            </a:r>
            <a:r>
              <a:rPr lang="en-US" sz="1500" dirty="0" err="1"/>
              <a:t>GloVe</a:t>
            </a:r>
            <a:endParaRPr lang="en-US" sz="1500" dirty="0"/>
          </a:p>
          <a:p>
            <a:pPr marL="171450" indent="-151448">
              <a:lnSpc>
                <a:spcPct val="90000"/>
              </a:lnSpc>
              <a:spcBef>
                <a:spcPts val="1800"/>
              </a:spcBef>
              <a:buSzPct val="100000"/>
              <a:buChar char="•"/>
            </a:pPr>
            <a:r>
              <a:rPr lang="en-US" sz="1500" dirty="0"/>
              <a:t>SBERT + FFN</a:t>
            </a:r>
          </a:p>
          <a:p>
            <a:pPr marL="171450" indent="-151448">
              <a:lnSpc>
                <a:spcPct val="90000"/>
              </a:lnSpc>
              <a:spcBef>
                <a:spcPts val="1800"/>
              </a:spcBef>
              <a:buSzPct val="100000"/>
              <a:buChar char="•"/>
            </a:pPr>
            <a:r>
              <a:rPr lang="en-US" sz="1500" dirty="0"/>
              <a:t>BERT</a:t>
            </a:r>
          </a:p>
          <a:p>
            <a:pPr marL="171450" indent="-151448">
              <a:lnSpc>
                <a:spcPct val="90000"/>
              </a:lnSpc>
              <a:spcBef>
                <a:spcPts val="1800"/>
              </a:spcBef>
              <a:buSzPct val="100000"/>
              <a:buChar char="•"/>
            </a:pPr>
            <a:r>
              <a:rPr lang="en-US" sz="1500" dirty="0"/>
              <a:t>Self-Explaining Model with </a:t>
            </a:r>
            <a:r>
              <a:rPr lang="en-US" sz="1500" dirty="0" err="1"/>
              <a:t>RoBERTa</a:t>
            </a:r>
            <a:endParaRPr lang="en-US" sz="1500" dirty="0"/>
          </a:p>
          <a:p>
            <a:pPr marL="171450" indent="-151448">
              <a:lnSpc>
                <a:spcPct val="90000"/>
              </a:lnSpc>
              <a:spcBef>
                <a:spcPts val="1800"/>
              </a:spcBef>
              <a:buSzPct val="100000"/>
              <a:buChar char="•"/>
            </a:pPr>
            <a:r>
              <a:rPr lang="en-US" sz="1500" dirty="0"/>
              <a:t>Siamese + NLI-pretraining</a:t>
            </a:r>
          </a:p>
          <a:p>
            <a:pPr marL="171450" indent="-151448">
              <a:lnSpc>
                <a:spcPct val="90000"/>
              </a:lnSpc>
              <a:spcBef>
                <a:spcPts val="1800"/>
              </a:spcBef>
              <a:buSzPct val="100000"/>
              <a:buChar char="•"/>
            </a:pPr>
            <a:r>
              <a:rPr lang="en-US" sz="1500" dirty="0"/>
              <a:t>Self-Explaining Model + NLI-pretraining</a:t>
            </a:r>
          </a:p>
          <a:p>
            <a:pPr marL="171450" indent="-151448">
              <a:lnSpc>
                <a:spcPct val="90000"/>
              </a:lnSpc>
              <a:spcBef>
                <a:spcPts val="1800"/>
              </a:spcBef>
              <a:buSzPct val="100000"/>
              <a:buChar char="•"/>
            </a:pPr>
            <a:r>
              <a:rPr lang="en-US" sz="1500" dirty="0"/>
              <a:t>Siamese + </a:t>
            </a:r>
            <a:r>
              <a:rPr lang="en-US" sz="1500" dirty="0" err="1"/>
              <a:t>TransE</a:t>
            </a:r>
            <a:endParaRPr lang="en-US" sz="1500" dirty="0"/>
          </a:p>
          <a:p>
            <a:pPr marL="171450" indent="-151448">
              <a:lnSpc>
                <a:spcPct val="90000"/>
              </a:lnSpc>
              <a:spcBef>
                <a:spcPts val="1800"/>
              </a:spcBef>
              <a:buSzPct val="100000"/>
              <a:buChar char="•"/>
            </a:pPr>
            <a:r>
              <a:rPr lang="en-US" sz="1500" dirty="0"/>
              <a:t>Self-Explaining Model + </a:t>
            </a:r>
            <a:r>
              <a:rPr lang="en-US" sz="1500" dirty="0" err="1"/>
              <a:t>TransE</a:t>
            </a:r>
            <a:endParaRPr lang="en-US" sz="1500" dirty="0"/>
          </a:p>
          <a:p>
            <a:pPr marL="214313" indent="-214313" defTabSz="342900" fontAlgn="auto">
              <a:spcBef>
                <a:spcPts val="0"/>
              </a:spcBef>
              <a:spcAft>
                <a:spcPts val="0"/>
              </a:spcAft>
              <a:buFont typeface="Arial" panose="020B0604020202020204" pitchFamily="34" charset="0"/>
              <a:buChar char="•"/>
              <a:defRPr/>
            </a:pPr>
            <a:endParaRPr lang="en-US" sz="1500" dirty="0">
              <a:solidFill>
                <a:prstClr val="black">
                  <a:lumMod val="85000"/>
                  <a:lumOff val="15000"/>
                </a:prstClr>
              </a:solidFill>
              <a:latin typeface="Gill Sans MT" panose="020B0502020104020203"/>
              <a:ea typeface="+mn-ea"/>
              <a:cs typeface="+mn-cs"/>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solidFill>
                  <a:prstClr val="black">
                    <a:lumMod val="85000"/>
                    <a:lumOff val="15000"/>
                  </a:prstClr>
                </a:solidFill>
              </a:rPr>
              <a:t>Experiments</a:t>
            </a:r>
            <a:endParaRPr lang="en-US" sz="2700" dirty="0">
              <a:solidFill>
                <a:prstClr val="black">
                  <a:lumMod val="85000"/>
                  <a:lumOff val="15000"/>
                </a:prstClr>
              </a:solidFill>
            </a:endParaRPr>
          </a:p>
        </p:txBody>
      </p:sp>
    </p:spTree>
    <p:extLst>
      <p:ext uri="{BB962C8B-B14F-4D97-AF65-F5344CB8AC3E}">
        <p14:creationId xmlns:p14="http://schemas.microsoft.com/office/powerpoint/2010/main" val="350562544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116981" cy="3199337"/>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171450" indent="-171450">
              <a:lnSpc>
                <a:spcPct val="90000"/>
              </a:lnSpc>
              <a:buClr>
                <a:schemeClr val="dk1"/>
              </a:buClr>
              <a:buSzPts val="2800"/>
              <a:buChar char="•"/>
            </a:pPr>
            <a:r>
              <a:rPr lang="en-US" sz="1800" dirty="0"/>
              <a:t>Attention-Like Layer on Top of Arbitrary Encoder</a:t>
            </a:r>
          </a:p>
          <a:p>
            <a:pPr marL="514350" lvl="1" indent="-171450">
              <a:lnSpc>
                <a:spcPct val="90000"/>
              </a:lnSpc>
              <a:buSzPts val="2400"/>
              <a:buChar char="•"/>
            </a:pPr>
            <a:r>
              <a:rPr lang="en-US" sz="1800" dirty="0"/>
              <a:t>Combination of Span Infor Collecting (SIC) Layer and Interpretation Layer</a:t>
            </a:r>
          </a:p>
          <a:p>
            <a:pPr marL="171450" indent="-171450">
              <a:lnSpc>
                <a:spcPct val="90000"/>
              </a:lnSpc>
              <a:spcBef>
                <a:spcPts val="1800"/>
              </a:spcBef>
              <a:buSzPts val="2800"/>
              <a:buChar char="•"/>
            </a:pPr>
            <a:r>
              <a:rPr lang="en-US" sz="1800" dirty="0"/>
              <a:t>SIC Layer</a:t>
            </a:r>
          </a:p>
          <a:p>
            <a:pPr marL="514350" lvl="1" indent="-171450">
              <a:lnSpc>
                <a:spcPct val="90000"/>
              </a:lnSpc>
              <a:buSzPts val="2400"/>
              <a:buChar char="•"/>
            </a:pPr>
            <a:r>
              <a:rPr lang="en-US" sz="1650" dirty="0"/>
              <a:t>Calculate word span embedding</a:t>
            </a:r>
          </a:p>
          <a:p>
            <a:pPr marL="171450" indent="-171450">
              <a:lnSpc>
                <a:spcPct val="90000"/>
              </a:lnSpc>
              <a:spcBef>
                <a:spcPts val="1800"/>
              </a:spcBef>
              <a:buSzPts val="2800"/>
              <a:buChar char="•"/>
            </a:pPr>
            <a:r>
              <a:rPr lang="en-US" sz="1800" dirty="0"/>
              <a:t>Interpretation Layer</a:t>
            </a:r>
          </a:p>
          <a:p>
            <a:pPr marL="514350" lvl="1" indent="-171450">
              <a:lnSpc>
                <a:spcPct val="90000"/>
              </a:lnSpc>
              <a:buSzPts val="2400"/>
              <a:buChar char="•"/>
            </a:pPr>
            <a:r>
              <a:rPr lang="en-US" sz="1650" dirty="0"/>
              <a:t>Aggregates span embeddings</a:t>
            </a:r>
          </a:p>
          <a:p>
            <a:pPr marL="171450" indent="-171450">
              <a:lnSpc>
                <a:spcPct val="90000"/>
              </a:lnSpc>
              <a:spcBef>
                <a:spcPts val="1800"/>
              </a:spcBef>
              <a:buSzPts val="2800"/>
              <a:buChar char="•"/>
            </a:pPr>
            <a:r>
              <a:rPr lang="en-US" sz="1800" dirty="0"/>
              <a:t>State-of-the-Art in SNLI</a:t>
            </a:r>
          </a:p>
          <a:p>
            <a:pPr marL="214313" indent="-214313" defTabSz="342900" fontAlgn="auto">
              <a:spcBef>
                <a:spcPts val="0"/>
              </a:spcBef>
              <a:spcAft>
                <a:spcPts val="0"/>
              </a:spcAft>
              <a:buFont typeface="Arial" panose="020B0604020202020204" pitchFamily="34" charset="0"/>
              <a:buChar char="•"/>
              <a:defRPr/>
            </a:pPr>
            <a:endParaRPr lang="en-US" sz="1500" dirty="0">
              <a:solidFill>
                <a:prstClr val="black">
                  <a:lumMod val="85000"/>
                  <a:lumOff val="15000"/>
                </a:prstClr>
              </a:solidFill>
              <a:latin typeface="Gill Sans MT" panose="020B0502020104020203"/>
              <a:ea typeface="+mn-ea"/>
              <a:cs typeface="+mn-cs"/>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Self-Explaining Model </a:t>
            </a:r>
            <a:r>
              <a:rPr lang="sv-SE" sz="2700" dirty="0">
                <a:solidFill>
                  <a:prstClr val="black">
                    <a:lumMod val="85000"/>
                    <a:lumOff val="15000"/>
                  </a:prstClr>
                </a:solidFill>
              </a:rPr>
              <a:t>(SOTA for NLI)</a:t>
            </a:r>
            <a:endParaRPr lang="en-US" sz="2700" dirty="0">
              <a:solidFill>
                <a:prstClr val="black">
                  <a:lumMod val="85000"/>
                  <a:lumOff val="15000"/>
                </a:prstClr>
              </a:solidFill>
            </a:endParaRPr>
          </a:p>
        </p:txBody>
      </p:sp>
    </p:spTree>
    <p:extLst>
      <p:ext uri="{BB962C8B-B14F-4D97-AF65-F5344CB8AC3E}">
        <p14:creationId xmlns:p14="http://schemas.microsoft.com/office/powerpoint/2010/main" val="2511105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188599" y="1093404"/>
            <a:ext cx="8116981" cy="1361911"/>
          </a:xfrm>
          <a:prstGeom prst="rect">
            <a:avLst/>
          </a:prstGeom>
          <a:noFill/>
          <a:ln>
            <a:noFill/>
          </a:ln>
        </p:spPr>
        <p:txBody>
          <a:bodyPr wrap="square" rtlCol="0">
            <a:spAutoFit/>
          </a:bodyPr>
          <a:lstStyle/>
          <a:p>
            <a:pPr marL="257175" indent="-257175">
              <a:lnSpc>
                <a:spcPct val="150000"/>
              </a:lnSpc>
              <a:buClr>
                <a:schemeClr val="dk1"/>
              </a:buClr>
              <a:buSzPts val="2800"/>
              <a:buFont typeface="Arial" panose="020B0604020202020204" pitchFamily="34" charset="0"/>
              <a:buChar char="•"/>
            </a:pPr>
            <a:r>
              <a:rPr lang="en-US" sz="1500" dirty="0"/>
              <a:t>Self-explaining model performs best</a:t>
            </a:r>
          </a:p>
          <a:p>
            <a:pPr marL="257175" indent="-257175">
              <a:lnSpc>
                <a:spcPct val="150000"/>
              </a:lnSpc>
              <a:buClr>
                <a:schemeClr val="dk1"/>
              </a:buClr>
              <a:buSzPts val="2800"/>
              <a:buFont typeface="Arial" panose="020B0604020202020204" pitchFamily="34" charset="0"/>
              <a:buChar char="•"/>
            </a:pPr>
            <a:r>
              <a:rPr lang="en-US" sz="1500" dirty="0"/>
              <a:t>Siamese + </a:t>
            </a:r>
            <a:r>
              <a:rPr lang="en-US" sz="1500" dirty="0" err="1"/>
              <a:t>TransE</a:t>
            </a:r>
            <a:r>
              <a:rPr lang="en-US" sz="1500" dirty="0"/>
              <a:t> performs better than Siamese</a:t>
            </a:r>
          </a:p>
          <a:p>
            <a:pPr marL="257175" indent="-257175">
              <a:lnSpc>
                <a:spcPct val="150000"/>
              </a:lnSpc>
              <a:buClr>
                <a:schemeClr val="dk1"/>
              </a:buClr>
              <a:buSzPts val="2800"/>
              <a:buFont typeface="Arial" panose="020B0604020202020204" pitchFamily="34" charset="0"/>
              <a:buChar char="•"/>
            </a:pPr>
            <a:r>
              <a:rPr lang="en-US" sz="1500" dirty="0"/>
              <a:t>Self-explaining + </a:t>
            </a:r>
            <a:r>
              <a:rPr lang="en-US" sz="1500" dirty="0" err="1"/>
              <a:t>TransE</a:t>
            </a:r>
            <a:r>
              <a:rPr lang="en-US" sz="1500" dirty="0"/>
              <a:t> has almost same accuracy as self-explaining</a:t>
            </a:r>
          </a:p>
          <a:p>
            <a:pPr marL="214313" indent="-214313" defTabSz="342900" fontAlgn="auto">
              <a:spcBef>
                <a:spcPts val="0"/>
              </a:spcBef>
              <a:spcAft>
                <a:spcPts val="0"/>
              </a:spcAft>
              <a:buFont typeface="Arial" panose="020B0604020202020204" pitchFamily="34" charset="0"/>
              <a:buChar char="•"/>
              <a:defRPr/>
            </a:pPr>
            <a:endParaRPr lang="en-US" sz="1500" dirty="0">
              <a:solidFill>
                <a:prstClr val="black">
                  <a:lumMod val="85000"/>
                  <a:lumOff val="15000"/>
                </a:prstClr>
              </a:solidFill>
              <a:latin typeface="Gill Sans MT" panose="020B0502020104020203"/>
              <a:ea typeface="+mn-ea"/>
              <a:cs typeface="+mn-cs"/>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solidFill>
                  <a:prstClr val="black">
                    <a:lumMod val="85000"/>
                    <a:lumOff val="15000"/>
                  </a:prstClr>
                </a:solidFill>
              </a:rPr>
              <a:t>Experimental Results</a:t>
            </a:r>
            <a:endParaRPr lang="en-US" sz="2700" dirty="0">
              <a:solidFill>
                <a:prstClr val="black">
                  <a:lumMod val="85000"/>
                  <a:lumOff val="15000"/>
                </a:prstClr>
              </a:solidFill>
            </a:endParaRPr>
          </a:p>
        </p:txBody>
      </p:sp>
      <p:pic>
        <p:nvPicPr>
          <p:cNvPr id="7170" name="Picture 2" descr="https://lh4.googleusercontent.com/emUo9WGh7HsT0-T8urh_AY8H-9jmCUz51B4PxWkwZxf4jsQiLSDTw-dsTd0j4g-0vDjdeJ8-z9ww7Nlaf6rG6gPm_TVJgzf9Of8aRKY6uj66NaiTHWIUa6jejN2kA2pHaQ">
            <a:extLst>
              <a:ext uri="{FF2B5EF4-FFF2-40B4-BE49-F238E27FC236}">
                <a16:creationId xmlns:a16="http://schemas.microsoft.com/office/drawing/2014/main" id="{8890AFBB-8FE7-4222-AB63-ED4D388D4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86" y="2783745"/>
            <a:ext cx="2366274" cy="9581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531C83-FC75-420B-9405-04C79819CDF2}"/>
              </a:ext>
            </a:extLst>
          </p:cNvPr>
          <p:cNvSpPr txBox="1"/>
          <p:nvPr/>
        </p:nvSpPr>
        <p:spPr>
          <a:xfrm>
            <a:off x="305249" y="3741940"/>
            <a:ext cx="2344352" cy="507831"/>
          </a:xfrm>
          <a:prstGeom prst="rect">
            <a:avLst/>
          </a:prstGeom>
          <a:noFill/>
        </p:spPr>
        <p:txBody>
          <a:bodyPr wrap="square" rtlCol="0">
            <a:spAutoFit/>
          </a:bodyPr>
          <a:lstStyle/>
          <a:p>
            <a:r>
              <a:rPr lang="en-US" sz="900" dirty="0"/>
              <a:t>Tested variants of </a:t>
            </a:r>
            <a:r>
              <a:rPr lang="en-US" sz="900" dirty="0" err="1"/>
              <a:t>TransE</a:t>
            </a:r>
            <a:r>
              <a:rPr lang="en-US" sz="900" dirty="0"/>
              <a:t> </a:t>
            </a:r>
          </a:p>
          <a:p>
            <a:r>
              <a:rPr lang="en-US" sz="900" dirty="0"/>
              <a:t>(in conjunction with Self-Explaining model)</a:t>
            </a:r>
            <a:endParaRPr lang="en-AT" sz="900" dirty="0"/>
          </a:p>
        </p:txBody>
      </p:sp>
      <p:sp>
        <p:nvSpPr>
          <p:cNvPr id="3" name="Rectangle 2">
            <a:extLst>
              <a:ext uri="{FF2B5EF4-FFF2-40B4-BE49-F238E27FC236}">
                <a16:creationId xmlns:a16="http://schemas.microsoft.com/office/drawing/2014/main" id="{5B0C327C-0C53-499F-8DB1-4D6E631BFCE5}"/>
              </a:ext>
            </a:extLst>
          </p:cNvPr>
          <p:cNvSpPr/>
          <p:nvPr/>
        </p:nvSpPr>
        <p:spPr>
          <a:xfrm>
            <a:off x="305249" y="3074447"/>
            <a:ext cx="2300547" cy="211974"/>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pic>
        <p:nvPicPr>
          <p:cNvPr id="4" name="Picture 3">
            <a:extLst>
              <a:ext uri="{FF2B5EF4-FFF2-40B4-BE49-F238E27FC236}">
                <a16:creationId xmlns:a16="http://schemas.microsoft.com/office/drawing/2014/main" id="{85A4F414-6144-417F-9386-747707814DE2}"/>
              </a:ext>
            </a:extLst>
          </p:cNvPr>
          <p:cNvPicPr>
            <a:picLocks noChangeAspect="1"/>
          </p:cNvPicPr>
          <p:nvPr/>
        </p:nvPicPr>
        <p:blipFill rotWithShape="1">
          <a:blip r:embed="rId4"/>
          <a:srcRect r="50424" b="7766"/>
          <a:stretch/>
        </p:blipFill>
        <p:spPr>
          <a:xfrm>
            <a:off x="7167952" y="1381811"/>
            <a:ext cx="1443260" cy="1234860"/>
          </a:xfrm>
          <a:prstGeom prst="rect">
            <a:avLst/>
          </a:prstGeom>
        </p:spPr>
      </p:pic>
      <p:pic>
        <p:nvPicPr>
          <p:cNvPr id="12" name="Picture 11">
            <a:extLst>
              <a:ext uri="{FF2B5EF4-FFF2-40B4-BE49-F238E27FC236}">
                <a16:creationId xmlns:a16="http://schemas.microsoft.com/office/drawing/2014/main" id="{D921326E-5651-42CC-B1AB-5F10BFA8B970}"/>
              </a:ext>
            </a:extLst>
          </p:cNvPr>
          <p:cNvPicPr>
            <a:picLocks noChangeAspect="1"/>
          </p:cNvPicPr>
          <p:nvPr/>
        </p:nvPicPr>
        <p:blipFill rotWithShape="1">
          <a:blip r:embed="rId4"/>
          <a:srcRect l="50000" r="9877" b="7756"/>
          <a:stretch/>
        </p:blipFill>
        <p:spPr>
          <a:xfrm>
            <a:off x="7430535" y="2806734"/>
            <a:ext cx="1180678" cy="1248322"/>
          </a:xfrm>
          <a:prstGeom prst="rect">
            <a:avLst/>
          </a:prstGeom>
        </p:spPr>
      </p:pic>
      <p:sp>
        <p:nvSpPr>
          <p:cNvPr id="6" name="Rectangle 5">
            <a:extLst>
              <a:ext uri="{FF2B5EF4-FFF2-40B4-BE49-F238E27FC236}">
                <a16:creationId xmlns:a16="http://schemas.microsoft.com/office/drawing/2014/main" id="{B603983B-2303-44FC-A84F-DFD71BF28FF3}"/>
              </a:ext>
            </a:extLst>
          </p:cNvPr>
          <p:cNvSpPr/>
          <p:nvPr/>
        </p:nvSpPr>
        <p:spPr>
          <a:xfrm>
            <a:off x="6430509" y="4397977"/>
            <a:ext cx="2648833" cy="727122"/>
          </a:xfrm>
          <a:prstGeom prst="rect">
            <a:avLst/>
          </a:prstGeom>
        </p:spPr>
        <p:txBody>
          <a:bodyPr wrap="square">
            <a:spAutoFit/>
          </a:bodyPr>
          <a:lstStyle/>
          <a:p>
            <a:r>
              <a:rPr lang="en-US" sz="825" dirty="0"/>
              <a:t>Incorporating </a:t>
            </a:r>
            <a:r>
              <a:rPr lang="en-US" sz="825" dirty="0" err="1"/>
              <a:t>TransE</a:t>
            </a:r>
            <a:r>
              <a:rPr lang="en-US" sz="825" dirty="0"/>
              <a:t> to Siamese net helps to more correctly determine SUPPORTED and UNKNOWN classes (improvement of 28% and 6.5%), while only slightly confusing the INVALIDATED class (decrease of 1.4%)</a:t>
            </a:r>
            <a:endParaRPr lang="en-AT" sz="825" dirty="0"/>
          </a:p>
        </p:txBody>
      </p:sp>
      <p:pic>
        <p:nvPicPr>
          <p:cNvPr id="14" name="Google Shape;317;gf0a69d15fa_0_0">
            <a:extLst>
              <a:ext uri="{FF2B5EF4-FFF2-40B4-BE49-F238E27FC236}">
                <a16:creationId xmlns:a16="http://schemas.microsoft.com/office/drawing/2014/main" id="{CD810BD1-C17E-48AB-AEAD-3B3F398E5969}"/>
              </a:ext>
            </a:extLst>
          </p:cNvPr>
          <p:cNvPicPr preferRelativeResize="0"/>
          <p:nvPr/>
        </p:nvPicPr>
        <p:blipFill rotWithShape="1">
          <a:blip r:embed="rId5">
            <a:alphaModFix/>
          </a:blip>
          <a:srcRect b="5760"/>
          <a:stretch/>
        </p:blipFill>
        <p:spPr>
          <a:xfrm>
            <a:off x="2938381" y="2427274"/>
            <a:ext cx="2473205" cy="1748948"/>
          </a:xfrm>
          <a:prstGeom prst="rect">
            <a:avLst/>
          </a:prstGeom>
          <a:noFill/>
          <a:ln>
            <a:noFill/>
          </a:ln>
        </p:spPr>
      </p:pic>
      <p:sp>
        <p:nvSpPr>
          <p:cNvPr id="15" name="Rectangle 14">
            <a:extLst>
              <a:ext uri="{FF2B5EF4-FFF2-40B4-BE49-F238E27FC236}">
                <a16:creationId xmlns:a16="http://schemas.microsoft.com/office/drawing/2014/main" id="{9F3326D1-32D7-4EF8-B706-59E2E6E69AC8}"/>
              </a:ext>
            </a:extLst>
          </p:cNvPr>
          <p:cNvSpPr/>
          <p:nvPr/>
        </p:nvSpPr>
        <p:spPr>
          <a:xfrm>
            <a:off x="3024709" y="3655755"/>
            <a:ext cx="2300547" cy="17219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6" name="Rectangle 15">
            <a:extLst>
              <a:ext uri="{FF2B5EF4-FFF2-40B4-BE49-F238E27FC236}">
                <a16:creationId xmlns:a16="http://schemas.microsoft.com/office/drawing/2014/main" id="{1861B95B-4248-4E30-B369-CD26A1FFDF7F}"/>
              </a:ext>
            </a:extLst>
          </p:cNvPr>
          <p:cNvSpPr/>
          <p:nvPr/>
        </p:nvSpPr>
        <p:spPr>
          <a:xfrm>
            <a:off x="3024709" y="3262843"/>
            <a:ext cx="2300547" cy="17219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7" name="Rectangle 16">
            <a:extLst>
              <a:ext uri="{FF2B5EF4-FFF2-40B4-BE49-F238E27FC236}">
                <a16:creationId xmlns:a16="http://schemas.microsoft.com/office/drawing/2014/main" id="{7D4584C2-04CC-42A2-9FFA-BBF780A32385}"/>
              </a:ext>
            </a:extLst>
          </p:cNvPr>
          <p:cNvSpPr/>
          <p:nvPr/>
        </p:nvSpPr>
        <p:spPr>
          <a:xfrm>
            <a:off x="3024709" y="3843933"/>
            <a:ext cx="2300547" cy="17219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8" name="Rectangle 17">
            <a:extLst>
              <a:ext uri="{FF2B5EF4-FFF2-40B4-BE49-F238E27FC236}">
                <a16:creationId xmlns:a16="http://schemas.microsoft.com/office/drawing/2014/main" id="{C99DFC7F-0C32-4994-A765-D2A0D5E79658}"/>
              </a:ext>
            </a:extLst>
          </p:cNvPr>
          <p:cNvSpPr/>
          <p:nvPr/>
        </p:nvSpPr>
        <p:spPr>
          <a:xfrm>
            <a:off x="3025663" y="3451939"/>
            <a:ext cx="2300547" cy="17219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9" name="Rectangle 18">
            <a:extLst>
              <a:ext uri="{FF2B5EF4-FFF2-40B4-BE49-F238E27FC236}">
                <a16:creationId xmlns:a16="http://schemas.microsoft.com/office/drawing/2014/main" id="{772C2569-7246-4AA0-8540-ECC165F8DFC6}"/>
              </a:ext>
            </a:extLst>
          </p:cNvPr>
          <p:cNvSpPr/>
          <p:nvPr/>
        </p:nvSpPr>
        <p:spPr>
          <a:xfrm>
            <a:off x="3024709" y="4013557"/>
            <a:ext cx="2300547" cy="17219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pic>
        <p:nvPicPr>
          <p:cNvPr id="21" name="Google Shape;317;gf0a69d15fa_0_0">
            <a:extLst>
              <a:ext uri="{FF2B5EF4-FFF2-40B4-BE49-F238E27FC236}">
                <a16:creationId xmlns:a16="http://schemas.microsoft.com/office/drawing/2014/main" id="{7B3868D5-67BF-4F8B-8892-507F82D185DE}"/>
              </a:ext>
            </a:extLst>
          </p:cNvPr>
          <p:cNvPicPr preferRelativeResize="0"/>
          <p:nvPr/>
        </p:nvPicPr>
        <p:blipFill rotWithShape="1">
          <a:blip r:embed="rId5">
            <a:alphaModFix/>
          </a:blip>
          <a:srcRect t="66417" r="78641" b="25503"/>
          <a:stretch/>
        </p:blipFill>
        <p:spPr>
          <a:xfrm>
            <a:off x="2938379" y="2731754"/>
            <a:ext cx="528246" cy="149960"/>
          </a:xfrm>
          <a:prstGeom prst="rect">
            <a:avLst/>
          </a:prstGeom>
          <a:noFill/>
          <a:ln>
            <a:noFill/>
          </a:ln>
        </p:spPr>
      </p:pic>
      <p:sp>
        <p:nvSpPr>
          <p:cNvPr id="9" name="Rectangle 8">
            <a:extLst>
              <a:ext uri="{FF2B5EF4-FFF2-40B4-BE49-F238E27FC236}">
                <a16:creationId xmlns:a16="http://schemas.microsoft.com/office/drawing/2014/main" id="{E61981CE-53F2-4EB2-90EF-E10787C13AAF}"/>
              </a:ext>
            </a:extLst>
          </p:cNvPr>
          <p:cNvSpPr/>
          <p:nvPr/>
        </p:nvSpPr>
        <p:spPr>
          <a:xfrm>
            <a:off x="3024709" y="2720639"/>
            <a:ext cx="2300547" cy="17219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3" name="Freeform: Shape 12">
            <a:extLst>
              <a:ext uri="{FF2B5EF4-FFF2-40B4-BE49-F238E27FC236}">
                <a16:creationId xmlns:a16="http://schemas.microsoft.com/office/drawing/2014/main" id="{5879DF2E-E074-45C8-B486-41E0946FDDD7}"/>
              </a:ext>
            </a:extLst>
          </p:cNvPr>
          <p:cNvSpPr/>
          <p:nvPr/>
        </p:nvSpPr>
        <p:spPr>
          <a:xfrm>
            <a:off x="5321595" y="2791047"/>
            <a:ext cx="409356" cy="946298"/>
          </a:xfrm>
          <a:custGeom>
            <a:avLst/>
            <a:gdLst>
              <a:gd name="connsiteX0" fmla="*/ 7089 w 545808"/>
              <a:gd name="connsiteY0" fmla="*/ 0 h 1261731"/>
              <a:gd name="connsiteX1" fmla="*/ 545805 w 545808"/>
              <a:gd name="connsiteY1" fmla="*/ 637954 h 1261731"/>
              <a:gd name="connsiteX2" fmla="*/ 0 w 545808"/>
              <a:gd name="connsiteY2" fmla="*/ 1261731 h 1261731"/>
            </a:gdLst>
            <a:ahLst/>
            <a:cxnLst>
              <a:cxn ang="0">
                <a:pos x="connsiteX0" y="connsiteY0"/>
              </a:cxn>
              <a:cxn ang="0">
                <a:pos x="connsiteX1" y="connsiteY1"/>
              </a:cxn>
              <a:cxn ang="0">
                <a:pos x="connsiteX2" y="connsiteY2"/>
              </a:cxn>
            </a:cxnLst>
            <a:rect l="l" t="t" r="r" b="b"/>
            <a:pathLst>
              <a:path w="545808" h="1261731">
                <a:moveTo>
                  <a:pt x="7089" y="0"/>
                </a:moveTo>
                <a:cubicBezTo>
                  <a:pt x="277037" y="213833"/>
                  <a:pt x="546986" y="427666"/>
                  <a:pt x="545805" y="637954"/>
                </a:cubicBezTo>
                <a:cubicBezTo>
                  <a:pt x="544624" y="848242"/>
                  <a:pt x="272312" y="1054986"/>
                  <a:pt x="0" y="1261731"/>
                </a:cubicBezTo>
              </a:path>
            </a:pathLst>
          </a:custGeom>
          <a:noFill/>
          <a:ln>
            <a:solidFill>
              <a:srgbClr val="0070C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26" name="Freeform: Shape 25">
            <a:extLst>
              <a:ext uri="{FF2B5EF4-FFF2-40B4-BE49-F238E27FC236}">
                <a16:creationId xmlns:a16="http://schemas.microsoft.com/office/drawing/2014/main" id="{13F25FF7-DFC7-445A-AC99-A36FD51E078C}"/>
              </a:ext>
            </a:extLst>
          </p:cNvPr>
          <p:cNvSpPr/>
          <p:nvPr/>
        </p:nvSpPr>
        <p:spPr>
          <a:xfrm>
            <a:off x="5335074" y="3334603"/>
            <a:ext cx="409356" cy="594128"/>
          </a:xfrm>
          <a:custGeom>
            <a:avLst/>
            <a:gdLst>
              <a:gd name="connsiteX0" fmla="*/ 7089 w 545808"/>
              <a:gd name="connsiteY0" fmla="*/ 0 h 1261731"/>
              <a:gd name="connsiteX1" fmla="*/ 545805 w 545808"/>
              <a:gd name="connsiteY1" fmla="*/ 637954 h 1261731"/>
              <a:gd name="connsiteX2" fmla="*/ 0 w 545808"/>
              <a:gd name="connsiteY2" fmla="*/ 1261731 h 1261731"/>
            </a:gdLst>
            <a:ahLst/>
            <a:cxnLst>
              <a:cxn ang="0">
                <a:pos x="connsiteX0" y="connsiteY0"/>
              </a:cxn>
              <a:cxn ang="0">
                <a:pos x="connsiteX1" y="connsiteY1"/>
              </a:cxn>
              <a:cxn ang="0">
                <a:pos x="connsiteX2" y="connsiteY2"/>
              </a:cxn>
            </a:cxnLst>
            <a:rect l="l" t="t" r="r" b="b"/>
            <a:pathLst>
              <a:path w="545808" h="1261731">
                <a:moveTo>
                  <a:pt x="7089" y="0"/>
                </a:moveTo>
                <a:cubicBezTo>
                  <a:pt x="277037" y="213833"/>
                  <a:pt x="546986" y="427666"/>
                  <a:pt x="545805" y="637954"/>
                </a:cubicBezTo>
                <a:cubicBezTo>
                  <a:pt x="544624" y="848242"/>
                  <a:pt x="272312" y="1054986"/>
                  <a:pt x="0" y="1261731"/>
                </a:cubicBezTo>
              </a:path>
            </a:pathLst>
          </a:custGeom>
          <a:noFill/>
          <a:ln>
            <a:solidFill>
              <a:srgbClr val="00B05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27" name="Freeform: Shape 26">
            <a:extLst>
              <a:ext uri="{FF2B5EF4-FFF2-40B4-BE49-F238E27FC236}">
                <a16:creationId xmlns:a16="http://schemas.microsoft.com/office/drawing/2014/main" id="{7EAC20B8-AB93-4CCB-BE44-6D4EA4F831EE}"/>
              </a:ext>
            </a:extLst>
          </p:cNvPr>
          <p:cNvSpPr/>
          <p:nvPr/>
        </p:nvSpPr>
        <p:spPr>
          <a:xfrm>
            <a:off x="5330995" y="3531051"/>
            <a:ext cx="409356" cy="594128"/>
          </a:xfrm>
          <a:custGeom>
            <a:avLst/>
            <a:gdLst>
              <a:gd name="connsiteX0" fmla="*/ 7089 w 545808"/>
              <a:gd name="connsiteY0" fmla="*/ 0 h 1261731"/>
              <a:gd name="connsiteX1" fmla="*/ 545805 w 545808"/>
              <a:gd name="connsiteY1" fmla="*/ 637954 h 1261731"/>
              <a:gd name="connsiteX2" fmla="*/ 0 w 545808"/>
              <a:gd name="connsiteY2" fmla="*/ 1261731 h 1261731"/>
            </a:gdLst>
            <a:ahLst/>
            <a:cxnLst>
              <a:cxn ang="0">
                <a:pos x="connsiteX0" y="connsiteY0"/>
              </a:cxn>
              <a:cxn ang="0">
                <a:pos x="connsiteX1" y="connsiteY1"/>
              </a:cxn>
              <a:cxn ang="0">
                <a:pos x="connsiteX2" y="connsiteY2"/>
              </a:cxn>
            </a:cxnLst>
            <a:rect l="l" t="t" r="r" b="b"/>
            <a:pathLst>
              <a:path w="545808" h="1261731">
                <a:moveTo>
                  <a:pt x="7089" y="0"/>
                </a:moveTo>
                <a:cubicBezTo>
                  <a:pt x="277037" y="213833"/>
                  <a:pt x="546986" y="427666"/>
                  <a:pt x="545805" y="637954"/>
                </a:cubicBezTo>
                <a:cubicBezTo>
                  <a:pt x="544624" y="848242"/>
                  <a:pt x="272312" y="1054986"/>
                  <a:pt x="0" y="1261731"/>
                </a:cubicBezTo>
              </a:path>
            </a:pathLst>
          </a:custGeom>
          <a:noFill/>
          <a:ln>
            <a:solidFill>
              <a:srgbClr val="7030A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22" name="Right Brace 21">
            <a:extLst>
              <a:ext uri="{FF2B5EF4-FFF2-40B4-BE49-F238E27FC236}">
                <a16:creationId xmlns:a16="http://schemas.microsoft.com/office/drawing/2014/main" id="{08D47A6A-61E2-417B-8B38-B50A7FAC53A0}"/>
              </a:ext>
            </a:extLst>
          </p:cNvPr>
          <p:cNvSpPr/>
          <p:nvPr/>
        </p:nvSpPr>
        <p:spPr>
          <a:xfrm rot="16200000">
            <a:off x="7976367" y="841835"/>
            <a:ext cx="164383" cy="9786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23" name="TextBox 22">
            <a:extLst>
              <a:ext uri="{FF2B5EF4-FFF2-40B4-BE49-F238E27FC236}">
                <a16:creationId xmlns:a16="http://schemas.microsoft.com/office/drawing/2014/main" id="{A42E2112-C0BB-48D9-97F6-059237ABDBC9}"/>
              </a:ext>
            </a:extLst>
          </p:cNvPr>
          <p:cNvSpPr txBox="1"/>
          <p:nvPr/>
        </p:nvSpPr>
        <p:spPr>
          <a:xfrm>
            <a:off x="7633267" y="1050268"/>
            <a:ext cx="1035861" cy="253916"/>
          </a:xfrm>
          <a:prstGeom prst="rect">
            <a:avLst/>
          </a:prstGeom>
          <a:noFill/>
        </p:spPr>
        <p:txBody>
          <a:bodyPr wrap="none" rtlCol="0">
            <a:spAutoFit/>
          </a:bodyPr>
          <a:lstStyle/>
          <a:p>
            <a:r>
              <a:rPr lang="en-US" sz="1050" dirty="0"/>
              <a:t>Ground truth</a:t>
            </a:r>
            <a:endParaRPr lang="en-AT" sz="1050" dirty="0"/>
          </a:p>
        </p:txBody>
      </p:sp>
      <p:sp>
        <p:nvSpPr>
          <p:cNvPr id="31" name="TextBox 30">
            <a:extLst>
              <a:ext uri="{FF2B5EF4-FFF2-40B4-BE49-F238E27FC236}">
                <a16:creationId xmlns:a16="http://schemas.microsoft.com/office/drawing/2014/main" id="{7A31449E-E0B3-46B2-8CA1-EFD4DD22623C}"/>
              </a:ext>
            </a:extLst>
          </p:cNvPr>
          <p:cNvSpPr txBox="1"/>
          <p:nvPr/>
        </p:nvSpPr>
        <p:spPr>
          <a:xfrm>
            <a:off x="6356354" y="1981048"/>
            <a:ext cx="790601" cy="253916"/>
          </a:xfrm>
          <a:prstGeom prst="rect">
            <a:avLst/>
          </a:prstGeom>
          <a:noFill/>
        </p:spPr>
        <p:txBody>
          <a:bodyPr wrap="none" rtlCol="0">
            <a:spAutoFit/>
          </a:bodyPr>
          <a:lstStyle/>
          <a:p>
            <a:r>
              <a:rPr lang="en-US" sz="1050" dirty="0"/>
              <a:t>Predicted</a:t>
            </a:r>
            <a:endParaRPr lang="en-AT" sz="1050" dirty="0"/>
          </a:p>
        </p:txBody>
      </p:sp>
      <p:sp>
        <p:nvSpPr>
          <p:cNvPr id="32" name="Right Brace 31">
            <a:extLst>
              <a:ext uri="{FF2B5EF4-FFF2-40B4-BE49-F238E27FC236}">
                <a16:creationId xmlns:a16="http://schemas.microsoft.com/office/drawing/2014/main" id="{0262140D-5603-4927-9000-E692B27A07DA}"/>
              </a:ext>
            </a:extLst>
          </p:cNvPr>
          <p:cNvSpPr/>
          <p:nvPr/>
        </p:nvSpPr>
        <p:spPr>
          <a:xfrm rot="10800000">
            <a:off x="7013937" y="1607124"/>
            <a:ext cx="164383" cy="9786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24" name="TextBox 23">
            <a:extLst>
              <a:ext uri="{FF2B5EF4-FFF2-40B4-BE49-F238E27FC236}">
                <a16:creationId xmlns:a16="http://schemas.microsoft.com/office/drawing/2014/main" id="{2654E0D6-79A7-4CFE-884D-144EDFB86EC2}"/>
              </a:ext>
            </a:extLst>
          </p:cNvPr>
          <p:cNvSpPr txBox="1"/>
          <p:nvPr/>
        </p:nvSpPr>
        <p:spPr>
          <a:xfrm>
            <a:off x="7689944" y="2571050"/>
            <a:ext cx="1093569" cy="369332"/>
          </a:xfrm>
          <a:prstGeom prst="rect">
            <a:avLst/>
          </a:prstGeom>
          <a:noFill/>
        </p:spPr>
        <p:txBody>
          <a:bodyPr wrap="none" rtlCol="0">
            <a:spAutoFit/>
          </a:bodyPr>
          <a:lstStyle/>
          <a:p>
            <a:r>
              <a:rPr lang="en-US" sz="1800" dirty="0"/>
              <a:t>Siamese</a:t>
            </a:r>
            <a:endParaRPr lang="en-AT" sz="1800" dirty="0"/>
          </a:p>
        </p:txBody>
      </p:sp>
      <p:sp>
        <p:nvSpPr>
          <p:cNvPr id="34" name="TextBox 33">
            <a:extLst>
              <a:ext uri="{FF2B5EF4-FFF2-40B4-BE49-F238E27FC236}">
                <a16:creationId xmlns:a16="http://schemas.microsoft.com/office/drawing/2014/main" id="{92BE1C76-63B3-461A-94E1-78526CF3C466}"/>
              </a:ext>
            </a:extLst>
          </p:cNvPr>
          <p:cNvSpPr txBox="1"/>
          <p:nvPr/>
        </p:nvSpPr>
        <p:spPr>
          <a:xfrm>
            <a:off x="7391188" y="4013558"/>
            <a:ext cx="2140330" cy="369332"/>
          </a:xfrm>
          <a:prstGeom prst="rect">
            <a:avLst/>
          </a:prstGeom>
          <a:noFill/>
        </p:spPr>
        <p:txBody>
          <a:bodyPr wrap="none" rtlCol="0">
            <a:spAutoFit/>
          </a:bodyPr>
          <a:lstStyle/>
          <a:p>
            <a:r>
              <a:rPr lang="en-US" sz="1800" dirty="0"/>
              <a:t>Siamese + </a:t>
            </a:r>
            <a:r>
              <a:rPr lang="en-US" sz="1800" dirty="0" err="1"/>
              <a:t>TransE</a:t>
            </a:r>
            <a:endParaRPr lang="en-AT" sz="1800" dirty="0"/>
          </a:p>
        </p:txBody>
      </p:sp>
    </p:spTree>
    <p:extLst>
      <p:ext uri="{BB962C8B-B14F-4D97-AF65-F5344CB8AC3E}">
        <p14:creationId xmlns:p14="http://schemas.microsoft.com/office/powerpoint/2010/main" val="98243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17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p:bldP spid="15" grpId="0" animBg="1"/>
      <p:bldP spid="16" grpId="0" animBg="1"/>
      <p:bldP spid="17" grpId="0" animBg="1"/>
      <p:bldP spid="18" grpId="0" animBg="1"/>
      <p:bldP spid="19" grpId="0" animBg="1"/>
      <p:bldP spid="9" grpId="0" animBg="1"/>
      <p:bldP spid="13" grpId="0" animBg="1"/>
      <p:bldP spid="26" grpId="0" animBg="1"/>
      <p:bldP spid="27" grpId="0" animBg="1"/>
      <p:bldP spid="22" grpId="0" animBg="1"/>
      <p:bldP spid="23" grpId="0"/>
      <p:bldP spid="31" grpId="0"/>
      <p:bldP spid="32" grpId="0" animBg="1"/>
      <p:bldP spid="24" grpId="0"/>
      <p:bldP spid="34" grpId="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gf0a69d15fa_0_22"/>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a:t>Siamese Network</a:t>
            </a:r>
            <a:endParaRPr dirty="0"/>
          </a:p>
        </p:txBody>
      </p:sp>
      <p:sp>
        <p:nvSpPr>
          <p:cNvPr id="296" name="Google Shape;296;gf0a69d15fa_0_22"/>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dirty="0"/>
              <a:t>Contains two or more identical networks</a:t>
            </a:r>
            <a:endParaRPr dirty="0"/>
          </a:p>
          <a:p>
            <a:pPr marL="171450" indent="-171450">
              <a:spcBef>
                <a:spcPts val="1800"/>
              </a:spcBef>
              <a:buSzPts val="2800"/>
            </a:pPr>
            <a:r>
              <a:rPr lang="en-US" dirty="0"/>
              <a:t>Widely used in two-sentence input tasks such as NLI</a:t>
            </a:r>
            <a:endParaRPr dirty="0"/>
          </a:p>
          <a:p>
            <a:pPr>
              <a:spcBef>
                <a:spcPts val="1800"/>
              </a:spcBef>
              <a:buSzPts val="2800"/>
            </a:pPr>
            <a:r>
              <a:rPr lang="en-US" dirty="0"/>
              <a:t>The used one consists of </a:t>
            </a:r>
            <a:r>
              <a:rPr lang="en-US" dirty="0" err="1">
                <a:solidFill>
                  <a:srgbClr val="FF0000"/>
                </a:solidFill>
              </a:rPr>
              <a:t>GloVe</a:t>
            </a:r>
            <a:r>
              <a:rPr lang="en-US" dirty="0"/>
              <a:t> and Tanh Layer</a:t>
            </a:r>
            <a:endParaRPr dirty="0"/>
          </a:p>
        </p:txBody>
      </p:sp>
      <p:sp>
        <p:nvSpPr>
          <p:cNvPr id="297" name="Google Shape;297;gf0a69d15fa_0_22"/>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78F94-6694-48BF-AE59-FDE34549D5DB}"/>
              </a:ext>
            </a:extLst>
          </p:cNvPr>
          <p:cNvSpPr>
            <a:spLocks noGrp="1"/>
          </p:cNvSpPr>
          <p:nvPr>
            <p:ph type="title"/>
          </p:nvPr>
        </p:nvSpPr>
        <p:spPr/>
        <p:txBody>
          <a:bodyPr/>
          <a:lstStyle/>
          <a:p>
            <a:r>
              <a:rPr lang="en-US" dirty="0"/>
              <a:t>Tweet Example</a:t>
            </a:r>
            <a:endParaRPr lang="en-AT" dirty="0"/>
          </a:p>
        </p:txBody>
      </p:sp>
      <p:sp>
        <p:nvSpPr>
          <p:cNvPr id="3" name="Content Placeholder 2">
            <a:extLst>
              <a:ext uri="{FF2B5EF4-FFF2-40B4-BE49-F238E27FC236}">
                <a16:creationId xmlns:a16="http://schemas.microsoft.com/office/drawing/2014/main" id="{3BBEABA7-B40F-4163-B026-F7B18EAF7149}"/>
              </a:ext>
            </a:extLst>
          </p:cNvPr>
          <p:cNvSpPr>
            <a:spLocks noGrp="1"/>
          </p:cNvSpPr>
          <p:nvPr>
            <p:ph idx="1"/>
          </p:nvPr>
        </p:nvSpPr>
        <p:spPr/>
        <p:txBody>
          <a:bodyPr/>
          <a:lstStyle/>
          <a:p>
            <a:pPr marL="0" indent="0">
              <a:buNone/>
            </a:pPr>
            <a:endParaRPr lang="en-US" sz="1600" spc="-1" dirty="0"/>
          </a:p>
          <a:p>
            <a:pPr lvl="2"/>
            <a:endParaRPr lang="en-US" sz="1150" spc="-1" dirty="0"/>
          </a:p>
          <a:p>
            <a:endParaRPr lang="en-AT" dirty="0"/>
          </a:p>
        </p:txBody>
      </p:sp>
      <p:sp>
        <p:nvSpPr>
          <p:cNvPr id="4" name="Rectangle 3">
            <a:extLst>
              <a:ext uri="{FF2B5EF4-FFF2-40B4-BE49-F238E27FC236}">
                <a16:creationId xmlns:a16="http://schemas.microsoft.com/office/drawing/2014/main" id="{EABEB13C-8335-4E62-94B7-4D2E476CBB07}"/>
              </a:ext>
            </a:extLst>
          </p:cNvPr>
          <p:cNvSpPr/>
          <p:nvPr/>
        </p:nvSpPr>
        <p:spPr>
          <a:xfrm>
            <a:off x="3200400" y="2978893"/>
            <a:ext cx="2569501" cy="120443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cxnSp>
        <p:nvCxnSpPr>
          <p:cNvPr id="5" name="Straight Arrow Connector 4">
            <a:extLst>
              <a:ext uri="{FF2B5EF4-FFF2-40B4-BE49-F238E27FC236}">
                <a16:creationId xmlns:a16="http://schemas.microsoft.com/office/drawing/2014/main" id="{47A21C5A-4D27-411E-9532-3E0E34F10706}"/>
              </a:ext>
            </a:extLst>
          </p:cNvPr>
          <p:cNvCxnSpPr>
            <a:cxnSpLocks/>
          </p:cNvCxnSpPr>
          <p:nvPr/>
        </p:nvCxnSpPr>
        <p:spPr>
          <a:xfrm>
            <a:off x="3590200" y="3511250"/>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48716E6-7113-4D25-80EA-FCAF7865485C}"/>
              </a:ext>
            </a:extLst>
          </p:cNvPr>
          <p:cNvSpPr txBox="1"/>
          <p:nvPr/>
        </p:nvSpPr>
        <p:spPr>
          <a:xfrm>
            <a:off x="3590199" y="3222846"/>
            <a:ext cx="585417" cy="248209"/>
          </a:xfrm>
          <a:prstGeom prst="rect">
            <a:avLst/>
          </a:prstGeom>
          <a:noFill/>
          <a:ln>
            <a:solidFill>
              <a:schemeClr val="tx1"/>
            </a:solidFill>
          </a:ln>
        </p:spPr>
        <p:txBody>
          <a:bodyPr wrap="none" rtlCol="0">
            <a:spAutoFit/>
          </a:bodyPr>
          <a:lstStyle/>
          <a:p>
            <a:r>
              <a:rPr lang="en-US" sz="1013" dirty="0"/>
              <a:t>msg C</a:t>
            </a:r>
            <a:endParaRPr lang="en-AT" sz="1013" dirty="0"/>
          </a:p>
        </p:txBody>
      </p:sp>
      <p:cxnSp>
        <p:nvCxnSpPr>
          <p:cNvPr id="7" name="Straight Connector 6">
            <a:extLst>
              <a:ext uri="{FF2B5EF4-FFF2-40B4-BE49-F238E27FC236}">
                <a16:creationId xmlns:a16="http://schemas.microsoft.com/office/drawing/2014/main" id="{667D00D2-CB37-4866-98B7-569B4889C5A3}"/>
              </a:ext>
            </a:extLst>
          </p:cNvPr>
          <p:cNvCxnSpPr/>
          <p:nvPr/>
        </p:nvCxnSpPr>
        <p:spPr>
          <a:xfrm>
            <a:off x="3837406" y="3485334"/>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EEEB9C7-E3CF-494D-B832-C312B22E073C}"/>
              </a:ext>
            </a:extLst>
          </p:cNvPr>
          <p:cNvCxnSpPr/>
          <p:nvPr/>
        </p:nvCxnSpPr>
        <p:spPr>
          <a:xfrm>
            <a:off x="5023601" y="3487332"/>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9" name="Right Brace 8">
            <a:extLst>
              <a:ext uri="{FF2B5EF4-FFF2-40B4-BE49-F238E27FC236}">
                <a16:creationId xmlns:a16="http://schemas.microsoft.com/office/drawing/2014/main" id="{B4E01523-578A-49ED-B895-CE287E3155F8}"/>
              </a:ext>
            </a:extLst>
          </p:cNvPr>
          <p:cNvSpPr/>
          <p:nvPr/>
        </p:nvSpPr>
        <p:spPr>
          <a:xfrm rot="5400000">
            <a:off x="4342786" y="3071661"/>
            <a:ext cx="175434" cy="1186197"/>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013"/>
          </a:p>
        </p:txBody>
      </p:sp>
      <p:sp>
        <p:nvSpPr>
          <p:cNvPr id="10" name="TextBox 9">
            <a:extLst>
              <a:ext uri="{FF2B5EF4-FFF2-40B4-BE49-F238E27FC236}">
                <a16:creationId xmlns:a16="http://schemas.microsoft.com/office/drawing/2014/main" id="{0E9B17EA-42A8-4067-979B-598B540EE1C6}"/>
              </a:ext>
            </a:extLst>
          </p:cNvPr>
          <p:cNvSpPr txBox="1"/>
          <p:nvPr/>
        </p:nvSpPr>
        <p:spPr>
          <a:xfrm>
            <a:off x="4360532" y="3720884"/>
            <a:ext cx="234360" cy="248209"/>
          </a:xfrm>
          <a:prstGeom prst="rect">
            <a:avLst/>
          </a:prstGeom>
          <a:noFill/>
        </p:spPr>
        <p:txBody>
          <a:bodyPr wrap="none" rtlCol="0">
            <a:spAutoFit/>
          </a:bodyPr>
          <a:lstStyle/>
          <a:p>
            <a:r>
              <a:rPr lang="en-US" sz="1013" i="1" dirty="0"/>
              <a:t>t</a:t>
            </a:r>
            <a:endParaRPr lang="en-AT" sz="1013" i="1" dirty="0"/>
          </a:p>
        </p:txBody>
      </p:sp>
      <p:sp>
        <p:nvSpPr>
          <p:cNvPr id="11" name="TextBox 10">
            <a:extLst>
              <a:ext uri="{FF2B5EF4-FFF2-40B4-BE49-F238E27FC236}">
                <a16:creationId xmlns:a16="http://schemas.microsoft.com/office/drawing/2014/main" id="{CF91E60A-9103-4B84-9B43-109D8CC31617}"/>
              </a:ext>
            </a:extLst>
          </p:cNvPr>
          <p:cNvSpPr txBox="1"/>
          <p:nvPr/>
        </p:nvSpPr>
        <p:spPr>
          <a:xfrm>
            <a:off x="4840235" y="3740329"/>
            <a:ext cx="726481" cy="404085"/>
          </a:xfrm>
          <a:prstGeom prst="rect">
            <a:avLst/>
          </a:prstGeom>
          <a:noFill/>
        </p:spPr>
        <p:txBody>
          <a:bodyPr wrap="none" rtlCol="0">
            <a:spAutoFit/>
          </a:bodyPr>
          <a:lstStyle/>
          <a:p>
            <a:r>
              <a:rPr lang="en-US" sz="1013" dirty="0"/>
              <a:t>Is C still </a:t>
            </a:r>
          </a:p>
          <a:p>
            <a:pPr algn="ctr"/>
            <a:r>
              <a:rPr lang="en-US" sz="1013" dirty="0"/>
              <a:t>valid?</a:t>
            </a:r>
            <a:endParaRPr lang="en-AT" sz="1013" dirty="0"/>
          </a:p>
        </p:txBody>
      </p:sp>
      <p:cxnSp>
        <p:nvCxnSpPr>
          <p:cNvPr id="12" name="Straight Arrow Connector 11">
            <a:extLst>
              <a:ext uri="{FF2B5EF4-FFF2-40B4-BE49-F238E27FC236}">
                <a16:creationId xmlns:a16="http://schemas.microsoft.com/office/drawing/2014/main" id="{82B81E32-61A4-4EFD-B56C-F642357133FA}"/>
              </a:ext>
            </a:extLst>
          </p:cNvPr>
          <p:cNvCxnSpPr>
            <a:cxnSpLocks/>
            <a:endCxn id="11" idx="0"/>
          </p:cNvCxnSpPr>
          <p:nvPr/>
        </p:nvCxnSpPr>
        <p:spPr>
          <a:xfrm>
            <a:off x="5023601" y="3559596"/>
            <a:ext cx="179875" cy="1807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5" name="Platshållare för innehåll 2">
            <a:extLst>
              <a:ext uri="{FF2B5EF4-FFF2-40B4-BE49-F238E27FC236}">
                <a16:creationId xmlns:a16="http://schemas.microsoft.com/office/drawing/2014/main" id="{3F6501A0-A4C1-4053-8F27-83DFFAD7AB62}"/>
              </a:ext>
            </a:extLst>
          </p:cNvPr>
          <p:cNvSpPr txBox="1">
            <a:spLocks noChangeAspect="1"/>
          </p:cNvSpPr>
          <p:nvPr/>
        </p:nvSpPr>
        <p:spPr>
          <a:xfrm>
            <a:off x="838200" y="1448751"/>
            <a:ext cx="6417101" cy="1080745"/>
          </a:xfrm>
          <a:prstGeom prst="rect">
            <a:avLst/>
          </a:prstGeom>
        </p:spPr>
        <p:txBody>
          <a:bodyPr vert="horz" lIns="68580" tIns="34290" rIns="68580" bIns="34290" rtlCol="0">
            <a:normAutofit fontScale="70000" lnSpcReduction="20000"/>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buNone/>
            </a:pPr>
            <a:r>
              <a:rPr lang="en-US" sz="1800" dirty="0"/>
              <a:t>Assume you have just received the following message from your friend</a:t>
            </a:r>
            <a:r>
              <a:rPr lang="en-US" sz="1800" spc="-1" dirty="0"/>
              <a:t>:</a:t>
            </a:r>
          </a:p>
          <a:p>
            <a:pPr marL="0" indent="0">
              <a:lnSpc>
                <a:spcPct val="90000"/>
              </a:lnSpc>
              <a:spcBef>
                <a:spcPts val="899"/>
              </a:spcBef>
              <a:buNone/>
            </a:pPr>
            <a:endParaRPr lang="en-US" sz="1800" spc="-1" dirty="0"/>
          </a:p>
          <a:p>
            <a:pPr lvl="1"/>
            <a:r>
              <a:rPr lang="en-US" sz="1800" dirty="0"/>
              <a:t>“</a:t>
            </a:r>
            <a:r>
              <a:rPr lang="en-US" sz="1800" i="1" dirty="0"/>
              <a:t>I am taking a walk.</a:t>
            </a:r>
            <a:r>
              <a:rPr lang="en-US" sz="1800" dirty="0"/>
              <a:t>" </a:t>
            </a:r>
          </a:p>
          <a:p>
            <a:pPr marL="0" indent="0">
              <a:buNone/>
            </a:pPr>
            <a:endParaRPr lang="en-US" sz="1800" dirty="0"/>
          </a:p>
          <a:p>
            <a:pPr marL="0" indent="0">
              <a:buNone/>
            </a:pPr>
            <a:r>
              <a:rPr lang="en-US" sz="1800" b="1" dirty="0"/>
              <a:t>How long would you consider it as still being true?</a:t>
            </a:r>
          </a:p>
        </p:txBody>
      </p:sp>
    </p:spTree>
    <p:extLst>
      <p:ext uri="{BB962C8B-B14F-4D97-AF65-F5344CB8AC3E}">
        <p14:creationId xmlns:p14="http://schemas.microsoft.com/office/powerpoint/2010/main" val="58320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0" grpId="0"/>
      <p:bldP spid="11" grpId="0"/>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gf0a69d15fa_0_34"/>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a:t>Bidirectional Encoder Representation of Transformer (BERT)</a:t>
            </a:r>
            <a:endParaRPr dirty="0"/>
          </a:p>
        </p:txBody>
      </p:sp>
      <p:sp>
        <p:nvSpPr>
          <p:cNvPr id="303" name="Google Shape;303;gf0a69d15fa_0_34"/>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a:t>Large Pre-Trained Model</a:t>
            </a:r>
            <a:endParaRPr/>
          </a:p>
          <a:p>
            <a:pPr marL="171450" indent="-171450">
              <a:spcBef>
                <a:spcPts val="1800"/>
              </a:spcBef>
              <a:buSzPts val="2800"/>
            </a:pPr>
            <a:r>
              <a:rPr lang="en-US"/>
              <a:t>Significantly Better Performance in Various NLP Tasks</a:t>
            </a:r>
            <a:endParaRPr/>
          </a:p>
        </p:txBody>
      </p:sp>
      <p:sp>
        <p:nvSpPr>
          <p:cNvPr id="304" name="Google Shape;304;gf0a69d15fa_0_34"/>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gf0a69d15fa_0_40"/>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err="1"/>
              <a:t>RoBERTa</a:t>
            </a:r>
            <a:endParaRPr dirty="0"/>
          </a:p>
        </p:txBody>
      </p:sp>
      <p:sp>
        <p:nvSpPr>
          <p:cNvPr id="310" name="Google Shape;310;gf0a69d15fa_0_40"/>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a:t>Model: BERT</a:t>
            </a:r>
            <a:endParaRPr/>
          </a:p>
          <a:p>
            <a:pPr marL="171450" indent="-171450">
              <a:spcBef>
                <a:spcPts val="1800"/>
              </a:spcBef>
              <a:buSzPts val="2800"/>
            </a:pPr>
            <a:r>
              <a:rPr lang="en-US"/>
              <a:t>Change Pre-Training Methods</a:t>
            </a:r>
            <a:endParaRPr/>
          </a:p>
          <a:p>
            <a:pPr marL="514350" lvl="1" indent="-171450">
              <a:spcBef>
                <a:spcPts val="0"/>
              </a:spcBef>
              <a:buSzPts val="2400"/>
            </a:pPr>
            <a:r>
              <a:rPr lang="en-US"/>
              <a:t>Dataset</a:t>
            </a:r>
            <a:endParaRPr/>
          </a:p>
          <a:p>
            <a:pPr marL="514350" lvl="1" indent="-171450">
              <a:spcBef>
                <a:spcPts val="0"/>
              </a:spcBef>
              <a:buSzPts val="2400"/>
            </a:pPr>
            <a:r>
              <a:rPr lang="en-US"/>
              <a:t>Task</a:t>
            </a:r>
            <a:endParaRPr/>
          </a:p>
          <a:p>
            <a:pPr marL="514350" lvl="1" indent="-171450">
              <a:spcBef>
                <a:spcPts val="0"/>
              </a:spcBef>
              <a:buSzPts val="2400"/>
            </a:pPr>
            <a:r>
              <a:rPr lang="en-US"/>
              <a:t>Hyperparameter</a:t>
            </a:r>
            <a:endParaRPr/>
          </a:p>
        </p:txBody>
      </p:sp>
      <p:sp>
        <p:nvSpPr>
          <p:cNvPr id="311" name="Google Shape;311;gf0a69d15fa_0_40"/>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gf0a69d15fa_0_28"/>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a:t>Sentence BERT (SBERT)</a:t>
            </a:r>
            <a:endParaRPr dirty="0"/>
          </a:p>
        </p:txBody>
      </p:sp>
      <p:sp>
        <p:nvSpPr>
          <p:cNvPr id="317" name="Google Shape;317;gf0a69d15fa_0_28"/>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a:t>BERT for Sentence Comparison</a:t>
            </a:r>
            <a:endParaRPr/>
          </a:p>
          <a:p>
            <a:pPr marL="514350" lvl="1" indent="-171450">
              <a:spcBef>
                <a:spcPts val="0"/>
              </a:spcBef>
              <a:buSzPts val="2400"/>
            </a:pPr>
            <a:r>
              <a:rPr lang="en-US"/>
              <a:t>BERT has been widely used, but it was unclear how accurate it is</a:t>
            </a:r>
            <a:endParaRPr/>
          </a:p>
          <a:p>
            <a:pPr marL="514350" lvl="1" indent="-171450">
              <a:spcBef>
                <a:spcPts val="0"/>
              </a:spcBef>
              <a:buSzPts val="2400"/>
            </a:pPr>
            <a:r>
              <a:rPr lang="en-US"/>
              <a:t>BERT takes a lot of time to compare sentences if it is defined as a task</a:t>
            </a:r>
            <a:endParaRPr/>
          </a:p>
          <a:p>
            <a:pPr marL="171450" indent="-171450">
              <a:spcBef>
                <a:spcPts val="1800"/>
              </a:spcBef>
              <a:buSzPts val="2800"/>
            </a:pPr>
            <a:r>
              <a:rPr lang="en-US"/>
              <a:t>Fine-Tuned Using Siamese Architecture and NLI</a:t>
            </a:r>
            <a:endParaRPr/>
          </a:p>
        </p:txBody>
      </p:sp>
      <p:sp>
        <p:nvSpPr>
          <p:cNvPr id="318" name="Google Shape;318;gf0a69d15fa_0_28"/>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142</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gec0a7833fc_0_0"/>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a:t>Related Works</a:t>
            </a:r>
            <a:endParaRPr dirty="0"/>
          </a:p>
        </p:txBody>
      </p:sp>
      <p:sp>
        <p:nvSpPr>
          <p:cNvPr id="324" name="Google Shape;324;gec0a7833fc_0_0"/>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a:t>Natural Language Inference</a:t>
            </a:r>
            <a:endParaRPr/>
          </a:p>
          <a:p>
            <a:pPr marL="171450" indent="-171450">
              <a:spcBef>
                <a:spcPts val="1800"/>
              </a:spcBef>
              <a:buSzPts val="2800"/>
            </a:pPr>
            <a:r>
              <a:rPr lang="en-US"/>
              <a:t>McTaco</a:t>
            </a:r>
            <a:endParaRPr/>
          </a:p>
          <a:p>
            <a:pPr marL="514350" lvl="1" indent="-171450">
              <a:spcBef>
                <a:spcPts val="0"/>
              </a:spcBef>
              <a:buSzPts val="2400"/>
            </a:pPr>
            <a:r>
              <a:rPr lang="en-US"/>
              <a:t>Zhou et al. (2019)</a:t>
            </a:r>
            <a:endParaRPr/>
          </a:p>
          <a:p>
            <a:pPr marL="171450" indent="-171450">
              <a:spcBef>
                <a:spcPts val="1800"/>
              </a:spcBef>
              <a:buSzPts val="2800"/>
            </a:pPr>
            <a:r>
              <a:rPr lang="en-US"/>
              <a:t>Validity Period Estimation</a:t>
            </a:r>
            <a:endParaRPr/>
          </a:p>
          <a:p>
            <a:pPr marL="514350" lvl="1" indent="-171450">
              <a:spcBef>
                <a:spcPts val="0"/>
              </a:spcBef>
              <a:buSzPts val="2400"/>
            </a:pPr>
            <a:r>
              <a:rPr lang="en-US"/>
              <a:t>Almquist et al. (2019)</a:t>
            </a:r>
            <a:endParaRPr/>
          </a:p>
        </p:txBody>
      </p:sp>
      <p:sp>
        <p:nvSpPr>
          <p:cNvPr id="325" name="Google Shape;325;gec0a7833fc_0_0"/>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143</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3BE0524-3A6A-484E-A47B-D191F17B1F93}"/>
              </a:ext>
            </a:extLst>
          </p:cNvPr>
          <p:cNvSpPr/>
          <p:nvPr/>
        </p:nvSpPr>
        <p:spPr>
          <a:xfrm>
            <a:off x="5157808" y="3236515"/>
            <a:ext cx="3710653" cy="152307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9" name="Rektangel 8">
            <a:extLst>
              <a:ext uri="{FF2B5EF4-FFF2-40B4-BE49-F238E27FC236}">
                <a16:creationId xmlns:a16="http://schemas.microsoft.com/office/drawing/2014/main" id="{B0B0A125-DAF5-4A30-A642-A4696C409ACF}"/>
              </a:ext>
            </a:extLst>
          </p:cNvPr>
          <p:cNvSpPr/>
          <p:nvPr/>
        </p:nvSpPr>
        <p:spPr>
          <a:xfrm>
            <a:off x="926430" y="421206"/>
            <a:ext cx="7291137" cy="84545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5EB4A80F-1C45-4388-88BA-D018B2A4DF6D}"/>
              </a:ext>
            </a:extLst>
          </p:cNvPr>
          <p:cNvSpPr>
            <a:spLocks noGrp="1"/>
          </p:cNvSpPr>
          <p:nvPr>
            <p:ph idx="1"/>
          </p:nvPr>
        </p:nvSpPr>
        <p:spPr>
          <a:xfrm>
            <a:off x="889659" y="1445751"/>
            <a:ext cx="7291137" cy="1503257"/>
          </a:xfrm>
        </p:spPr>
        <p:txBody>
          <a:bodyPr>
            <a:normAutofit fontScale="92500" lnSpcReduction="20000"/>
          </a:bodyPr>
          <a:lstStyle/>
          <a:p>
            <a:pPr marL="34290" indent="0">
              <a:spcBef>
                <a:spcPts val="899"/>
              </a:spcBef>
              <a:buClr>
                <a:schemeClr val="accent1"/>
              </a:buClr>
              <a:buNone/>
            </a:pPr>
            <a:r>
              <a:rPr lang="en-US" sz="2100" spc="-1" dirty="0"/>
              <a:t>Approaching temporal validity of an unstructured text</a:t>
            </a:r>
          </a:p>
          <a:p>
            <a:pPr lvl="1">
              <a:spcBef>
                <a:spcPts val="899"/>
              </a:spcBef>
              <a:buClr>
                <a:schemeClr val="tx1"/>
              </a:buClr>
              <a:buFont typeface="Wingdings" panose="05000000000000000000" pitchFamily="2" charset="2"/>
              <a:buChar char="§"/>
            </a:pPr>
            <a:r>
              <a:rPr lang="en-US" sz="1650" spc="-1" dirty="0"/>
              <a:t>Proposal of a novel task: </a:t>
            </a:r>
            <a:r>
              <a:rPr lang="en-US" sz="1650" i="1" spc="-1" dirty="0"/>
              <a:t>evidence-based temporal validity inference</a:t>
            </a:r>
          </a:p>
          <a:p>
            <a:pPr lvl="1">
              <a:spcBef>
                <a:spcPts val="899"/>
              </a:spcBef>
              <a:buClr>
                <a:schemeClr val="tx1"/>
              </a:buClr>
              <a:buFont typeface="Wingdings" panose="05000000000000000000" pitchFamily="2" charset="2"/>
              <a:buChar char="§"/>
            </a:pPr>
            <a:r>
              <a:rPr lang="en-US" sz="1650" spc="-1" dirty="0"/>
              <a:t>Created the first dataset for this task</a:t>
            </a:r>
          </a:p>
          <a:p>
            <a:pPr lvl="1">
              <a:spcBef>
                <a:spcPts val="899"/>
              </a:spcBef>
              <a:buClr>
                <a:schemeClr val="tx1"/>
              </a:buClr>
              <a:buFont typeface="Wingdings" panose="05000000000000000000" pitchFamily="2" charset="2"/>
              <a:buChar char="§"/>
            </a:pPr>
            <a:r>
              <a:rPr lang="en-US" sz="1650" spc="-1" dirty="0"/>
              <a:t>Tested pretraining with standard NLI datasets</a:t>
            </a:r>
          </a:p>
          <a:p>
            <a:pPr lvl="1">
              <a:spcBef>
                <a:spcPts val="899"/>
              </a:spcBef>
              <a:buClr>
                <a:schemeClr val="tx1"/>
              </a:buClr>
              <a:buFont typeface="Wingdings" panose="05000000000000000000" pitchFamily="2" charset="2"/>
              <a:buChar char="§"/>
            </a:pPr>
            <a:r>
              <a:rPr lang="en-US" sz="1650" spc="-1" dirty="0"/>
              <a:t>Introduced a model based on external knowledge base</a:t>
            </a:r>
          </a:p>
          <a:p>
            <a:pPr>
              <a:spcBef>
                <a:spcPts val="899"/>
              </a:spcBef>
              <a:buClr>
                <a:schemeClr val="tx1"/>
              </a:buClr>
            </a:pPr>
            <a:endParaRPr lang="en-US" sz="1800" spc="-1" dirty="0"/>
          </a:p>
          <a:p>
            <a:pPr marL="171450" lvl="1" indent="0">
              <a:spcBef>
                <a:spcPts val="899"/>
              </a:spcBef>
              <a:buClr>
                <a:schemeClr val="tx1"/>
              </a:buClr>
              <a:buNone/>
            </a:pPr>
            <a:endParaRPr lang="en-US" sz="600" spc="-1" dirty="0"/>
          </a:p>
          <a:p>
            <a:endParaRPr lang="en-US" dirty="0"/>
          </a:p>
        </p:txBody>
      </p:sp>
      <p:sp>
        <p:nvSpPr>
          <p:cNvPr id="7" name="textruta 6">
            <a:extLst>
              <a:ext uri="{FF2B5EF4-FFF2-40B4-BE49-F238E27FC236}">
                <a16:creationId xmlns:a16="http://schemas.microsoft.com/office/drawing/2014/main" id="{ABED0692-A79C-4D10-9A95-79302E906085}"/>
              </a:ext>
            </a:extLst>
          </p:cNvPr>
          <p:cNvSpPr txBox="1"/>
          <p:nvPr/>
        </p:nvSpPr>
        <p:spPr>
          <a:xfrm>
            <a:off x="1455802" y="571699"/>
            <a:ext cx="6232397" cy="507831"/>
          </a:xfrm>
          <a:prstGeom prst="rect">
            <a:avLst/>
          </a:prstGeom>
          <a:noFill/>
        </p:spPr>
        <p:txBody>
          <a:bodyPr wrap="square" rtlCol="0">
            <a:spAutoFit/>
          </a:bodyPr>
          <a:lstStyle/>
          <a:p>
            <a:pPr algn="ctr"/>
            <a:r>
              <a:rPr lang="sv-SE" sz="2700" dirty="0"/>
              <a:t>CONCLUSIONS</a:t>
            </a:r>
            <a:endParaRPr lang="en-US" sz="1800" dirty="0"/>
          </a:p>
        </p:txBody>
      </p:sp>
      <p:sp>
        <p:nvSpPr>
          <p:cNvPr id="6" name="Rectangle 5">
            <a:extLst>
              <a:ext uri="{FF2B5EF4-FFF2-40B4-BE49-F238E27FC236}">
                <a16:creationId xmlns:a16="http://schemas.microsoft.com/office/drawing/2014/main" id="{6007BA41-F9FB-4604-965D-631B8A824F7E}"/>
              </a:ext>
            </a:extLst>
          </p:cNvPr>
          <p:cNvSpPr/>
          <p:nvPr/>
        </p:nvSpPr>
        <p:spPr>
          <a:xfrm>
            <a:off x="423273" y="3236515"/>
            <a:ext cx="3369115" cy="152307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cxnSp>
        <p:nvCxnSpPr>
          <p:cNvPr id="8" name="Straight Arrow Connector 7">
            <a:extLst>
              <a:ext uri="{FF2B5EF4-FFF2-40B4-BE49-F238E27FC236}">
                <a16:creationId xmlns:a16="http://schemas.microsoft.com/office/drawing/2014/main" id="{24E48D93-28C3-4713-85E9-53EE868CCF94}"/>
              </a:ext>
            </a:extLst>
          </p:cNvPr>
          <p:cNvCxnSpPr>
            <a:cxnSpLocks/>
          </p:cNvCxnSpPr>
          <p:nvPr/>
        </p:nvCxnSpPr>
        <p:spPr>
          <a:xfrm>
            <a:off x="567321" y="3963497"/>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2541600-249E-4781-AE35-0DD5B3FAF8C2}"/>
              </a:ext>
            </a:extLst>
          </p:cNvPr>
          <p:cNvSpPr txBox="1"/>
          <p:nvPr/>
        </p:nvSpPr>
        <p:spPr>
          <a:xfrm>
            <a:off x="746470" y="3608081"/>
            <a:ext cx="389850" cy="369332"/>
          </a:xfrm>
          <a:prstGeom prst="rect">
            <a:avLst/>
          </a:prstGeom>
          <a:noFill/>
          <a:ln>
            <a:solidFill>
              <a:schemeClr val="tx1"/>
            </a:solidFill>
          </a:ln>
        </p:spPr>
        <p:txBody>
          <a:bodyPr wrap="none" rtlCol="0">
            <a:spAutoFit/>
          </a:bodyPr>
          <a:lstStyle/>
          <a:p>
            <a:r>
              <a:rPr lang="en-US" sz="1800" dirty="0"/>
              <a:t>C</a:t>
            </a:r>
            <a:r>
              <a:rPr lang="en-US" sz="1800" baseline="30000" dirty="0"/>
              <a:t>i</a:t>
            </a:r>
            <a:endParaRPr lang="en-AT" sz="1800" dirty="0"/>
          </a:p>
        </p:txBody>
      </p:sp>
      <p:cxnSp>
        <p:nvCxnSpPr>
          <p:cNvPr id="11" name="Straight Connector 10">
            <a:extLst>
              <a:ext uri="{FF2B5EF4-FFF2-40B4-BE49-F238E27FC236}">
                <a16:creationId xmlns:a16="http://schemas.microsoft.com/office/drawing/2014/main" id="{13FAE782-A63A-4304-8C67-E968CDDDB1DE}"/>
              </a:ext>
            </a:extLst>
          </p:cNvPr>
          <p:cNvCxnSpPr/>
          <p:nvPr/>
        </p:nvCxnSpPr>
        <p:spPr>
          <a:xfrm>
            <a:off x="896930" y="3928941"/>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97D1E84-322C-484C-A677-9AD55C59573A}"/>
              </a:ext>
            </a:extLst>
          </p:cNvPr>
          <p:cNvCxnSpPr/>
          <p:nvPr/>
        </p:nvCxnSpPr>
        <p:spPr>
          <a:xfrm>
            <a:off x="2478524" y="3931605"/>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4DE14AFA-9ED1-4425-95A1-A66487E2B925}"/>
              </a:ext>
            </a:extLst>
          </p:cNvPr>
          <p:cNvSpPr/>
          <p:nvPr/>
        </p:nvSpPr>
        <p:spPr>
          <a:xfrm rot="5400000">
            <a:off x="1570771" y="3377378"/>
            <a:ext cx="233912" cy="158159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14" name="TextBox 13">
            <a:extLst>
              <a:ext uri="{FF2B5EF4-FFF2-40B4-BE49-F238E27FC236}">
                <a16:creationId xmlns:a16="http://schemas.microsoft.com/office/drawing/2014/main" id="{CCDEE86D-6A0F-4795-9000-945B8D01DD05}"/>
              </a:ext>
            </a:extLst>
          </p:cNvPr>
          <p:cNvSpPr txBox="1"/>
          <p:nvPr/>
        </p:nvSpPr>
        <p:spPr>
          <a:xfrm>
            <a:off x="1594432" y="4243009"/>
            <a:ext cx="272832" cy="369332"/>
          </a:xfrm>
          <a:prstGeom prst="rect">
            <a:avLst/>
          </a:prstGeom>
          <a:noFill/>
        </p:spPr>
        <p:txBody>
          <a:bodyPr wrap="none" rtlCol="0">
            <a:spAutoFit/>
          </a:bodyPr>
          <a:lstStyle/>
          <a:p>
            <a:r>
              <a:rPr lang="en-US" sz="1800" i="1" dirty="0"/>
              <a:t>t</a:t>
            </a:r>
            <a:endParaRPr lang="en-AT" sz="1800" i="1" dirty="0"/>
          </a:p>
        </p:txBody>
      </p:sp>
      <p:sp>
        <p:nvSpPr>
          <p:cNvPr id="15" name="TextBox 14">
            <a:extLst>
              <a:ext uri="{FF2B5EF4-FFF2-40B4-BE49-F238E27FC236}">
                <a16:creationId xmlns:a16="http://schemas.microsoft.com/office/drawing/2014/main" id="{D1D99F80-7478-44FF-BB59-00F350348196}"/>
              </a:ext>
            </a:extLst>
          </p:cNvPr>
          <p:cNvSpPr txBox="1"/>
          <p:nvPr/>
        </p:nvSpPr>
        <p:spPr>
          <a:xfrm>
            <a:off x="2315257" y="4188455"/>
            <a:ext cx="1199367" cy="646331"/>
          </a:xfrm>
          <a:prstGeom prst="rect">
            <a:avLst/>
          </a:prstGeom>
          <a:noFill/>
        </p:spPr>
        <p:txBody>
          <a:bodyPr wrap="none" rtlCol="0">
            <a:spAutoFit/>
          </a:bodyPr>
          <a:lstStyle/>
          <a:p>
            <a:r>
              <a:rPr lang="en-US" sz="1800" dirty="0"/>
              <a:t>Is C</a:t>
            </a:r>
            <a:r>
              <a:rPr lang="en-US" sz="1800" baseline="30000" dirty="0"/>
              <a:t>i</a:t>
            </a:r>
            <a:r>
              <a:rPr lang="en-US" sz="1800" dirty="0"/>
              <a:t> still </a:t>
            </a:r>
          </a:p>
          <a:p>
            <a:pPr algn="ctr"/>
            <a:r>
              <a:rPr lang="en-US" sz="1800" dirty="0"/>
              <a:t>valid?</a:t>
            </a:r>
            <a:endParaRPr lang="en-AT" sz="1800" dirty="0"/>
          </a:p>
        </p:txBody>
      </p:sp>
      <p:cxnSp>
        <p:nvCxnSpPr>
          <p:cNvPr id="17" name="Straight Arrow Connector 16">
            <a:extLst>
              <a:ext uri="{FF2B5EF4-FFF2-40B4-BE49-F238E27FC236}">
                <a16:creationId xmlns:a16="http://schemas.microsoft.com/office/drawing/2014/main" id="{5D92B9FE-E6BB-4D5A-9C1A-B414F6575FEA}"/>
              </a:ext>
            </a:extLst>
          </p:cNvPr>
          <p:cNvCxnSpPr>
            <a:cxnSpLocks/>
          </p:cNvCxnSpPr>
          <p:nvPr/>
        </p:nvCxnSpPr>
        <p:spPr>
          <a:xfrm>
            <a:off x="5581076" y="3964813"/>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54853FC-0870-4802-817F-248614EDD5ED}"/>
              </a:ext>
            </a:extLst>
          </p:cNvPr>
          <p:cNvSpPr txBox="1"/>
          <p:nvPr/>
        </p:nvSpPr>
        <p:spPr>
          <a:xfrm>
            <a:off x="5761373" y="3580238"/>
            <a:ext cx="389850" cy="369332"/>
          </a:xfrm>
          <a:prstGeom prst="rect">
            <a:avLst/>
          </a:prstGeom>
          <a:noFill/>
          <a:ln>
            <a:solidFill>
              <a:schemeClr val="tx1"/>
            </a:solidFill>
          </a:ln>
        </p:spPr>
        <p:txBody>
          <a:bodyPr wrap="none" rtlCol="0">
            <a:spAutoFit/>
          </a:bodyPr>
          <a:lstStyle/>
          <a:p>
            <a:r>
              <a:rPr lang="en-US" sz="1800" dirty="0"/>
              <a:t>C</a:t>
            </a:r>
            <a:r>
              <a:rPr lang="en-US" sz="1800" baseline="30000" dirty="0"/>
              <a:t>i</a:t>
            </a:r>
            <a:endParaRPr lang="en-AT" sz="1800" dirty="0"/>
          </a:p>
        </p:txBody>
      </p:sp>
      <p:cxnSp>
        <p:nvCxnSpPr>
          <p:cNvPr id="19" name="Straight Connector 18">
            <a:extLst>
              <a:ext uri="{FF2B5EF4-FFF2-40B4-BE49-F238E27FC236}">
                <a16:creationId xmlns:a16="http://schemas.microsoft.com/office/drawing/2014/main" id="{D1E534F4-8C78-4720-8A20-3CA21A19099D}"/>
              </a:ext>
            </a:extLst>
          </p:cNvPr>
          <p:cNvCxnSpPr/>
          <p:nvPr/>
        </p:nvCxnSpPr>
        <p:spPr>
          <a:xfrm>
            <a:off x="5910685" y="3930257"/>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BF9CBAC-E0DD-4983-81CD-5F0EBADBADCA}"/>
              </a:ext>
            </a:extLst>
          </p:cNvPr>
          <p:cNvCxnSpPr/>
          <p:nvPr/>
        </p:nvCxnSpPr>
        <p:spPr>
          <a:xfrm>
            <a:off x="7492279" y="3932921"/>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970D95-4E1F-4F68-983A-E73DCE4CDA93}"/>
              </a:ext>
            </a:extLst>
          </p:cNvPr>
          <p:cNvSpPr txBox="1"/>
          <p:nvPr/>
        </p:nvSpPr>
        <p:spPr>
          <a:xfrm>
            <a:off x="7159918" y="4042758"/>
            <a:ext cx="1199367" cy="646331"/>
          </a:xfrm>
          <a:prstGeom prst="rect">
            <a:avLst/>
          </a:prstGeom>
          <a:noFill/>
        </p:spPr>
        <p:txBody>
          <a:bodyPr wrap="none" rtlCol="0">
            <a:spAutoFit/>
          </a:bodyPr>
          <a:lstStyle/>
          <a:p>
            <a:r>
              <a:rPr lang="en-US" sz="1800" dirty="0"/>
              <a:t>Is C</a:t>
            </a:r>
            <a:r>
              <a:rPr lang="en-US" sz="1800" baseline="30000" dirty="0"/>
              <a:t>i</a:t>
            </a:r>
            <a:r>
              <a:rPr lang="en-US" sz="1800" dirty="0"/>
              <a:t> still </a:t>
            </a:r>
          </a:p>
          <a:p>
            <a:pPr algn="ctr"/>
            <a:r>
              <a:rPr lang="en-US" sz="1800" dirty="0"/>
              <a:t>valid?</a:t>
            </a:r>
            <a:endParaRPr lang="en-AT" sz="1800" dirty="0"/>
          </a:p>
        </p:txBody>
      </p:sp>
      <p:sp>
        <p:nvSpPr>
          <p:cNvPr id="23" name="TextBox 22">
            <a:extLst>
              <a:ext uri="{FF2B5EF4-FFF2-40B4-BE49-F238E27FC236}">
                <a16:creationId xmlns:a16="http://schemas.microsoft.com/office/drawing/2014/main" id="{045FA730-5E1C-4708-896C-10F22382C8A5}"/>
              </a:ext>
            </a:extLst>
          </p:cNvPr>
          <p:cNvSpPr txBox="1"/>
          <p:nvPr/>
        </p:nvSpPr>
        <p:spPr>
          <a:xfrm>
            <a:off x="7286574" y="3588497"/>
            <a:ext cx="585417" cy="369332"/>
          </a:xfrm>
          <a:prstGeom prst="rect">
            <a:avLst/>
          </a:prstGeom>
          <a:noFill/>
          <a:ln>
            <a:solidFill>
              <a:schemeClr val="tx1"/>
            </a:solidFill>
          </a:ln>
        </p:spPr>
        <p:txBody>
          <a:bodyPr wrap="none" rtlCol="0">
            <a:spAutoFit/>
          </a:bodyPr>
          <a:lstStyle/>
          <a:p>
            <a:r>
              <a:rPr lang="en-US" sz="1800" dirty="0"/>
              <a:t>C</a:t>
            </a:r>
            <a:r>
              <a:rPr lang="en-US" sz="1800" baseline="30000" dirty="0"/>
              <a:t>i+1</a:t>
            </a:r>
            <a:endParaRPr lang="en-AT" sz="1800" dirty="0"/>
          </a:p>
        </p:txBody>
      </p:sp>
      <p:sp>
        <p:nvSpPr>
          <p:cNvPr id="24" name="Rectangle 23">
            <a:extLst>
              <a:ext uri="{FF2B5EF4-FFF2-40B4-BE49-F238E27FC236}">
                <a16:creationId xmlns:a16="http://schemas.microsoft.com/office/drawing/2014/main" id="{00AA644B-C33E-404C-BE33-16337F96C223}"/>
              </a:ext>
            </a:extLst>
          </p:cNvPr>
          <p:cNvSpPr/>
          <p:nvPr/>
        </p:nvSpPr>
        <p:spPr>
          <a:xfrm>
            <a:off x="454219" y="3234750"/>
            <a:ext cx="4523482" cy="369332"/>
          </a:xfrm>
          <a:prstGeom prst="rect">
            <a:avLst/>
          </a:prstGeom>
        </p:spPr>
        <p:txBody>
          <a:bodyPr wrap="none">
            <a:spAutoFit/>
          </a:bodyPr>
          <a:lstStyle/>
          <a:p>
            <a:r>
              <a:rPr lang="en-US" sz="1800" b="1" i="1" dirty="0">
                <a:solidFill>
                  <a:srgbClr val="000000"/>
                </a:solidFill>
                <a:latin typeface="Arial" panose="020B0604020202020204" pitchFamily="34" charset="0"/>
                <a:ea typeface="Times New Roman" panose="02020603050405020304" pitchFamily="18" charset="0"/>
              </a:rPr>
              <a:t>Time-based Temporal Validity Inference</a:t>
            </a:r>
            <a:endParaRPr lang="en-AT" sz="1800" dirty="0"/>
          </a:p>
        </p:txBody>
      </p:sp>
      <p:sp>
        <p:nvSpPr>
          <p:cNvPr id="25" name="Rectangle 24">
            <a:extLst>
              <a:ext uri="{FF2B5EF4-FFF2-40B4-BE49-F238E27FC236}">
                <a16:creationId xmlns:a16="http://schemas.microsoft.com/office/drawing/2014/main" id="{3DBC2F74-3811-4815-80DC-C48F8B03EF9D}"/>
              </a:ext>
            </a:extLst>
          </p:cNvPr>
          <p:cNvSpPr/>
          <p:nvPr/>
        </p:nvSpPr>
        <p:spPr>
          <a:xfrm>
            <a:off x="5157808" y="3234750"/>
            <a:ext cx="5066259" cy="369332"/>
          </a:xfrm>
          <a:prstGeom prst="rect">
            <a:avLst/>
          </a:prstGeom>
        </p:spPr>
        <p:txBody>
          <a:bodyPr wrap="none">
            <a:spAutoFit/>
          </a:bodyPr>
          <a:lstStyle/>
          <a:p>
            <a:r>
              <a:rPr lang="en-US" sz="1800" b="1" i="1" dirty="0">
                <a:solidFill>
                  <a:srgbClr val="000000"/>
                </a:solidFill>
                <a:latin typeface="Arial" panose="020B0604020202020204" pitchFamily="34" charset="0"/>
                <a:ea typeface="Calibri" panose="020F0502020204030204" pitchFamily="34" charset="0"/>
              </a:rPr>
              <a:t>Evidence-based Temporal Validity Inference</a:t>
            </a:r>
            <a:r>
              <a:rPr lang="en-US" sz="1800" dirty="0">
                <a:solidFill>
                  <a:srgbClr val="000000"/>
                </a:solidFill>
                <a:latin typeface="Arial" panose="020B0604020202020204" pitchFamily="34" charset="0"/>
                <a:ea typeface="Calibri" panose="020F0502020204030204" pitchFamily="34" charset="0"/>
              </a:rPr>
              <a:t> </a:t>
            </a:r>
            <a:endParaRPr lang="en-AT" sz="1800" dirty="0"/>
          </a:p>
        </p:txBody>
      </p:sp>
      <p:sp>
        <p:nvSpPr>
          <p:cNvPr id="2" name="Arrow: Right 1">
            <a:extLst>
              <a:ext uri="{FF2B5EF4-FFF2-40B4-BE49-F238E27FC236}">
                <a16:creationId xmlns:a16="http://schemas.microsoft.com/office/drawing/2014/main" id="{86408463-5D81-4F0A-B1AC-039AF1229712}"/>
              </a:ext>
            </a:extLst>
          </p:cNvPr>
          <p:cNvSpPr/>
          <p:nvPr/>
        </p:nvSpPr>
        <p:spPr>
          <a:xfrm>
            <a:off x="4298796" y="3845638"/>
            <a:ext cx="485078" cy="301082"/>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4" name="Rectangle 3">
            <a:extLst>
              <a:ext uri="{FF2B5EF4-FFF2-40B4-BE49-F238E27FC236}">
                <a16:creationId xmlns:a16="http://schemas.microsoft.com/office/drawing/2014/main" id="{6694FE6C-4A6E-4C1E-8771-B79B8CF9B033}"/>
              </a:ext>
            </a:extLst>
          </p:cNvPr>
          <p:cNvSpPr/>
          <p:nvPr/>
        </p:nvSpPr>
        <p:spPr>
          <a:xfrm>
            <a:off x="-2397" y="4847889"/>
            <a:ext cx="7552067" cy="369332"/>
          </a:xfrm>
          <a:prstGeom prst="rect">
            <a:avLst/>
          </a:prstGeom>
        </p:spPr>
        <p:txBody>
          <a:bodyPr wrap="none">
            <a:spAutoFit/>
          </a:bodyPr>
          <a:lstStyle/>
          <a:p>
            <a:r>
              <a:rPr lang="en-AT" sz="1800" dirty="0">
                <a:hlinkClick r:id="rId2"/>
              </a:rPr>
              <a:t>https://github.com/t-hoso/temporal_natural_language_inference</a:t>
            </a:r>
            <a:r>
              <a:rPr lang="en-US" sz="1800" dirty="0"/>
              <a:t> </a:t>
            </a:r>
            <a:endParaRPr lang="en-AT" sz="1800" dirty="0"/>
          </a:p>
        </p:txBody>
      </p:sp>
    </p:spTree>
    <p:extLst>
      <p:ext uri="{BB962C8B-B14F-4D97-AF65-F5344CB8AC3E}">
        <p14:creationId xmlns:p14="http://schemas.microsoft.com/office/powerpoint/2010/main" val="144249641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196834F4-D5A6-4B41-B0C0-ED902FDEE7E0}"/>
              </a:ext>
            </a:extLst>
          </p:cNvPr>
          <p:cNvSpPr/>
          <p:nvPr/>
        </p:nvSpPr>
        <p:spPr>
          <a:xfrm>
            <a:off x="1064795" y="405781"/>
            <a:ext cx="7014411" cy="81312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87E6E298-7395-4010-971A-81805E098060}"/>
              </a:ext>
            </a:extLst>
          </p:cNvPr>
          <p:cNvSpPr>
            <a:spLocks noGrp="1"/>
          </p:cNvSpPr>
          <p:nvPr>
            <p:ph idx="1"/>
          </p:nvPr>
        </p:nvSpPr>
        <p:spPr>
          <a:xfrm>
            <a:off x="1020102" y="1575359"/>
            <a:ext cx="7310507" cy="2686350"/>
          </a:xfrm>
        </p:spPr>
        <p:txBody>
          <a:bodyPr>
            <a:normAutofit/>
          </a:bodyPr>
          <a:lstStyle/>
          <a:p>
            <a:pPr lvl="1">
              <a:lnSpc>
                <a:spcPct val="80000"/>
              </a:lnSpc>
              <a:spcBef>
                <a:spcPts val="899"/>
              </a:spcBef>
              <a:buClr>
                <a:schemeClr val="tx1"/>
              </a:buClr>
              <a:buFont typeface="Wingdings" panose="05000000000000000000" pitchFamily="2" charset="2"/>
              <a:buChar char="§"/>
            </a:pPr>
            <a:r>
              <a:rPr lang="en-US" sz="1500" spc="-1" dirty="0"/>
              <a:t>Extending to the case of multiple sequential sentences/messages</a:t>
            </a:r>
          </a:p>
          <a:p>
            <a:pPr lvl="1">
              <a:lnSpc>
                <a:spcPct val="80000"/>
              </a:lnSpc>
              <a:spcBef>
                <a:spcPts val="899"/>
              </a:spcBef>
              <a:buClr>
                <a:schemeClr val="tx1"/>
              </a:buClr>
              <a:buFont typeface="Wingdings" panose="05000000000000000000" pitchFamily="2" charset="2"/>
              <a:buChar char="§"/>
            </a:pPr>
            <a:r>
              <a:rPr lang="en-US" sz="1500" spc="-1" dirty="0"/>
              <a:t>Developing genre-specific or domain-specific models (news, novels, medicine, law, etc.)</a:t>
            </a:r>
          </a:p>
          <a:p>
            <a:pPr lvl="1">
              <a:lnSpc>
                <a:spcPct val="80000"/>
              </a:lnSpc>
              <a:spcBef>
                <a:spcPts val="899"/>
              </a:spcBef>
              <a:buClr>
                <a:schemeClr val="tx1"/>
              </a:buClr>
              <a:buFont typeface="Wingdings" panose="05000000000000000000" pitchFamily="2" charset="2"/>
              <a:buChar char="§"/>
            </a:pPr>
            <a:r>
              <a:rPr lang="en-US" sz="1500" spc="-1" dirty="0"/>
              <a:t>Extending to multi-modal datasets</a:t>
            </a:r>
          </a:p>
        </p:txBody>
      </p:sp>
      <p:sp>
        <p:nvSpPr>
          <p:cNvPr id="7" name="textruta 6">
            <a:extLst>
              <a:ext uri="{FF2B5EF4-FFF2-40B4-BE49-F238E27FC236}">
                <a16:creationId xmlns:a16="http://schemas.microsoft.com/office/drawing/2014/main" id="{7F95CF66-C121-40BD-A72B-A4757DE286FC}"/>
              </a:ext>
            </a:extLst>
          </p:cNvPr>
          <p:cNvSpPr txBox="1"/>
          <p:nvPr/>
        </p:nvSpPr>
        <p:spPr>
          <a:xfrm>
            <a:off x="1755902" y="569970"/>
            <a:ext cx="5632196" cy="507831"/>
          </a:xfrm>
          <a:prstGeom prst="rect">
            <a:avLst/>
          </a:prstGeom>
          <a:noFill/>
        </p:spPr>
        <p:txBody>
          <a:bodyPr wrap="square" rtlCol="0">
            <a:spAutoFit/>
          </a:bodyPr>
          <a:lstStyle/>
          <a:p>
            <a:pPr algn="ctr"/>
            <a:r>
              <a:rPr lang="sv-SE" sz="2700" dirty="0">
                <a:solidFill>
                  <a:schemeClr val="tx1">
                    <a:lumMod val="85000"/>
                    <a:lumOff val="15000"/>
                  </a:schemeClr>
                </a:solidFill>
              </a:rPr>
              <a:t>FUTURE WORK</a:t>
            </a:r>
            <a:endParaRPr lang="en-US" sz="2700" dirty="0">
              <a:solidFill>
                <a:schemeClr val="tx1">
                  <a:lumMod val="85000"/>
                  <a:lumOff val="15000"/>
                </a:schemeClr>
              </a:solidFill>
            </a:endParaRPr>
          </a:p>
        </p:txBody>
      </p:sp>
      <p:cxnSp>
        <p:nvCxnSpPr>
          <p:cNvPr id="8" name="Rak koppling 7">
            <a:extLst>
              <a:ext uri="{FF2B5EF4-FFF2-40B4-BE49-F238E27FC236}">
                <a16:creationId xmlns:a16="http://schemas.microsoft.com/office/drawing/2014/main" id="{108808D2-672A-40D0-BBC8-05956F523989}"/>
              </a:ext>
            </a:extLst>
          </p:cNvPr>
          <p:cNvCxnSpPr/>
          <p:nvPr/>
        </p:nvCxnSpPr>
        <p:spPr>
          <a:xfrm>
            <a:off x="264176" y="1507958"/>
            <a:ext cx="82677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C304313-80FD-4F3B-8351-41BB6770B434}"/>
              </a:ext>
            </a:extLst>
          </p:cNvPr>
          <p:cNvSpPr/>
          <p:nvPr/>
        </p:nvSpPr>
        <p:spPr>
          <a:xfrm>
            <a:off x="2896710" y="3119564"/>
            <a:ext cx="3369115" cy="152307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cxnSp>
        <p:nvCxnSpPr>
          <p:cNvPr id="10" name="Straight Arrow Connector 9">
            <a:extLst>
              <a:ext uri="{FF2B5EF4-FFF2-40B4-BE49-F238E27FC236}">
                <a16:creationId xmlns:a16="http://schemas.microsoft.com/office/drawing/2014/main" id="{4120925E-44EB-48B5-BCDA-A99422FCE3B0}"/>
              </a:ext>
            </a:extLst>
          </p:cNvPr>
          <p:cNvCxnSpPr>
            <a:cxnSpLocks/>
          </p:cNvCxnSpPr>
          <p:nvPr/>
        </p:nvCxnSpPr>
        <p:spPr>
          <a:xfrm>
            <a:off x="3305864" y="3846548"/>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2EA9D2-13D7-4FA5-B145-2E2304F42112}"/>
              </a:ext>
            </a:extLst>
          </p:cNvPr>
          <p:cNvSpPr txBox="1"/>
          <p:nvPr/>
        </p:nvSpPr>
        <p:spPr>
          <a:xfrm>
            <a:off x="3492283" y="3484313"/>
            <a:ext cx="389850" cy="369332"/>
          </a:xfrm>
          <a:prstGeom prst="rect">
            <a:avLst/>
          </a:prstGeom>
          <a:noFill/>
          <a:ln>
            <a:solidFill>
              <a:schemeClr val="tx1"/>
            </a:solidFill>
          </a:ln>
        </p:spPr>
        <p:txBody>
          <a:bodyPr wrap="none" rtlCol="0">
            <a:spAutoFit/>
          </a:bodyPr>
          <a:lstStyle/>
          <a:p>
            <a:r>
              <a:rPr lang="en-US" sz="1800" dirty="0"/>
              <a:t>C</a:t>
            </a:r>
            <a:r>
              <a:rPr lang="en-US" sz="1800" baseline="30000" dirty="0"/>
              <a:t>i</a:t>
            </a:r>
            <a:endParaRPr lang="en-AT" sz="1800" dirty="0"/>
          </a:p>
        </p:txBody>
      </p:sp>
      <p:cxnSp>
        <p:nvCxnSpPr>
          <p:cNvPr id="12" name="Straight Connector 11">
            <a:extLst>
              <a:ext uri="{FF2B5EF4-FFF2-40B4-BE49-F238E27FC236}">
                <a16:creationId xmlns:a16="http://schemas.microsoft.com/office/drawing/2014/main" id="{6743F23D-EFC4-4212-944D-588F84308611}"/>
              </a:ext>
            </a:extLst>
          </p:cNvPr>
          <p:cNvCxnSpPr/>
          <p:nvPr/>
        </p:nvCxnSpPr>
        <p:spPr>
          <a:xfrm>
            <a:off x="3635473" y="3811992"/>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593B2C0-89A1-42D7-84D5-48CBFBEE5D1C}"/>
              </a:ext>
            </a:extLst>
          </p:cNvPr>
          <p:cNvCxnSpPr/>
          <p:nvPr/>
        </p:nvCxnSpPr>
        <p:spPr>
          <a:xfrm>
            <a:off x="5217067" y="3814656"/>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Right Brace 13">
            <a:extLst>
              <a:ext uri="{FF2B5EF4-FFF2-40B4-BE49-F238E27FC236}">
                <a16:creationId xmlns:a16="http://schemas.microsoft.com/office/drawing/2014/main" id="{97DB8AC2-12ED-46ED-A132-4B1FE6F26FC1}"/>
              </a:ext>
            </a:extLst>
          </p:cNvPr>
          <p:cNvSpPr/>
          <p:nvPr/>
        </p:nvSpPr>
        <p:spPr>
          <a:xfrm rot="5400000">
            <a:off x="4309314" y="3260429"/>
            <a:ext cx="233912" cy="158159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15" name="TextBox 14">
            <a:extLst>
              <a:ext uri="{FF2B5EF4-FFF2-40B4-BE49-F238E27FC236}">
                <a16:creationId xmlns:a16="http://schemas.microsoft.com/office/drawing/2014/main" id="{65D6E4E9-432D-44CB-81A6-5AFDFE4BA007}"/>
              </a:ext>
            </a:extLst>
          </p:cNvPr>
          <p:cNvSpPr txBox="1"/>
          <p:nvPr/>
        </p:nvSpPr>
        <p:spPr>
          <a:xfrm>
            <a:off x="4332975" y="4126060"/>
            <a:ext cx="272832" cy="369332"/>
          </a:xfrm>
          <a:prstGeom prst="rect">
            <a:avLst/>
          </a:prstGeom>
          <a:noFill/>
        </p:spPr>
        <p:txBody>
          <a:bodyPr wrap="none" rtlCol="0">
            <a:spAutoFit/>
          </a:bodyPr>
          <a:lstStyle/>
          <a:p>
            <a:r>
              <a:rPr lang="en-US" sz="1800" i="1" dirty="0"/>
              <a:t>t</a:t>
            </a:r>
            <a:endParaRPr lang="en-AT" sz="1800" i="1" dirty="0"/>
          </a:p>
        </p:txBody>
      </p:sp>
      <p:sp>
        <p:nvSpPr>
          <p:cNvPr id="16" name="TextBox 15">
            <a:extLst>
              <a:ext uri="{FF2B5EF4-FFF2-40B4-BE49-F238E27FC236}">
                <a16:creationId xmlns:a16="http://schemas.microsoft.com/office/drawing/2014/main" id="{6C3CA0D8-B461-4C75-8F4E-65C83564641F}"/>
              </a:ext>
            </a:extLst>
          </p:cNvPr>
          <p:cNvSpPr txBox="1"/>
          <p:nvPr/>
        </p:nvSpPr>
        <p:spPr>
          <a:xfrm>
            <a:off x="5217067" y="3912728"/>
            <a:ext cx="1324370" cy="646331"/>
          </a:xfrm>
          <a:prstGeom prst="rect">
            <a:avLst/>
          </a:prstGeom>
          <a:noFill/>
        </p:spPr>
        <p:txBody>
          <a:bodyPr wrap="square" rtlCol="0">
            <a:spAutoFit/>
          </a:bodyPr>
          <a:lstStyle/>
          <a:p>
            <a:r>
              <a:rPr lang="en-US" sz="1800" dirty="0"/>
              <a:t>Is C</a:t>
            </a:r>
            <a:r>
              <a:rPr lang="en-US" sz="1800" baseline="30000" dirty="0"/>
              <a:t>i</a:t>
            </a:r>
            <a:r>
              <a:rPr lang="en-US" sz="1800" dirty="0"/>
              <a:t> still </a:t>
            </a:r>
          </a:p>
          <a:p>
            <a:r>
              <a:rPr lang="en-US" sz="1800" dirty="0"/>
              <a:t>valid?</a:t>
            </a:r>
            <a:endParaRPr lang="en-AT" sz="1800" dirty="0"/>
          </a:p>
        </p:txBody>
      </p:sp>
      <p:sp>
        <p:nvSpPr>
          <p:cNvPr id="18" name="TextBox 17">
            <a:extLst>
              <a:ext uri="{FF2B5EF4-FFF2-40B4-BE49-F238E27FC236}">
                <a16:creationId xmlns:a16="http://schemas.microsoft.com/office/drawing/2014/main" id="{E44E42B1-3ED8-4502-9394-0F970E435961}"/>
              </a:ext>
            </a:extLst>
          </p:cNvPr>
          <p:cNvSpPr txBox="1"/>
          <p:nvPr/>
        </p:nvSpPr>
        <p:spPr>
          <a:xfrm>
            <a:off x="4972577" y="3481292"/>
            <a:ext cx="585417" cy="369332"/>
          </a:xfrm>
          <a:prstGeom prst="rect">
            <a:avLst/>
          </a:prstGeom>
          <a:noFill/>
          <a:ln>
            <a:solidFill>
              <a:schemeClr val="tx1"/>
            </a:solidFill>
          </a:ln>
        </p:spPr>
        <p:txBody>
          <a:bodyPr wrap="none" rtlCol="0">
            <a:spAutoFit/>
          </a:bodyPr>
          <a:lstStyle/>
          <a:p>
            <a:r>
              <a:rPr lang="en-US" sz="1800" dirty="0"/>
              <a:t>C</a:t>
            </a:r>
            <a:r>
              <a:rPr lang="en-US" sz="1800" baseline="30000" dirty="0"/>
              <a:t>i+1</a:t>
            </a:r>
            <a:endParaRPr lang="en-AT" sz="1800" dirty="0"/>
          </a:p>
        </p:txBody>
      </p:sp>
      <p:sp>
        <p:nvSpPr>
          <p:cNvPr id="19" name="Rectangle 18">
            <a:extLst>
              <a:ext uri="{FF2B5EF4-FFF2-40B4-BE49-F238E27FC236}">
                <a16:creationId xmlns:a16="http://schemas.microsoft.com/office/drawing/2014/main" id="{E153CF4D-115E-4041-8A6E-B17FE01948E9}"/>
              </a:ext>
            </a:extLst>
          </p:cNvPr>
          <p:cNvSpPr/>
          <p:nvPr/>
        </p:nvSpPr>
        <p:spPr>
          <a:xfrm>
            <a:off x="3072537" y="3133499"/>
            <a:ext cx="4040337" cy="369332"/>
          </a:xfrm>
          <a:prstGeom prst="rect">
            <a:avLst/>
          </a:prstGeom>
        </p:spPr>
        <p:txBody>
          <a:bodyPr wrap="none">
            <a:spAutoFit/>
          </a:bodyPr>
          <a:lstStyle/>
          <a:p>
            <a:r>
              <a:rPr lang="en-US" sz="1800" b="1" i="1" dirty="0">
                <a:solidFill>
                  <a:srgbClr val="000000"/>
                </a:solidFill>
                <a:latin typeface="Arial" panose="020B0604020202020204" pitchFamily="34" charset="0"/>
                <a:ea typeface="Times New Roman" panose="02020603050405020304" pitchFamily="18" charset="0"/>
              </a:rPr>
              <a:t> Hybrid Temporal Validity Inference</a:t>
            </a:r>
            <a:endParaRPr lang="en-AT" sz="1800" dirty="0"/>
          </a:p>
        </p:txBody>
      </p:sp>
    </p:spTree>
    <p:extLst>
      <p:ext uri="{BB962C8B-B14F-4D97-AF65-F5344CB8AC3E}">
        <p14:creationId xmlns:p14="http://schemas.microsoft.com/office/powerpoint/2010/main" val="404771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4" grpId="0" animBg="1"/>
      <p:bldP spid="15" grpId="0"/>
      <p:bldP spid="16" grpId="0"/>
      <p:bldP spid="18" grpId="0" animBg="1"/>
      <p:bldP spid="19"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2FC60-BF96-4F10-B161-BE358878A6FA}"/>
              </a:ext>
            </a:extLst>
          </p:cNvPr>
          <p:cNvSpPr>
            <a:spLocks noGrp="1"/>
          </p:cNvSpPr>
          <p:nvPr>
            <p:ph type="title"/>
          </p:nvPr>
        </p:nvSpPr>
        <p:spPr>
          <a:xfrm>
            <a:off x="1673352" y="2442782"/>
            <a:ext cx="5797296" cy="891540"/>
          </a:xfrm>
          <a:solidFill>
            <a:schemeClr val="bg1">
              <a:lumMod val="85000"/>
            </a:schemeClr>
          </a:solidFill>
          <a:ln>
            <a:solidFill>
              <a:schemeClr val="bg1">
                <a:lumMod val="85000"/>
              </a:schemeClr>
            </a:solidFill>
          </a:ln>
        </p:spPr>
        <p:txBody>
          <a:bodyPr/>
          <a:lstStyle/>
          <a:p>
            <a:r>
              <a:rPr lang="en-US" dirty="0"/>
              <a:t>Thank you!</a:t>
            </a:r>
            <a:endParaRPr lang="en-AT" dirty="0"/>
          </a:p>
        </p:txBody>
      </p:sp>
      <p:sp>
        <p:nvSpPr>
          <p:cNvPr id="3" name="Content Placeholder 2">
            <a:extLst>
              <a:ext uri="{FF2B5EF4-FFF2-40B4-BE49-F238E27FC236}">
                <a16:creationId xmlns:a16="http://schemas.microsoft.com/office/drawing/2014/main" id="{060E27C9-9C96-4060-AA0F-7FFE0C9190D0}"/>
              </a:ext>
            </a:extLst>
          </p:cNvPr>
          <p:cNvSpPr>
            <a:spLocks noGrp="1"/>
          </p:cNvSpPr>
          <p:nvPr>
            <p:ph idx="1"/>
          </p:nvPr>
        </p:nvSpPr>
        <p:spPr>
          <a:xfrm>
            <a:off x="3624815" y="2736817"/>
            <a:ext cx="5797296" cy="2326487"/>
          </a:xfrm>
        </p:spPr>
        <p:txBody>
          <a:bodyPr/>
          <a:lstStyle/>
          <a:p>
            <a:endParaRPr lang="en-US" dirty="0"/>
          </a:p>
          <a:p>
            <a:pPr marL="0" indent="0">
              <a:buNone/>
            </a:pPr>
            <a:r>
              <a:rPr lang="en-US" dirty="0"/>
              <a:t>adam.jatowt@uibk.ac.at</a:t>
            </a:r>
            <a:endParaRPr lang="en-AT" dirty="0"/>
          </a:p>
        </p:txBody>
      </p:sp>
    </p:spTree>
    <p:extLst>
      <p:ext uri="{BB962C8B-B14F-4D97-AF65-F5344CB8AC3E}">
        <p14:creationId xmlns:p14="http://schemas.microsoft.com/office/powerpoint/2010/main" val="16971415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878F2CB-58DE-46E8-B4E0-571125AE8DD5}"/>
              </a:ext>
            </a:extLst>
          </p:cNvPr>
          <p:cNvSpPr/>
          <p:nvPr/>
        </p:nvSpPr>
        <p:spPr>
          <a:xfrm>
            <a:off x="3023190" y="2268612"/>
            <a:ext cx="3369115" cy="152307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2" name="Title 1">
            <a:extLst>
              <a:ext uri="{FF2B5EF4-FFF2-40B4-BE49-F238E27FC236}">
                <a16:creationId xmlns:a16="http://schemas.microsoft.com/office/drawing/2014/main" id="{D6664FDA-9438-4FD6-A295-C59970468B16}"/>
              </a:ext>
            </a:extLst>
          </p:cNvPr>
          <p:cNvSpPr>
            <a:spLocks noGrp="1"/>
          </p:cNvSpPr>
          <p:nvPr>
            <p:ph type="title"/>
          </p:nvPr>
        </p:nvSpPr>
        <p:spPr/>
        <p:txBody>
          <a:bodyPr/>
          <a:lstStyle/>
          <a:p>
            <a:endParaRPr lang="en-AT"/>
          </a:p>
        </p:txBody>
      </p:sp>
      <p:cxnSp>
        <p:nvCxnSpPr>
          <p:cNvPr id="4" name="Straight Arrow Connector 3">
            <a:extLst>
              <a:ext uri="{FF2B5EF4-FFF2-40B4-BE49-F238E27FC236}">
                <a16:creationId xmlns:a16="http://schemas.microsoft.com/office/drawing/2014/main" id="{C5F24A75-FB93-4EF2-8313-0872C2EE5FC2}"/>
              </a:ext>
            </a:extLst>
          </p:cNvPr>
          <p:cNvCxnSpPr>
            <a:cxnSpLocks/>
          </p:cNvCxnSpPr>
          <p:nvPr/>
        </p:nvCxnSpPr>
        <p:spPr>
          <a:xfrm>
            <a:off x="3441612" y="3064707"/>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DFFF65A-C29E-4935-9F8B-68670D618321}"/>
              </a:ext>
            </a:extLst>
          </p:cNvPr>
          <p:cNvSpPr txBox="1"/>
          <p:nvPr/>
        </p:nvSpPr>
        <p:spPr>
          <a:xfrm>
            <a:off x="3628031" y="2702472"/>
            <a:ext cx="389850" cy="369332"/>
          </a:xfrm>
          <a:prstGeom prst="rect">
            <a:avLst/>
          </a:prstGeom>
          <a:noFill/>
          <a:ln>
            <a:solidFill>
              <a:schemeClr val="tx1"/>
            </a:solidFill>
          </a:ln>
        </p:spPr>
        <p:txBody>
          <a:bodyPr wrap="none" rtlCol="0">
            <a:spAutoFit/>
          </a:bodyPr>
          <a:lstStyle/>
          <a:p>
            <a:r>
              <a:rPr lang="en-US" sz="1800" dirty="0"/>
              <a:t>C</a:t>
            </a:r>
            <a:r>
              <a:rPr lang="en-US" sz="1800" baseline="30000" dirty="0"/>
              <a:t>i</a:t>
            </a:r>
            <a:endParaRPr lang="en-AT" sz="1800" dirty="0"/>
          </a:p>
        </p:txBody>
      </p:sp>
      <p:cxnSp>
        <p:nvCxnSpPr>
          <p:cNvPr id="6" name="Straight Connector 5">
            <a:extLst>
              <a:ext uri="{FF2B5EF4-FFF2-40B4-BE49-F238E27FC236}">
                <a16:creationId xmlns:a16="http://schemas.microsoft.com/office/drawing/2014/main" id="{AEF6DEB5-7BA4-4695-858B-774D316EB834}"/>
              </a:ext>
            </a:extLst>
          </p:cNvPr>
          <p:cNvCxnSpPr/>
          <p:nvPr/>
        </p:nvCxnSpPr>
        <p:spPr>
          <a:xfrm>
            <a:off x="3771221" y="3030151"/>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15087AD-AC76-4E01-B6DC-C33394F1A091}"/>
              </a:ext>
            </a:extLst>
          </p:cNvPr>
          <p:cNvCxnSpPr/>
          <p:nvPr/>
        </p:nvCxnSpPr>
        <p:spPr>
          <a:xfrm>
            <a:off x="5352815" y="3032815"/>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8" name="Right Brace 7">
            <a:extLst>
              <a:ext uri="{FF2B5EF4-FFF2-40B4-BE49-F238E27FC236}">
                <a16:creationId xmlns:a16="http://schemas.microsoft.com/office/drawing/2014/main" id="{21CD15A1-0FC6-4FF6-A856-22969C758665}"/>
              </a:ext>
            </a:extLst>
          </p:cNvPr>
          <p:cNvSpPr/>
          <p:nvPr/>
        </p:nvSpPr>
        <p:spPr>
          <a:xfrm rot="5400000">
            <a:off x="4445062" y="2478588"/>
            <a:ext cx="233912" cy="158159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9" name="TextBox 8">
            <a:extLst>
              <a:ext uri="{FF2B5EF4-FFF2-40B4-BE49-F238E27FC236}">
                <a16:creationId xmlns:a16="http://schemas.microsoft.com/office/drawing/2014/main" id="{1414DA1B-AFE2-4943-BA6B-248A27BC2970}"/>
              </a:ext>
            </a:extLst>
          </p:cNvPr>
          <p:cNvSpPr txBox="1"/>
          <p:nvPr/>
        </p:nvSpPr>
        <p:spPr>
          <a:xfrm>
            <a:off x="4468723" y="3344219"/>
            <a:ext cx="272832" cy="369332"/>
          </a:xfrm>
          <a:prstGeom prst="rect">
            <a:avLst/>
          </a:prstGeom>
          <a:noFill/>
        </p:spPr>
        <p:txBody>
          <a:bodyPr wrap="none" rtlCol="0">
            <a:spAutoFit/>
          </a:bodyPr>
          <a:lstStyle/>
          <a:p>
            <a:r>
              <a:rPr lang="en-US" sz="1800" i="1" dirty="0"/>
              <a:t>t</a:t>
            </a:r>
            <a:endParaRPr lang="en-AT" sz="1800" i="1" dirty="0"/>
          </a:p>
        </p:txBody>
      </p:sp>
      <p:sp>
        <p:nvSpPr>
          <p:cNvPr id="10" name="TextBox 9">
            <a:extLst>
              <a:ext uri="{FF2B5EF4-FFF2-40B4-BE49-F238E27FC236}">
                <a16:creationId xmlns:a16="http://schemas.microsoft.com/office/drawing/2014/main" id="{8A996852-27CF-447D-B4B8-946CFCA1F76E}"/>
              </a:ext>
            </a:extLst>
          </p:cNvPr>
          <p:cNvSpPr txBox="1"/>
          <p:nvPr/>
        </p:nvSpPr>
        <p:spPr>
          <a:xfrm>
            <a:off x="5108324" y="3370144"/>
            <a:ext cx="1324370" cy="646331"/>
          </a:xfrm>
          <a:prstGeom prst="rect">
            <a:avLst/>
          </a:prstGeom>
          <a:noFill/>
        </p:spPr>
        <p:txBody>
          <a:bodyPr wrap="square" rtlCol="0">
            <a:spAutoFit/>
          </a:bodyPr>
          <a:lstStyle/>
          <a:p>
            <a:r>
              <a:rPr lang="en-US" sz="1800" dirty="0"/>
              <a:t>Is C</a:t>
            </a:r>
            <a:r>
              <a:rPr lang="en-US" sz="1800" baseline="30000" dirty="0"/>
              <a:t>i</a:t>
            </a:r>
            <a:r>
              <a:rPr lang="en-US" sz="1800" dirty="0"/>
              <a:t> still valid?</a:t>
            </a:r>
            <a:endParaRPr lang="en-AT" sz="1800" dirty="0"/>
          </a:p>
        </p:txBody>
      </p:sp>
      <p:cxnSp>
        <p:nvCxnSpPr>
          <p:cNvPr id="11" name="Straight Arrow Connector 10">
            <a:extLst>
              <a:ext uri="{FF2B5EF4-FFF2-40B4-BE49-F238E27FC236}">
                <a16:creationId xmlns:a16="http://schemas.microsoft.com/office/drawing/2014/main" id="{5BEDD50F-B6F4-4380-B977-D66470A9B15F}"/>
              </a:ext>
            </a:extLst>
          </p:cNvPr>
          <p:cNvCxnSpPr>
            <a:cxnSpLocks/>
            <a:endCxn id="10" idx="0"/>
          </p:cNvCxnSpPr>
          <p:nvPr/>
        </p:nvCxnSpPr>
        <p:spPr>
          <a:xfrm>
            <a:off x="5352814" y="3129168"/>
            <a:ext cx="417695" cy="24097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8A871D3-6472-4701-A483-CA614379F5ED}"/>
              </a:ext>
            </a:extLst>
          </p:cNvPr>
          <p:cNvSpPr txBox="1"/>
          <p:nvPr/>
        </p:nvSpPr>
        <p:spPr>
          <a:xfrm>
            <a:off x="5108325" y="2699451"/>
            <a:ext cx="585417" cy="369332"/>
          </a:xfrm>
          <a:prstGeom prst="rect">
            <a:avLst/>
          </a:prstGeom>
          <a:noFill/>
          <a:ln>
            <a:solidFill>
              <a:schemeClr val="tx1"/>
            </a:solidFill>
          </a:ln>
        </p:spPr>
        <p:txBody>
          <a:bodyPr wrap="none" rtlCol="0">
            <a:spAutoFit/>
          </a:bodyPr>
          <a:lstStyle/>
          <a:p>
            <a:r>
              <a:rPr lang="en-US" sz="1800" dirty="0"/>
              <a:t>C</a:t>
            </a:r>
            <a:r>
              <a:rPr lang="en-US" sz="1800" baseline="30000" dirty="0"/>
              <a:t>i+1</a:t>
            </a:r>
            <a:endParaRPr lang="en-AT" sz="1800" dirty="0"/>
          </a:p>
        </p:txBody>
      </p:sp>
      <p:sp>
        <p:nvSpPr>
          <p:cNvPr id="13" name="Rectangle 12">
            <a:extLst>
              <a:ext uri="{FF2B5EF4-FFF2-40B4-BE49-F238E27FC236}">
                <a16:creationId xmlns:a16="http://schemas.microsoft.com/office/drawing/2014/main" id="{8E3166F0-8867-4AEC-B8ED-A79E431D74AC}"/>
              </a:ext>
            </a:extLst>
          </p:cNvPr>
          <p:cNvSpPr/>
          <p:nvPr/>
        </p:nvSpPr>
        <p:spPr>
          <a:xfrm>
            <a:off x="3208285" y="2351658"/>
            <a:ext cx="4040337" cy="369332"/>
          </a:xfrm>
          <a:prstGeom prst="rect">
            <a:avLst/>
          </a:prstGeom>
        </p:spPr>
        <p:txBody>
          <a:bodyPr wrap="none">
            <a:spAutoFit/>
          </a:bodyPr>
          <a:lstStyle/>
          <a:p>
            <a:r>
              <a:rPr lang="en-US" sz="1800" b="1" i="1" dirty="0">
                <a:solidFill>
                  <a:srgbClr val="000000"/>
                </a:solidFill>
                <a:latin typeface="Arial" panose="020B0604020202020204" pitchFamily="34" charset="0"/>
                <a:ea typeface="Times New Roman" panose="02020603050405020304" pitchFamily="18" charset="0"/>
              </a:rPr>
              <a:t> Hybrid Temporal Validity Inference</a:t>
            </a:r>
            <a:endParaRPr lang="en-AT" sz="1800" dirty="0"/>
          </a:p>
        </p:txBody>
      </p:sp>
    </p:spTree>
    <p:extLst>
      <p:ext uri="{BB962C8B-B14F-4D97-AF65-F5344CB8AC3E}">
        <p14:creationId xmlns:p14="http://schemas.microsoft.com/office/powerpoint/2010/main" val="10158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p:bldP spid="10" grpId="0"/>
      <p:bldP spid="12" grpId="0" animBg="1"/>
      <p:bldP spid="13" grpId="0"/>
    </p:bld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gf0a69d15fa_0_15"/>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a:t>Future Works</a:t>
            </a:r>
            <a:endParaRPr dirty="0"/>
          </a:p>
        </p:txBody>
      </p:sp>
      <p:sp>
        <p:nvSpPr>
          <p:cNvPr id="281" name="Google Shape;281;gf0a69d15fa_0_15"/>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a:t>Improvement of the Result</a:t>
            </a:r>
            <a:endParaRPr/>
          </a:p>
          <a:p>
            <a:pPr marL="514350" lvl="1" indent="-171450">
              <a:spcBef>
                <a:spcPts val="0"/>
              </a:spcBef>
              <a:buSzPts val="2400"/>
            </a:pPr>
            <a:r>
              <a:rPr lang="en-US"/>
              <a:t>Other embedding methods such as ComplEx</a:t>
            </a:r>
            <a:endParaRPr/>
          </a:p>
          <a:p>
            <a:pPr marL="514350" lvl="1" indent="-171450">
              <a:spcBef>
                <a:spcPts val="0"/>
              </a:spcBef>
              <a:buSzPts val="2400"/>
            </a:pPr>
            <a:r>
              <a:rPr lang="en-US"/>
              <a:t>More relations in ATOMIC-2020 such as “HasSubEvent”</a:t>
            </a:r>
            <a:endParaRPr/>
          </a:p>
          <a:p>
            <a:pPr marL="171450" indent="-171450">
              <a:spcBef>
                <a:spcPts val="1800"/>
              </a:spcBef>
              <a:buSzPts val="2800"/>
            </a:pPr>
            <a:r>
              <a:rPr lang="en-US"/>
              <a:t>New Datasets</a:t>
            </a:r>
            <a:endParaRPr/>
          </a:p>
          <a:p>
            <a:pPr marL="514350" lvl="1" indent="-171450">
              <a:spcBef>
                <a:spcPts val="0"/>
              </a:spcBef>
              <a:buSzPts val="2400"/>
            </a:pPr>
            <a:r>
              <a:rPr lang="en-US"/>
              <a:t>Our dataset focuses on actions and rather dynamic states</a:t>
            </a:r>
            <a:endParaRPr/>
          </a:p>
          <a:p>
            <a:pPr marL="514350" lvl="1" indent="-171450">
              <a:spcBef>
                <a:spcPts val="0"/>
              </a:spcBef>
              <a:buSzPts val="2400"/>
            </a:pPr>
            <a:r>
              <a:rPr lang="en-US"/>
              <a:t>Dataset from other sources could broaden the application of the task</a:t>
            </a:r>
            <a:endParaRPr/>
          </a:p>
          <a:p>
            <a:pPr marL="171450" indent="-171450">
              <a:spcBef>
                <a:spcPts val="1800"/>
              </a:spcBef>
              <a:buSzPts val="2800"/>
            </a:pPr>
            <a:r>
              <a:rPr lang="en-US"/>
              <a:t>Extension of Task</a:t>
            </a:r>
            <a:endParaRPr/>
          </a:p>
          <a:p>
            <a:pPr marL="514350" lvl="1" indent="-171450">
              <a:spcBef>
                <a:spcPts val="0"/>
              </a:spcBef>
              <a:buSzPts val="2400"/>
            </a:pPr>
            <a:r>
              <a:rPr lang="en-US"/>
              <a:t>Include time information</a:t>
            </a:r>
            <a:endParaRPr/>
          </a:p>
          <a:p>
            <a:pPr marL="514350" indent="0">
              <a:spcBef>
                <a:spcPts val="0"/>
              </a:spcBef>
              <a:buNone/>
            </a:pPr>
            <a:endParaRPr/>
          </a:p>
        </p:txBody>
      </p:sp>
      <p:sp>
        <p:nvSpPr>
          <p:cNvPr id="282" name="Google Shape;282;gf0a69d15fa_0_15"/>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148</a:t>
            </a:fld>
            <a:endParaRPr/>
          </a:p>
        </p:txBody>
      </p:sp>
    </p:spTree>
    <p:extLst>
      <p:ext uri="{BB962C8B-B14F-4D97-AF65-F5344CB8AC3E}">
        <p14:creationId xmlns:p14="http://schemas.microsoft.com/office/powerpoint/2010/main" val="29204773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FA85C42-ECF4-4DA3-BD6E-6BCE9598AF79}"/>
              </a:ext>
            </a:extLst>
          </p:cNvPr>
          <p:cNvSpPr>
            <a:spLocks noGrp="1"/>
          </p:cNvSpPr>
          <p:nvPr>
            <p:ph type="title"/>
          </p:nvPr>
        </p:nvSpPr>
        <p:spPr>
          <a:xfrm>
            <a:off x="901280" y="104678"/>
            <a:ext cx="7341440" cy="554052"/>
          </a:xfrm>
          <a:solidFill>
            <a:schemeClr val="bg1">
              <a:lumMod val="85000"/>
            </a:schemeClr>
          </a:solidFill>
          <a:ln>
            <a:solidFill>
              <a:schemeClr val="bg1">
                <a:lumMod val="85000"/>
              </a:schemeClr>
            </a:solidFill>
          </a:ln>
        </p:spPr>
        <p:txBody>
          <a:bodyPr>
            <a:normAutofit/>
          </a:bodyPr>
          <a:lstStyle/>
          <a:p>
            <a:r>
              <a:rPr lang="sv-SE" dirty="0" err="1"/>
              <a:t>References</a:t>
            </a:r>
            <a:endParaRPr lang="en-US" dirty="0"/>
          </a:p>
        </p:txBody>
      </p:sp>
      <p:sp>
        <p:nvSpPr>
          <p:cNvPr id="3" name="Platshållare för innehåll 2">
            <a:extLst>
              <a:ext uri="{FF2B5EF4-FFF2-40B4-BE49-F238E27FC236}">
                <a16:creationId xmlns:a16="http://schemas.microsoft.com/office/drawing/2014/main" id="{E81AC0E5-AD8A-460B-AF0E-04E5CC02EC62}"/>
              </a:ext>
            </a:extLst>
          </p:cNvPr>
          <p:cNvSpPr>
            <a:spLocks noGrp="1"/>
          </p:cNvSpPr>
          <p:nvPr>
            <p:ph idx="1"/>
          </p:nvPr>
        </p:nvSpPr>
        <p:spPr>
          <a:xfrm>
            <a:off x="258418" y="801896"/>
            <a:ext cx="8627165" cy="4236927"/>
          </a:xfrm>
        </p:spPr>
        <p:txBody>
          <a:bodyPr>
            <a:normAutofit/>
          </a:bodyPr>
          <a:lstStyle/>
          <a:p>
            <a:pPr marL="0" indent="0">
              <a:buNone/>
            </a:pPr>
            <a:r>
              <a:rPr lang="en-US" sz="1200" dirty="0" err="1"/>
              <a:t>Berberich</a:t>
            </a:r>
            <a:r>
              <a:rPr lang="en-US" sz="1200" dirty="0"/>
              <a:t>, K., Gupta, D.: Identifying time intervals for knowledge graph facts. In: Proceeding WWW 2018 Companion. In: Proceedings of the Web Conference 2018, Lyon, France, 23–27 April 2018, pp. 37–38 (2018)</a:t>
            </a:r>
          </a:p>
          <a:p>
            <a:pPr marL="0" indent="0">
              <a:buNone/>
            </a:pPr>
            <a:r>
              <a:rPr lang="en-US" sz="1200" dirty="0"/>
              <a:t>Ling, X., Weld, D.: Temporal information extraction. In: Twenty-Fourth AAAI Conference on Artificial Intelligence (2010)</a:t>
            </a:r>
          </a:p>
          <a:p>
            <a:pPr marL="0" indent="0">
              <a:buNone/>
            </a:pPr>
            <a:r>
              <a:rPr lang="en-US" sz="1200" dirty="0"/>
              <a:t>Sil, A., </a:t>
            </a:r>
            <a:r>
              <a:rPr lang="en-US" sz="1200" dirty="0" err="1"/>
              <a:t>Cucerzan</a:t>
            </a:r>
            <a:r>
              <a:rPr lang="en-US" sz="1200" dirty="0"/>
              <a:t>, S.: Temporal scoping of relational facts based on Wikipedia data. In: Proceedings of the Eighteenth Conference on Computational Language Learning, Baltimore, Maryland USA, 26–27 June 2014, pp. 109–118. Association for Computational Linguistics (2014)</a:t>
            </a:r>
          </a:p>
          <a:p>
            <a:pPr marL="0" indent="0">
              <a:buNone/>
            </a:pPr>
            <a:r>
              <a:rPr lang="en-US" sz="1200" dirty="0" err="1"/>
              <a:t>Takemura</a:t>
            </a:r>
            <a:r>
              <a:rPr lang="en-US" sz="1200" dirty="0"/>
              <a:t>, H., Tajima, K.: Tweet classification based on their lifetime duration published. In: Proceedings of CIKM 2012, Maui, pp. 2367–2370, October 2012 </a:t>
            </a:r>
          </a:p>
          <a:p>
            <a:pPr marL="0" indent="0">
              <a:buNone/>
            </a:pPr>
            <a:r>
              <a:rPr lang="en-US" sz="1200" dirty="0"/>
              <a:t>Talukdar, P.P., Wijaya, D., Mitchell, T.: Coupled temporal scoping of relational facts. In: Proceedings of the WSDM 2012, Seattle, USA, 8–12 February, pp. 73–82. ACM Press (2012)</a:t>
            </a:r>
          </a:p>
          <a:p>
            <a:pPr marL="0" indent="0">
              <a:buNone/>
            </a:pPr>
            <a:r>
              <a:rPr lang="en-US" sz="1200" dirty="0"/>
              <a:t>Wang, Y., Zhu, M., Qu, L., </a:t>
            </a:r>
            <a:r>
              <a:rPr lang="en-US" sz="1200" dirty="0" err="1"/>
              <a:t>Spaniol</a:t>
            </a:r>
            <a:r>
              <a:rPr lang="en-US" sz="1200" dirty="0"/>
              <a:t>, M., </a:t>
            </a:r>
            <a:r>
              <a:rPr lang="en-US" sz="1200" dirty="0" err="1"/>
              <a:t>Weikum</a:t>
            </a:r>
            <a:r>
              <a:rPr lang="en-US" sz="1200" dirty="0"/>
              <a:t>, G.: Timely YAGO: harvesting, querying, and visualizing temporal knowledge from Wikipedia. In: EDBT 2010 Proceedings of the 13th International Conference on Extending Database Technology, </a:t>
            </a:r>
            <a:r>
              <a:rPr lang="de-DE" sz="1200" dirty="0"/>
              <a:t>Lausanne, </a:t>
            </a:r>
            <a:r>
              <a:rPr lang="de-DE" sz="1200" dirty="0" err="1"/>
              <a:t>Switzerland</a:t>
            </a:r>
            <a:r>
              <a:rPr lang="de-DE" sz="1200" dirty="0"/>
              <a:t>, 22–26 March, pp. 697–700 (2010)</a:t>
            </a:r>
          </a:p>
          <a:p>
            <a:pPr marL="0" indent="0">
              <a:buNone/>
            </a:pPr>
            <a:r>
              <a:rPr lang="en-US" sz="1200" dirty="0"/>
              <a:t>Wang, Y., Yang, B., Qu, L., </a:t>
            </a:r>
            <a:r>
              <a:rPr lang="en-US" sz="1200" dirty="0" err="1"/>
              <a:t>Spaniol</a:t>
            </a:r>
            <a:r>
              <a:rPr lang="en-US" sz="1200" dirty="0"/>
              <a:t>, M.,</a:t>
            </a:r>
            <a:r>
              <a:rPr lang="en-US" sz="1200" dirty="0" err="1"/>
              <a:t>Weikum</a:t>
            </a:r>
            <a:r>
              <a:rPr lang="en-US" sz="1200" dirty="0"/>
              <a:t>, G.: Harvesting facts from textual web sources by constrained label propagation. In: CIKM 2011 Proceedings of the 20th ACM International Conference on Information and Knowledge Management, Glasgow, Scotland, UK, 24–28 October, pp. 837–846 (2011)</a:t>
            </a:r>
          </a:p>
          <a:p>
            <a:pPr marL="0" indent="0">
              <a:buNone/>
            </a:pPr>
            <a:endParaRPr lang="en-US" sz="1200" dirty="0"/>
          </a:p>
          <a:p>
            <a:pPr marL="0" indent="0">
              <a:buNone/>
            </a:pPr>
            <a:endParaRPr lang="en-US" sz="12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677303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42FEC-B2CF-4A17-96EB-9C142F85146A}"/>
              </a:ext>
            </a:extLst>
          </p:cNvPr>
          <p:cNvSpPr>
            <a:spLocks noGrp="1"/>
          </p:cNvSpPr>
          <p:nvPr>
            <p:ph type="title"/>
          </p:nvPr>
        </p:nvSpPr>
        <p:spPr/>
        <p:txBody>
          <a:bodyPr/>
          <a:lstStyle/>
          <a:p>
            <a:r>
              <a:rPr lang="en-US" dirty="0"/>
              <a:t>Temporal Validity Definition</a:t>
            </a:r>
            <a:endParaRPr lang="en-AT" dirty="0"/>
          </a:p>
        </p:txBody>
      </p:sp>
      <p:sp>
        <p:nvSpPr>
          <p:cNvPr id="4" name="Platshållare för innehåll 2">
            <a:extLst>
              <a:ext uri="{FF2B5EF4-FFF2-40B4-BE49-F238E27FC236}">
                <a16:creationId xmlns:a16="http://schemas.microsoft.com/office/drawing/2014/main" id="{205D2147-FF5D-49A5-BDC1-88E336FC0949}"/>
              </a:ext>
            </a:extLst>
          </p:cNvPr>
          <p:cNvSpPr txBox="1">
            <a:spLocks/>
          </p:cNvSpPr>
          <p:nvPr/>
        </p:nvSpPr>
        <p:spPr>
          <a:xfrm>
            <a:off x="540145" y="1428750"/>
            <a:ext cx="7537056" cy="2496099"/>
          </a:xfrm>
          <a:prstGeom prst="rect">
            <a:avLst/>
          </a:prstGeom>
        </p:spPr>
        <p:txBody>
          <a:bodyPr vert="horz" lIns="90000" tIns="45720" rIns="91440" bIns="45720" rtlCol="0">
            <a:noAutofit/>
          </a:bodyPr>
          <a:lstStyle>
            <a:lvl1pPr marL="128585" indent="-128585" algn="l" defTabSz="514337"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53" indent="-128585" algn="l" defTabSz="514337"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21" indent="-128585" algn="l" defTabSz="514337"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90"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59"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fontAlgn="auto">
              <a:spcBef>
                <a:spcPts val="899"/>
              </a:spcBef>
              <a:spcAft>
                <a:spcPts val="0"/>
              </a:spcAft>
              <a:buFont typeface="Arial" panose="020B0604020202020204" pitchFamily="34" charset="0"/>
              <a:buNone/>
            </a:pPr>
            <a:r>
              <a:rPr lang="en-US" sz="1800" spc="-1" dirty="0"/>
              <a:t>Temporal validity is a measure of how long the information remains valid after it has been created or expressed</a:t>
            </a:r>
          </a:p>
          <a:p>
            <a:pPr marL="0" indent="0" fontAlgn="auto">
              <a:spcBef>
                <a:spcPts val="899"/>
              </a:spcBef>
              <a:spcAft>
                <a:spcPts val="0"/>
              </a:spcAft>
              <a:buFont typeface="Arial" panose="020B0604020202020204" pitchFamily="34" charset="0"/>
              <a:buNone/>
            </a:pPr>
            <a:endParaRPr lang="en-US" sz="1800" spc="-1" dirty="0"/>
          </a:p>
          <a:p>
            <a:pPr indent="0" fontAlgn="auto">
              <a:spcBef>
                <a:spcPts val="187"/>
              </a:spcBef>
              <a:spcAft>
                <a:spcPts val="187"/>
              </a:spcAft>
              <a:buClr>
                <a:schemeClr val="tx1"/>
              </a:buClr>
              <a:buFont typeface="Arial" panose="020B0604020202020204" pitchFamily="34" charset="0"/>
              <a:buNone/>
            </a:pPr>
            <a:r>
              <a:rPr lang="en-US" sz="1400" spc="-1" dirty="0"/>
              <a:t>Given a content </a:t>
            </a:r>
            <a:r>
              <a:rPr lang="en-US" sz="1400" i="1" spc="-1" dirty="0"/>
              <a:t>C</a:t>
            </a:r>
            <a:r>
              <a:rPr lang="en-US" sz="1400" spc="-1" dirty="0"/>
              <a:t> created at time </a:t>
            </a:r>
            <a:r>
              <a:rPr lang="en-US" sz="1400" i="1" spc="-1" dirty="0"/>
              <a:t>t</a:t>
            </a:r>
            <a:r>
              <a:rPr lang="en-US" sz="1400" spc="-1" dirty="0"/>
              <a:t>, its validity period is the </a:t>
            </a:r>
            <a:r>
              <a:rPr lang="en-US" sz="1400" b="1" u="sng" spc="-1" dirty="0"/>
              <a:t>maximum time</a:t>
            </a:r>
            <a:r>
              <a:rPr lang="en-US" sz="1400" spc="-1" dirty="0"/>
              <a:t> after </a:t>
            </a:r>
            <a:r>
              <a:rPr lang="en-US" sz="1400" i="1" spc="-1" dirty="0"/>
              <a:t>t</a:t>
            </a:r>
            <a:r>
              <a:rPr lang="el-GR" sz="1400" i="1" spc="-1" dirty="0"/>
              <a:t> </a:t>
            </a:r>
            <a:r>
              <a:rPr lang="en-US" sz="1400" i="1" spc="-1" dirty="0"/>
              <a:t> </a:t>
            </a:r>
            <a:r>
              <a:rPr lang="en-US" sz="1400" spc="-1" dirty="0"/>
              <a:t>during which the information expressed in </a:t>
            </a:r>
            <a:r>
              <a:rPr lang="en-US" sz="1400" i="1" spc="-1" dirty="0"/>
              <a:t>C</a:t>
            </a:r>
            <a:r>
              <a:rPr lang="en-US" sz="1400" b="1" spc="-1" dirty="0"/>
              <a:t> </a:t>
            </a:r>
            <a:r>
              <a:rPr lang="en-US" sz="1400" b="1" u="sng" spc="-1" dirty="0"/>
              <a:t>remains valid</a:t>
            </a:r>
          </a:p>
          <a:p>
            <a:pPr indent="0" fontAlgn="auto">
              <a:spcBef>
                <a:spcPts val="187"/>
              </a:spcBef>
              <a:spcAft>
                <a:spcPts val="187"/>
              </a:spcAft>
              <a:buFont typeface="Arial" panose="020B0604020202020204" pitchFamily="34" charset="0"/>
              <a:buNone/>
            </a:pPr>
            <a:endParaRPr lang="en-US" sz="1800" spc="-1" dirty="0"/>
          </a:p>
        </p:txBody>
      </p:sp>
      <p:cxnSp>
        <p:nvCxnSpPr>
          <p:cNvPr id="5" name="Rak koppling 8">
            <a:extLst>
              <a:ext uri="{FF2B5EF4-FFF2-40B4-BE49-F238E27FC236}">
                <a16:creationId xmlns:a16="http://schemas.microsoft.com/office/drawing/2014/main" id="{10503D2D-98FA-4D3B-914A-19E187CAF0B1}"/>
              </a:ext>
            </a:extLst>
          </p:cNvPr>
          <p:cNvCxnSpPr/>
          <p:nvPr/>
        </p:nvCxnSpPr>
        <p:spPr>
          <a:xfrm>
            <a:off x="534838" y="1200248"/>
            <a:ext cx="82677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ktangel 11">
            <a:extLst>
              <a:ext uri="{FF2B5EF4-FFF2-40B4-BE49-F238E27FC236}">
                <a16:creationId xmlns:a16="http://schemas.microsoft.com/office/drawing/2014/main" id="{2F84FF2C-237E-4458-8567-2DF97CD403C7}"/>
              </a:ext>
            </a:extLst>
          </p:cNvPr>
          <p:cNvSpPr/>
          <p:nvPr/>
        </p:nvSpPr>
        <p:spPr>
          <a:xfrm>
            <a:off x="643757" y="2335409"/>
            <a:ext cx="6976244" cy="46494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56992080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560BC3C-547C-4C52-8EC7-361FFED065D7}"/>
              </a:ext>
            </a:extLst>
          </p:cNvPr>
          <p:cNvSpPr>
            <a:spLocks noGrp="1"/>
          </p:cNvSpPr>
          <p:nvPr>
            <p:ph type="title"/>
          </p:nvPr>
        </p:nvSpPr>
        <p:spPr>
          <a:xfrm>
            <a:off x="1673352" y="1995728"/>
            <a:ext cx="5797296" cy="891540"/>
          </a:xfrm>
          <a:solidFill>
            <a:schemeClr val="accent1"/>
          </a:solidFill>
          <a:ln>
            <a:solidFill>
              <a:schemeClr val="accent1"/>
            </a:solidFill>
          </a:ln>
        </p:spPr>
        <p:txBody>
          <a:bodyPr/>
          <a:lstStyle/>
          <a:p>
            <a:r>
              <a:rPr lang="sv-SE" dirty="0" err="1"/>
              <a:t>Discussion</a:t>
            </a:r>
            <a:endParaRPr lang="en-US" dirty="0"/>
          </a:p>
        </p:txBody>
      </p:sp>
    </p:spTree>
    <p:extLst>
      <p:ext uri="{BB962C8B-B14F-4D97-AF65-F5344CB8AC3E}">
        <p14:creationId xmlns:p14="http://schemas.microsoft.com/office/powerpoint/2010/main" val="223602221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339A6-22D7-4B37-BB46-496A60802C70}"/>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8B4C81D8-A98E-4F4D-BA5E-066064724B9B}"/>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13A63241-810F-4C51-A7E7-ACF7966F1C9C}"/>
              </a:ext>
            </a:extLst>
          </p:cNvPr>
          <p:cNvSpPr/>
          <p:nvPr/>
        </p:nvSpPr>
        <p:spPr>
          <a:xfrm>
            <a:off x="59699" y="3693202"/>
            <a:ext cx="5808923" cy="134393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cxnSp>
        <p:nvCxnSpPr>
          <p:cNvPr id="5" name="Straight Arrow Connector 4">
            <a:extLst>
              <a:ext uri="{FF2B5EF4-FFF2-40B4-BE49-F238E27FC236}">
                <a16:creationId xmlns:a16="http://schemas.microsoft.com/office/drawing/2014/main" id="{2FA1BBA6-E2F2-49F2-9EDF-1B8F5FA58C43}"/>
              </a:ext>
            </a:extLst>
          </p:cNvPr>
          <p:cNvCxnSpPr>
            <a:cxnSpLocks/>
          </p:cNvCxnSpPr>
          <p:nvPr/>
        </p:nvCxnSpPr>
        <p:spPr>
          <a:xfrm>
            <a:off x="203747" y="4241043"/>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26B92E-D567-4F6A-850D-16ADACB1ED88}"/>
              </a:ext>
            </a:extLst>
          </p:cNvPr>
          <p:cNvSpPr txBox="1"/>
          <p:nvPr/>
        </p:nvSpPr>
        <p:spPr>
          <a:xfrm>
            <a:off x="203747" y="3878808"/>
            <a:ext cx="1071127" cy="369332"/>
          </a:xfrm>
          <a:prstGeom prst="rect">
            <a:avLst/>
          </a:prstGeom>
          <a:noFill/>
          <a:ln>
            <a:solidFill>
              <a:schemeClr val="tx1"/>
            </a:solidFill>
          </a:ln>
        </p:spPr>
        <p:txBody>
          <a:bodyPr wrap="none" rtlCol="0">
            <a:spAutoFit/>
          </a:bodyPr>
          <a:lstStyle/>
          <a:p>
            <a:r>
              <a:rPr lang="en-US" sz="1800" dirty="0"/>
              <a:t>tweet C</a:t>
            </a:r>
            <a:r>
              <a:rPr lang="en-US" sz="1800" baseline="30000" dirty="0"/>
              <a:t>i</a:t>
            </a:r>
            <a:endParaRPr lang="en-AT" sz="1800" dirty="0"/>
          </a:p>
        </p:txBody>
      </p:sp>
      <p:cxnSp>
        <p:nvCxnSpPr>
          <p:cNvPr id="7" name="Straight Connector 6">
            <a:extLst>
              <a:ext uri="{FF2B5EF4-FFF2-40B4-BE49-F238E27FC236}">
                <a16:creationId xmlns:a16="http://schemas.microsoft.com/office/drawing/2014/main" id="{20325968-E501-428F-A01E-7B8FFA72B220}"/>
              </a:ext>
            </a:extLst>
          </p:cNvPr>
          <p:cNvCxnSpPr/>
          <p:nvPr/>
        </p:nvCxnSpPr>
        <p:spPr>
          <a:xfrm>
            <a:off x="533356" y="4206487"/>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17AC6D5-DA3D-4438-81CE-510898781582}"/>
              </a:ext>
            </a:extLst>
          </p:cNvPr>
          <p:cNvCxnSpPr/>
          <p:nvPr/>
        </p:nvCxnSpPr>
        <p:spPr>
          <a:xfrm>
            <a:off x="2114950" y="4209151"/>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Right Brace 8">
            <a:extLst>
              <a:ext uri="{FF2B5EF4-FFF2-40B4-BE49-F238E27FC236}">
                <a16:creationId xmlns:a16="http://schemas.microsoft.com/office/drawing/2014/main" id="{03EE9860-F8A3-4A1E-8631-6D31C1326E2E}"/>
              </a:ext>
            </a:extLst>
          </p:cNvPr>
          <p:cNvSpPr/>
          <p:nvPr/>
        </p:nvSpPr>
        <p:spPr>
          <a:xfrm rot="5400000">
            <a:off x="1207197" y="3654924"/>
            <a:ext cx="233912" cy="158159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10" name="TextBox 9">
            <a:extLst>
              <a:ext uri="{FF2B5EF4-FFF2-40B4-BE49-F238E27FC236}">
                <a16:creationId xmlns:a16="http://schemas.microsoft.com/office/drawing/2014/main" id="{0198704A-6CFF-4478-A807-0646E89D4BDF}"/>
              </a:ext>
            </a:extLst>
          </p:cNvPr>
          <p:cNvSpPr txBox="1"/>
          <p:nvPr/>
        </p:nvSpPr>
        <p:spPr>
          <a:xfrm>
            <a:off x="1230858" y="4520555"/>
            <a:ext cx="272832" cy="369332"/>
          </a:xfrm>
          <a:prstGeom prst="rect">
            <a:avLst/>
          </a:prstGeom>
          <a:noFill/>
        </p:spPr>
        <p:txBody>
          <a:bodyPr wrap="none" rtlCol="0">
            <a:spAutoFit/>
          </a:bodyPr>
          <a:lstStyle/>
          <a:p>
            <a:r>
              <a:rPr lang="en-US" sz="1800" i="1" dirty="0"/>
              <a:t>t</a:t>
            </a:r>
            <a:endParaRPr lang="en-AT" sz="1800" i="1" dirty="0"/>
          </a:p>
        </p:txBody>
      </p:sp>
      <p:sp>
        <p:nvSpPr>
          <p:cNvPr id="11" name="TextBox 10">
            <a:extLst>
              <a:ext uri="{FF2B5EF4-FFF2-40B4-BE49-F238E27FC236}">
                <a16:creationId xmlns:a16="http://schemas.microsoft.com/office/drawing/2014/main" id="{2B5AB77C-0BC2-4629-AF0B-CB3B344A8804}"/>
              </a:ext>
            </a:extLst>
          </p:cNvPr>
          <p:cNvSpPr txBox="1"/>
          <p:nvPr/>
        </p:nvSpPr>
        <p:spPr>
          <a:xfrm>
            <a:off x="1870460" y="4546480"/>
            <a:ext cx="1199367" cy="646331"/>
          </a:xfrm>
          <a:prstGeom prst="rect">
            <a:avLst/>
          </a:prstGeom>
          <a:noFill/>
        </p:spPr>
        <p:txBody>
          <a:bodyPr wrap="none" rtlCol="0">
            <a:spAutoFit/>
          </a:bodyPr>
          <a:lstStyle/>
          <a:p>
            <a:r>
              <a:rPr lang="en-US" sz="1800" dirty="0"/>
              <a:t>Is C</a:t>
            </a:r>
            <a:r>
              <a:rPr lang="en-US" sz="1800" baseline="30000" dirty="0"/>
              <a:t>i</a:t>
            </a:r>
            <a:r>
              <a:rPr lang="en-US" sz="1800" dirty="0"/>
              <a:t> still </a:t>
            </a:r>
          </a:p>
          <a:p>
            <a:pPr algn="ctr"/>
            <a:r>
              <a:rPr lang="en-US" sz="1800" dirty="0"/>
              <a:t>valid?</a:t>
            </a:r>
            <a:endParaRPr lang="en-AT" sz="1800" dirty="0"/>
          </a:p>
        </p:txBody>
      </p:sp>
      <p:cxnSp>
        <p:nvCxnSpPr>
          <p:cNvPr id="12" name="Straight Arrow Connector 11">
            <a:extLst>
              <a:ext uri="{FF2B5EF4-FFF2-40B4-BE49-F238E27FC236}">
                <a16:creationId xmlns:a16="http://schemas.microsoft.com/office/drawing/2014/main" id="{CB625EDB-1792-4ED2-8E91-9A03A50C02D7}"/>
              </a:ext>
            </a:extLst>
          </p:cNvPr>
          <p:cNvCxnSpPr>
            <a:cxnSpLocks/>
            <a:endCxn id="11" idx="0"/>
          </p:cNvCxnSpPr>
          <p:nvPr/>
        </p:nvCxnSpPr>
        <p:spPr>
          <a:xfrm>
            <a:off x="2114950" y="4305504"/>
            <a:ext cx="355194" cy="24097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CEBDFD-94A4-4820-8493-688D8DC5C059}"/>
              </a:ext>
            </a:extLst>
          </p:cNvPr>
          <p:cNvCxnSpPr>
            <a:cxnSpLocks/>
          </p:cNvCxnSpPr>
          <p:nvPr/>
        </p:nvCxnSpPr>
        <p:spPr>
          <a:xfrm>
            <a:off x="3256595" y="4243703"/>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5372EFA-9ED0-497D-BBE9-4B4610C28D4D}"/>
              </a:ext>
            </a:extLst>
          </p:cNvPr>
          <p:cNvSpPr txBox="1"/>
          <p:nvPr/>
        </p:nvSpPr>
        <p:spPr>
          <a:xfrm>
            <a:off x="3256595" y="3881468"/>
            <a:ext cx="1071127" cy="369332"/>
          </a:xfrm>
          <a:prstGeom prst="rect">
            <a:avLst/>
          </a:prstGeom>
          <a:noFill/>
          <a:ln>
            <a:solidFill>
              <a:schemeClr val="tx1"/>
            </a:solidFill>
          </a:ln>
        </p:spPr>
        <p:txBody>
          <a:bodyPr wrap="none" rtlCol="0">
            <a:spAutoFit/>
          </a:bodyPr>
          <a:lstStyle/>
          <a:p>
            <a:r>
              <a:rPr lang="en-US" sz="1800" dirty="0"/>
              <a:t>tweet C</a:t>
            </a:r>
            <a:r>
              <a:rPr lang="en-US" sz="1800" baseline="30000" dirty="0"/>
              <a:t>i</a:t>
            </a:r>
            <a:endParaRPr lang="en-AT" sz="1800" dirty="0"/>
          </a:p>
        </p:txBody>
      </p:sp>
      <p:cxnSp>
        <p:nvCxnSpPr>
          <p:cNvPr id="15" name="Straight Connector 14">
            <a:extLst>
              <a:ext uri="{FF2B5EF4-FFF2-40B4-BE49-F238E27FC236}">
                <a16:creationId xmlns:a16="http://schemas.microsoft.com/office/drawing/2014/main" id="{9C85B0A2-220A-45C0-9A50-48113FC6984A}"/>
              </a:ext>
            </a:extLst>
          </p:cNvPr>
          <p:cNvCxnSpPr/>
          <p:nvPr/>
        </p:nvCxnSpPr>
        <p:spPr>
          <a:xfrm>
            <a:off x="3586204" y="4209147"/>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0BD2788-8897-4778-B5BB-A1ABB5B9EAAD}"/>
              </a:ext>
            </a:extLst>
          </p:cNvPr>
          <p:cNvCxnSpPr/>
          <p:nvPr/>
        </p:nvCxnSpPr>
        <p:spPr>
          <a:xfrm>
            <a:off x="5167798" y="4211811"/>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611A2C-619B-4F03-B302-6CB1D57301F8}"/>
              </a:ext>
            </a:extLst>
          </p:cNvPr>
          <p:cNvSpPr txBox="1"/>
          <p:nvPr/>
        </p:nvSpPr>
        <p:spPr>
          <a:xfrm>
            <a:off x="4923308" y="4549141"/>
            <a:ext cx="1199367" cy="646331"/>
          </a:xfrm>
          <a:prstGeom prst="rect">
            <a:avLst/>
          </a:prstGeom>
          <a:noFill/>
        </p:spPr>
        <p:txBody>
          <a:bodyPr wrap="none" rtlCol="0">
            <a:spAutoFit/>
          </a:bodyPr>
          <a:lstStyle/>
          <a:p>
            <a:r>
              <a:rPr lang="en-US" sz="1800" dirty="0"/>
              <a:t>Is C</a:t>
            </a:r>
            <a:r>
              <a:rPr lang="en-US" sz="1800" baseline="30000" dirty="0"/>
              <a:t>i</a:t>
            </a:r>
            <a:r>
              <a:rPr lang="en-US" sz="1800" dirty="0"/>
              <a:t> still </a:t>
            </a:r>
          </a:p>
          <a:p>
            <a:pPr algn="ctr"/>
            <a:r>
              <a:rPr lang="en-US" sz="1800" dirty="0"/>
              <a:t>valid?</a:t>
            </a:r>
            <a:endParaRPr lang="en-AT" sz="1800" dirty="0"/>
          </a:p>
        </p:txBody>
      </p:sp>
      <p:cxnSp>
        <p:nvCxnSpPr>
          <p:cNvPr id="18" name="Straight Arrow Connector 17">
            <a:extLst>
              <a:ext uri="{FF2B5EF4-FFF2-40B4-BE49-F238E27FC236}">
                <a16:creationId xmlns:a16="http://schemas.microsoft.com/office/drawing/2014/main" id="{EE009349-E939-49A5-B4F4-9208818E37E7}"/>
              </a:ext>
            </a:extLst>
          </p:cNvPr>
          <p:cNvCxnSpPr>
            <a:cxnSpLocks/>
            <a:endCxn id="17" idx="0"/>
          </p:cNvCxnSpPr>
          <p:nvPr/>
        </p:nvCxnSpPr>
        <p:spPr>
          <a:xfrm>
            <a:off x="5167798" y="4308165"/>
            <a:ext cx="355194" cy="24097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02CEBA7-FB88-42F3-A285-8FB21B0D6FDF}"/>
              </a:ext>
            </a:extLst>
          </p:cNvPr>
          <p:cNvSpPr txBox="1"/>
          <p:nvPr/>
        </p:nvSpPr>
        <p:spPr>
          <a:xfrm>
            <a:off x="4781895" y="3884034"/>
            <a:ext cx="1266693" cy="369332"/>
          </a:xfrm>
          <a:prstGeom prst="rect">
            <a:avLst/>
          </a:prstGeom>
          <a:noFill/>
          <a:ln>
            <a:solidFill>
              <a:schemeClr val="tx1"/>
            </a:solidFill>
          </a:ln>
        </p:spPr>
        <p:txBody>
          <a:bodyPr wrap="none" rtlCol="0">
            <a:spAutoFit/>
          </a:bodyPr>
          <a:lstStyle/>
          <a:p>
            <a:r>
              <a:rPr lang="en-US" sz="1800" dirty="0"/>
              <a:t>tweet C</a:t>
            </a:r>
            <a:r>
              <a:rPr lang="en-US" sz="1800" baseline="30000" dirty="0"/>
              <a:t>i+1</a:t>
            </a:r>
            <a:endParaRPr lang="en-AT" sz="1800" dirty="0"/>
          </a:p>
        </p:txBody>
      </p:sp>
    </p:spTree>
    <p:extLst>
      <p:ext uri="{BB962C8B-B14F-4D97-AF65-F5344CB8AC3E}">
        <p14:creationId xmlns:p14="http://schemas.microsoft.com/office/powerpoint/2010/main" val="194554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0" grpId="0"/>
      <p:bldP spid="11" grpId="0"/>
      <p:bldP spid="14" grpId="0" animBg="1"/>
      <p:bldP spid="17" grpId="0"/>
      <p:bldP spid="1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ruta 6">
            <a:extLst>
              <a:ext uri="{FF2B5EF4-FFF2-40B4-BE49-F238E27FC236}">
                <a16:creationId xmlns:a16="http://schemas.microsoft.com/office/drawing/2014/main" id="{913D6031-B86D-45EB-B3E2-A6BC4D656954}"/>
              </a:ext>
            </a:extLst>
          </p:cNvPr>
          <p:cNvSpPr txBox="1"/>
          <p:nvPr/>
        </p:nvSpPr>
        <p:spPr>
          <a:xfrm>
            <a:off x="1143000" y="4937523"/>
            <a:ext cx="5958548" cy="404085"/>
          </a:xfrm>
          <a:prstGeom prst="rect">
            <a:avLst/>
          </a:prstGeom>
          <a:noFill/>
        </p:spPr>
        <p:txBody>
          <a:bodyPr wrap="square" rtlCol="0">
            <a:spAutoFit/>
          </a:bodyPr>
          <a:lstStyle/>
          <a:p>
            <a:r>
              <a:rPr lang="sv-SE" sz="1013" dirty="0"/>
              <a:t>LIME: </a:t>
            </a:r>
            <a:r>
              <a:rPr lang="sv-SE" sz="1013" dirty="0">
                <a:hlinkClick r:id="rId2"/>
              </a:rPr>
              <a:t>https://github.com/marcotcr/lime</a:t>
            </a:r>
            <a:endParaRPr lang="sv-SE" sz="1013" dirty="0"/>
          </a:p>
          <a:p>
            <a:endParaRPr lang="sv-SE" sz="1013" dirty="0"/>
          </a:p>
        </p:txBody>
      </p:sp>
      <p:sp>
        <p:nvSpPr>
          <p:cNvPr id="5" name="Title 4">
            <a:extLst>
              <a:ext uri="{FF2B5EF4-FFF2-40B4-BE49-F238E27FC236}">
                <a16:creationId xmlns:a16="http://schemas.microsoft.com/office/drawing/2014/main" id="{8313175D-1A27-457D-A44F-A181D64B43C8}"/>
              </a:ext>
            </a:extLst>
          </p:cNvPr>
          <p:cNvSpPr>
            <a:spLocks noGrp="1"/>
          </p:cNvSpPr>
          <p:nvPr>
            <p:ph type="title"/>
          </p:nvPr>
        </p:nvSpPr>
        <p:spPr/>
        <p:txBody>
          <a:bodyPr/>
          <a:lstStyle/>
          <a:p>
            <a:r>
              <a:rPr lang="en-US" dirty="0">
                <a:solidFill>
                  <a:srgbClr val="0070C0"/>
                </a:solidFill>
              </a:rPr>
              <a:t>Examples of Classified Sentences</a:t>
            </a:r>
            <a:endParaRPr lang="en-AT" dirty="0">
              <a:solidFill>
                <a:srgbClr val="0070C0"/>
              </a:solidFill>
            </a:endParaRPr>
          </a:p>
        </p:txBody>
      </p:sp>
      <p:grpSp>
        <p:nvGrpSpPr>
          <p:cNvPr id="8" name="Group 7">
            <a:extLst>
              <a:ext uri="{FF2B5EF4-FFF2-40B4-BE49-F238E27FC236}">
                <a16:creationId xmlns:a16="http://schemas.microsoft.com/office/drawing/2014/main" id="{92C3FC75-6C07-4DB9-9D6F-87A61639636A}"/>
              </a:ext>
            </a:extLst>
          </p:cNvPr>
          <p:cNvGrpSpPr/>
          <p:nvPr/>
        </p:nvGrpSpPr>
        <p:grpSpPr>
          <a:xfrm>
            <a:off x="1980314" y="1667352"/>
            <a:ext cx="4695072" cy="2517301"/>
            <a:chOff x="1116419" y="2223134"/>
            <a:chExt cx="6260096" cy="3356401"/>
          </a:xfrm>
        </p:grpSpPr>
        <p:pic>
          <p:nvPicPr>
            <p:cNvPr id="9" name="Bildobjekt 8">
              <a:extLst>
                <a:ext uri="{FF2B5EF4-FFF2-40B4-BE49-F238E27FC236}">
                  <a16:creationId xmlns:a16="http://schemas.microsoft.com/office/drawing/2014/main" id="{0854C602-6B7A-4170-B5E1-0D30746F4550}"/>
                </a:ext>
              </a:extLst>
            </p:cNvPr>
            <p:cNvPicPr>
              <a:picLocks noChangeAspect="1"/>
            </p:cNvPicPr>
            <p:nvPr/>
          </p:nvPicPr>
          <p:blipFill rotWithShape="1">
            <a:blip r:embed="rId3"/>
            <a:srcRect b="9152"/>
            <a:stretch/>
          </p:blipFill>
          <p:spPr>
            <a:xfrm>
              <a:off x="1160584" y="2602163"/>
              <a:ext cx="6151628" cy="1032050"/>
            </a:xfrm>
            <a:prstGeom prst="rect">
              <a:avLst/>
            </a:prstGeom>
          </p:spPr>
        </p:pic>
        <p:pic>
          <p:nvPicPr>
            <p:cNvPr id="11" name="Bildobjekt 10">
              <a:extLst>
                <a:ext uri="{FF2B5EF4-FFF2-40B4-BE49-F238E27FC236}">
                  <a16:creationId xmlns:a16="http://schemas.microsoft.com/office/drawing/2014/main" id="{EEB33CB5-547A-4A80-B070-3EE6C8115879}"/>
                </a:ext>
              </a:extLst>
            </p:cNvPr>
            <p:cNvPicPr>
              <a:picLocks noChangeAspect="1"/>
            </p:cNvPicPr>
            <p:nvPr/>
          </p:nvPicPr>
          <p:blipFill>
            <a:blip r:embed="rId4"/>
            <a:stretch>
              <a:fillRect/>
            </a:stretch>
          </p:blipFill>
          <p:spPr>
            <a:xfrm>
              <a:off x="1160584" y="2223134"/>
              <a:ext cx="3686690" cy="407251"/>
            </a:xfrm>
            <a:prstGeom prst="rect">
              <a:avLst/>
            </a:prstGeom>
          </p:spPr>
        </p:pic>
        <p:pic>
          <p:nvPicPr>
            <p:cNvPr id="13" name="Bildobjekt 12">
              <a:extLst>
                <a:ext uri="{FF2B5EF4-FFF2-40B4-BE49-F238E27FC236}">
                  <a16:creationId xmlns:a16="http://schemas.microsoft.com/office/drawing/2014/main" id="{C855BA44-CA01-4F2C-8401-93939B5B0677}"/>
                </a:ext>
              </a:extLst>
            </p:cNvPr>
            <p:cNvPicPr>
              <a:picLocks noChangeAspect="1"/>
            </p:cNvPicPr>
            <p:nvPr/>
          </p:nvPicPr>
          <p:blipFill rotWithShape="1">
            <a:blip r:embed="rId5"/>
            <a:srcRect b="5165"/>
            <a:stretch/>
          </p:blipFill>
          <p:spPr>
            <a:xfrm>
              <a:off x="1160585" y="4392663"/>
              <a:ext cx="6215930" cy="1023128"/>
            </a:xfrm>
            <a:prstGeom prst="rect">
              <a:avLst/>
            </a:prstGeom>
          </p:spPr>
        </p:pic>
        <p:pic>
          <p:nvPicPr>
            <p:cNvPr id="15" name="Bildobjekt 14">
              <a:extLst>
                <a:ext uri="{FF2B5EF4-FFF2-40B4-BE49-F238E27FC236}">
                  <a16:creationId xmlns:a16="http://schemas.microsoft.com/office/drawing/2014/main" id="{04753F34-CA48-484C-83AF-1B773DDFC2DC}"/>
                </a:ext>
              </a:extLst>
            </p:cNvPr>
            <p:cNvPicPr>
              <a:picLocks noChangeAspect="1"/>
            </p:cNvPicPr>
            <p:nvPr/>
          </p:nvPicPr>
          <p:blipFill>
            <a:blip r:embed="rId6"/>
            <a:stretch>
              <a:fillRect/>
            </a:stretch>
          </p:blipFill>
          <p:spPr>
            <a:xfrm>
              <a:off x="1160585" y="3999701"/>
              <a:ext cx="4715533" cy="392961"/>
            </a:xfrm>
            <a:prstGeom prst="rect">
              <a:avLst/>
            </a:prstGeom>
          </p:spPr>
        </p:pic>
        <p:sp>
          <p:nvSpPr>
            <p:cNvPr id="3" name="Rectangle 2">
              <a:extLst>
                <a:ext uri="{FF2B5EF4-FFF2-40B4-BE49-F238E27FC236}">
                  <a16:creationId xmlns:a16="http://schemas.microsoft.com/office/drawing/2014/main" id="{9891DFF9-7D7A-454D-AE50-733FF74937B1}"/>
                </a:ext>
              </a:extLst>
            </p:cNvPr>
            <p:cNvSpPr/>
            <p:nvPr/>
          </p:nvSpPr>
          <p:spPr>
            <a:xfrm>
              <a:off x="1116419" y="2223134"/>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10" name="Rectangle 9">
              <a:extLst>
                <a:ext uri="{FF2B5EF4-FFF2-40B4-BE49-F238E27FC236}">
                  <a16:creationId xmlns:a16="http://schemas.microsoft.com/office/drawing/2014/main" id="{7BF1D77D-22F8-4CD8-B464-9DC69304C7F9}"/>
                </a:ext>
              </a:extLst>
            </p:cNvPr>
            <p:cNvSpPr/>
            <p:nvPr/>
          </p:nvSpPr>
          <p:spPr>
            <a:xfrm>
              <a:off x="1230718" y="3992640"/>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6" name="Rectangle 5">
              <a:extLst>
                <a:ext uri="{FF2B5EF4-FFF2-40B4-BE49-F238E27FC236}">
                  <a16:creationId xmlns:a16="http://schemas.microsoft.com/office/drawing/2014/main" id="{15F4B515-5BD7-4CE8-8B6C-D02EC968FE34}"/>
                </a:ext>
              </a:extLst>
            </p:cNvPr>
            <p:cNvSpPr/>
            <p:nvPr/>
          </p:nvSpPr>
          <p:spPr>
            <a:xfrm>
              <a:off x="4097868" y="5390393"/>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4" name="Rectangle 13">
              <a:extLst>
                <a:ext uri="{FF2B5EF4-FFF2-40B4-BE49-F238E27FC236}">
                  <a16:creationId xmlns:a16="http://schemas.microsoft.com/office/drawing/2014/main" id="{AAF86D31-A437-4281-96C2-11D8EDF5BD94}"/>
                </a:ext>
              </a:extLst>
            </p:cNvPr>
            <p:cNvSpPr/>
            <p:nvPr/>
          </p:nvSpPr>
          <p:spPr>
            <a:xfrm>
              <a:off x="6104468" y="5353651"/>
              <a:ext cx="423332"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7" name="Rectangle 16">
              <a:extLst>
                <a:ext uri="{FF2B5EF4-FFF2-40B4-BE49-F238E27FC236}">
                  <a16:creationId xmlns:a16="http://schemas.microsoft.com/office/drawing/2014/main" id="{B7E35B85-18AB-402B-9D8B-19CE968D4E4A}"/>
                </a:ext>
              </a:extLst>
            </p:cNvPr>
            <p:cNvSpPr/>
            <p:nvPr/>
          </p:nvSpPr>
          <p:spPr>
            <a:xfrm>
              <a:off x="4143264" y="3601365"/>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8" name="Rectangle 17">
              <a:extLst>
                <a:ext uri="{FF2B5EF4-FFF2-40B4-BE49-F238E27FC236}">
                  <a16:creationId xmlns:a16="http://schemas.microsoft.com/office/drawing/2014/main" id="{63E91210-D9C3-4DD6-AE25-BDB65414B7D7}"/>
                </a:ext>
              </a:extLst>
            </p:cNvPr>
            <p:cNvSpPr/>
            <p:nvPr/>
          </p:nvSpPr>
          <p:spPr>
            <a:xfrm>
              <a:off x="4295664" y="3753765"/>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9" name="Rectangle 18">
              <a:extLst>
                <a:ext uri="{FF2B5EF4-FFF2-40B4-BE49-F238E27FC236}">
                  <a16:creationId xmlns:a16="http://schemas.microsoft.com/office/drawing/2014/main" id="{07469AA7-6876-4467-B871-366376E0B431}"/>
                </a:ext>
              </a:extLst>
            </p:cNvPr>
            <p:cNvSpPr/>
            <p:nvPr/>
          </p:nvSpPr>
          <p:spPr>
            <a:xfrm>
              <a:off x="6523563" y="3609422"/>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grpSp>
    </p:spTree>
    <p:extLst>
      <p:ext uri="{BB962C8B-B14F-4D97-AF65-F5344CB8AC3E}">
        <p14:creationId xmlns:p14="http://schemas.microsoft.com/office/powerpoint/2010/main" val="32525990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eba046ad10_0_19"/>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b="1"/>
              <a:t>Comparison Between Proposed Tasks and Others</a:t>
            </a:r>
            <a:endParaRPr b="1"/>
          </a:p>
        </p:txBody>
      </p:sp>
      <p:sp>
        <p:nvSpPr>
          <p:cNvPr id="407" name="Google Shape;407;geba046ad10_0_19"/>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a:t>Comparison</a:t>
            </a:r>
            <a:endParaRPr/>
          </a:p>
          <a:p>
            <a:pPr marL="514350" indent="0">
              <a:spcBef>
                <a:spcPts val="0"/>
              </a:spcBef>
              <a:buSzPts val="2800"/>
              <a:buNone/>
            </a:pPr>
            <a:r>
              <a:rPr lang="en-US" sz="1800"/>
              <a:t>McTaco, NLI, Validity Period Estimation, TNLI</a:t>
            </a:r>
            <a:endParaRPr/>
          </a:p>
        </p:txBody>
      </p:sp>
      <p:sp>
        <p:nvSpPr>
          <p:cNvPr id="408" name="Google Shape;408;geba046ad10_0_19"/>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buSzPts val="1200"/>
            </a:pPr>
            <a:fld id="{00000000-1234-1234-1234-123412341234}" type="slidenum">
              <a:rPr lang="en-US"/>
              <a:pPr algn="r">
                <a:spcBef>
                  <a:spcPts val="0"/>
                </a:spcBef>
                <a:spcAft>
                  <a:spcPts val="0"/>
                </a:spcAft>
                <a:buSzPts val="1200"/>
              </a:pPr>
              <a:t>153</a:t>
            </a:fld>
            <a:endParaRPr/>
          </a:p>
        </p:txBody>
      </p:sp>
      <p:pic>
        <p:nvPicPr>
          <p:cNvPr id="409" name="Google Shape;409;geba046ad10_0_19"/>
          <p:cNvPicPr preferRelativeResize="0"/>
          <p:nvPr/>
        </p:nvPicPr>
        <p:blipFill rotWithShape="1">
          <a:blip r:embed="rId3">
            <a:alphaModFix/>
          </a:blip>
          <a:srcRect/>
          <a:stretch/>
        </p:blipFill>
        <p:spPr>
          <a:xfrm>
            <a:off x="628650" y="2413969"/>
            <a:ext cx="7628419" cy="1953413"/>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85900" y="1072306"/>
            <a:ext cx="6172200" cy="424877"/>
          </a:xfrm>
        </p:spPr>
        <p:txBody>
          <a:bodyPr>
            <a:normAutofit fontScale="85000" lnSpcReduction="10000"/>
          </a:bodyPr>
          <a:lstStyle/>
          <a:p>
            <a:r>
              <a:rPr lang="en-GB" dirty="0"/>
              <a:t>30 users searching for time-related information based on 6 topics (</a:t>
            </a:r>
            <a:r>
              <a:rPr lang="en-GB" b="1" dirty="0" err="1"/>
              <a:t>NTCiR</a:t>
            </a:r>
            <a:r>
              <a:rPr lang="en-GB" b="1" dirty="0"/>
              <a:t> </a:t>
            </a:r>
            <a:r>
              <a:rPr lang="en-GB" b="1" dirty="0" err="1"/>
              <a:t>Temporalia</a:t>
            </a:r>
            <a:r>
              <a:rPr lang="en-GB" dirty="0"/>
              <a:t>) each having 3 temporal subtopics (past, present, future)</a:t>
            </a:r>
          </a:p>
          <a:p>
            <a:endParaRPr lang="en-GB" dirty="0"/>
          </a:p>
        </p:txBody>
      </p:sp>
      <p:sp>
        <p:nvSpPr>
          <p:cNvPr id="3" name="Title 2"/>
          <p:cNvSpPr>
            <a:spLocks noGrp="1"/>
          </p:cNvSpPr>
          <p:nvPr>
            <p:ph type="title"/>
          </p:nvPr>
        </p:nvSpPr>
        <p:spPr/>
        <p:txBody>
          <a:bodyPr>
            <a:noAutofit/>
          </a:bodyPr>
          <a:lstStyle/>
          <a:p>
            <a:r>
              <a:rPr lang="en-GB" sz="3000" dirty="0" err="1">
                <a:solidFill>
                  <a:srgbClr val="0070C0"/>
                </a:solidFill>
              </a:rPr>
              <a:t>Analyzing</a:t>
            </a:r>
            <a:r>
              <a:rPr lang="en-GB" sz="3000" dirty="0">
                <a:solidFill>
                  <a:srgbClr val="0070C0"/>
                </a:solidFill>
              </a:rPr>
              <a:t> Temporal Search User Practice on the Web</a:t>
            </a:r>
          </a:p>
        </p:txBody>
      </p:sp>
      <p:sp>
        <p:nvSpPr>
          <p:cNvPr id="5" name="TextBox 4"/>
          <p:cNvSpPr txBox="1"/>
          <p:nvPr/>
        </p:nvSpPr>
        <p:spPr>
          <a:xfrm>
            <a:off x="76200" y="4821899"/>
            <a:ext cx="6831378" cy="323165"/>
          </a:xfrm>
          <a:prstGeom prst="rect">
            <a:avLst/>
          </a:prstGeom>
          <a:solidFill>
            <a:schemeClr val="bg1"/>
          </a:solidFill>
        </p:spPr>
        <p:txBody>
          <a:bodyPr wrap="square" rtlCol="0">
            <a:spAutoFit/>
          </a:bodyPr>
          <a:lstStyle/>
          <a:p>
            <a:r>
              <a:rPr lang="en-US" altLang="ja-JP" sz="750" dirty="0"/>
              <a:t>H. Joho, A. Jatowt, R. Blanco: </a:t>
            </a:r>
            <a:r>
              <a:rPr lang="en-US" altLang="ja-JP" sz="750" i="1" dirty="0"/>
              <a:t>Temporal Information Searching </a:t>
            </a:r>
            <a:r>
              <a:rPr lang="en-US" altLang="ja-JP" sz="750" i="1" dirty="0" err="1"/>
              <a:t>Behaviour</a:t>
            </a:r>
            <a:r>
              <a:rPr lang="en-US" altLang="ja-JP" sz="750" i="1" dirty="0"/>
              <a:t> and Tactics</a:t>
            </a:r>
            <a:r>
              <a:rPr lang="en-US" altLang="ja-JP" sz="750" dirty="0"/>
              <a:t>, Information Processing and Management Journal (IPM) (2015), pp. 834-850</a:t>
            </a:r>
          </a:p>
        </p:txBody>
      </p:sp>
      <p:pic>
        <p:nvPicPr>
          <p:cNvPr id="9" name="Picture 8"/>
          <p:cNvPicPr>
            <a:picLocks noChangeAspect="1"/>
          </p:cNvPicPr>
          <p:nvPr/>
        </p:nvPicPr>
        <p:blipFill rotWithShape="1">
          <a:blip r:embed="rId2"/>
          <a:srcRect l="25502" t="14338" r="25562" b="21946"/>
          <a:stretch/>
        </p:blipFill>
        <p:spPr>
          <a:xfrm>
            <a:off x="2324537" y="1655710"/>
            <a:ext cx="4323064" cy="3166189"/>
          </a:xfrm>
          <a:prstGeom prst="rect">
            <a:avLst/>
          </a:prstGeom>
          <a:ln>
            <a:solidFill>
              <a:schemeClr val="tx1"/>
            </a:solidFill>
          </a:ln>
        </p:spPr>
      </p:pic>
    </p:spTree>
    <p:extLst>
      <p:ext uri="{BB962C8B-B14F-4D97-AF65-F5344CB8AC3E}">
        <p14:creationId xmlns:p14="http://schemas.microsoft.com/office/powerpoint/2010/main" val="23433496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24AD0-7188-4613-8D51-2FA1CEC76B65}"/>
              </a:ext>
            </a:extLst>
          </p:cNvPr>
          <p:cNvSpPr>
            <a:spLocks noGrp="1"/>
          </p:cNvSpPr>
          <p:nvPr>
            <p:ph type="title"/>
          </p:nvPr>
        </p:nvSpPr>
        <p:spPr/>
        <p:txBody>
          <a:bodyPr>
            <a:normAutofit/>
          </a:bodyPr>
          <a:lstStyle/>
          <a:p>
            <a:r>
              <a:rPr lang="en-GB" dirty="0" err="1">
                <a:solidFill>
                  <a:srgbClr val="0070C0"/>
                </a:solidFill>
              </a:rPr>
              <a:t>Analyzing</a:t>
            </a:r>
            <a:r>
              <a:rPr lang="en-GB" dirty="0">
                <a:solidFill>
                  <a:srgbClr val="0070C0"/>
                </a:solidFill>
              </a:rPr>
              <a:t> Temporal Search User Practice on the Web</a:t>
            </a:r>
            <a:endParaRPr lang="en-AT" dirty="0">
              <a:solidFill>
                <a:srgbClr val="0070C0"/>
              </a:solidFill>
            </a:endParaRPr>
          </a:p>
        </p:txBody>
      </p:sp>
      <p:pic>
        <p:nvPicPr>
          <p:cNvPr id="6" name="Picture 5">
            <a:extLst>
              <a:ext uri="{FF2B5EF4-FFF2-40B4-BE49-F238E27FC236}">
                <a16:creationId xmlns:a16="http://schemas.microsoft.com/office/drawing/2014/main" id="{BA82BE02-F563-453B-82B4-013DFB198089}"/>
              </a:ext>
            </a:extLst>
          </p:cNvPr>
          <p:cNvPicPr>
            <a:picLocks noChangeAspect="1"/>
          </p:cNvPicPr>
          <p:nvPr/>
        </p:nvPicPr>
        <p:blipFill rotWithShape="1">
          <a:blip r:embed="rId2"/>
          <a:srcRect r="9201" b="6272"/>
          <a:stretch/>
        </p:blipFill>
        <p:spPr>
          <a:xfrm>
            <a:off x="5388429" y="1978954"/>
            <a:ext cx="2548279" cy="2181987"/>
          </a:xfrm>
          <a:prstGeom prst="rect">
            <a:avLst/>
          </a:prstGeom>
        </p:spPr>
      </p:pic>
      <p:pic>
        <p:nvPicPr>
          <p:cNvPr id="7" name="Picture 6">
            <a:extLst>
              <a:ext uri="{FF2B5EF4-FFF2-40B4-BE49-F238E27FC236}">
                <a16:creationId xmlns:a16="http://schemas.microsoft.com/office/drawing/2014/main" id="{71081C9B-7F76-425B-831D-742E828E6E0B}"/>
              </a:ext>
            </a:extLst>
          </p:cNvPr>
          <p:cNvPicPr>
            <a:picLocks noChangeAspect="1"/>
          </p:cNvPicPr>
          <p:nvPr/>
        </p:nvPicPr>
        <p:blipFill>
          <a:blip r:embed="rId3"/>
          <a:stretch>
            <a:fillRect/>
          </a:stretch>
        </p:blipFill>
        <p:spPr>
          <a:xfrm>
            <a:off x="1995130" y="3435325"/>
            <a:ext cx="2967038" cy="922473"/>
          </a:xfrm>
          <a:prstGeom prst="rect">
            <a:avLst/>
          </a:prstGeom>
        </p:spPr>
      </p:pic>
      <p:sp>
        <p:nvSpPr>
          <p:cNvPr id="8" name="TextBox 7">
            <a:extLst>
              <a:ext uri="{FF2B5EF4-FFF2-40B4-BE49-F238E27FC236}">
                <a16:creationId xmlns:a16="http://schemas.microsoft.com/office/drawing/2014/main" id="{0B1D3902-2968-4DB4-B64E-ED4487084A88}"/>
              </a:ext>
            </a:extLst>
          </p:cNvPr>
          <p:cNvSpPr txBox="1"/>
          <p:nvPr/>
        </p:nvSpPr>
        <p:spPr>
          <a:xfrm>
            <a:off x="1995131" y="4301180"/>
            <a:ext cx="4419800" cy="369332"/>
          </a:xfrm>
          <a:prstGeom prst="rect">
            <a:avLst/>
          </a:prstGeom>
          <a:noFill/>
        </p:spPr>
        <p:txBody>
          <a:bodyPr wrap="none" rtlCol="0">
            <a:spAutoFit/>
          </a:bodyPr>
          <a:lstStyle/>
          <a:p>
            <a:r>
              <a:rPr lang="en-US" sz="1800" dirty="0"/>
              <a:t>Time-related information orienteering</a:t>
            </a:r>
            <a:endParaRPr lang="en-AT" sz="1800" dirty="0"/>
          </a:p>
        </p:txBody>
      </p:sp>
      <p:sp>
        <p:nvSpPr>
          <p:cNvPr id="9" name="TextBox 8">
            <a:extLst>
              <a:ext uri="{FF2B5EF4-FFF2-40B4-BE49-F238E27FC236}">
                <a16:creationId xmlns:a16="http://schemas.microsoft.com/office/drawing/2014/main" id="{98349657-4E67-4E49-8E3B-C28450331084}"/>
              </a:ext>
            </a:extLst>
          </p:cNvPr>
          <p:cNvSpPr txBox="1"/>
          <p:nvPr/>
        </p:nvSpPr>
        <p:spPr>
          <a:xfrm>
            <a:off x="5539355" y="4184365"/>
            <a:ext cx="2592376" cy="646331"/>
          </a:xfrm>
          <a:prstGeom prst="rect">
            <a:avLst/>
          </a:prstGeom>
          <a:noFill/>
        </p:spPr>
        <p:txBody>
          <a:bodyPr wrap="none" rtlCol="0">
            <a:spAutoFit/>
          </a:bodyPr>
          <a:lstStyle/>
          <a:p>
            <a:pPr algn="ctr"/>
            <a:r>
              <a:rPr lang="en-US" sz="1800" dirty="0"/>
              <a:t>Percentage of visited </a:t>
            </a:r>
          </a:p>
          <a:p>
            <a:pPr algn="ctr"/>
            <a:r>
              <a:rPr lang="en-US" sz="1800" dirty="0"/>
              <a:t>page categories</a:t>
            </a:r>
            <a:endParaRPr lang="en-AT" sz="1800" dirty="0"/>
          </a:p>
        </p:txBody>
      </p:sp>
      <p:pic>
        <p:nvPicPr>
          <p:cNvPr id="10" name="Picture 9">
            <a:extLst>
              <a:ext uri="{FF2B5EF4-FFF2-40B4-BE49-F238E27FC236}">
                <a16:creationId xmlns:a16="http://schemas.microsoft.com/office/drawing/2014/main" id="{DD2AF250-A1C3-42DC-A4AB-6E621E9614D2}"/>
              </a:ext>
            </a:extLst>
          </p:cNvPr>
          <p:cNvPicPr>
            <a:picLocks noChangeAspect="1"/>
          </p:cNvPicPr>
          <p:nvPr/>
        </p:nvPicPr>
        <p:blipFill rotWithShape="1">
          <a:blip r:embed="rId4"/>
          <a:srcRect t="6622"/>
          <a:stretch/>
        </p:blipFill>
        <p:spPr>
          <a:xfrm>
            <a:off x="1526994" y="1698151"/>
            <a:ext cx="3920841" cy="673574"/>
          </a:xfrm>
          <a:prstGeom prst="rect">
            <a:avLst/>
          </a:prstGeom>
        </p:spPr>
      </p:pic>
      <p:sp>
        <p:nvSpPr>
          <p:cNvPr id="11" name="TextBox 10">
            <a:extLst>
              <a:ext uri="{FF2B5EF4-FFF2-40B4-BE49-F238E27FC236}">
                <a16:creationId xmlns:a16="http://schemas.microsoft.com/office/drawing/2014/main" id="{75D426D1-0C47-44E7-8B20-6CF810482E0A}"/>
              </a:ext>
            </a:extLst>
          </p:cNvPr>
          <p:cNvSpPr txBox="1"/>
          <p:nvPr/>
        </p:nvSpPr>
        <p:spPr>
          <a:xfrm>
            <a:off x="1944359" y="2368298"/>
            <a:ext cx="5158785" cy="369332"/>
          </a:xfrm>
          <a:prstGeom prst="rect">
            <a:avLst/>
          </a:prstGeom>
          <a:noFill/>
        </p:spPr>
        <p:txBody>
          <a:bodyPr wrap="none" rtlCol="0">
            <a:spAutoFit/>
          </a:bodyPr>
          <a:lstStyle/>
          <a:p>
            <a:r>
              <a:rPr lang="en-US" sz="1800" dirty="0"/>
              <a:t>Number of saved pages and task experience</a:t>
            </a:r>
            <a:endParaRPr lang="en-AT" sz="1800" dirty="0"/>
          </a:p>
        </p:txBody>
      </p:sp>
      <p:sp>
        <p:nvSpPr>
          <p:cNvPr id="12" name="TextBox 11">
            <a:extLst>
              <a:ext uri="{FF2B5EF4-FFF2-40B4-BE49-F238E27FC236}">
                <a16:creationId xmlns:a16="http://schemas.microsoft.com/office/drawing/2014/main" id="{9CCE0C1E-3F51-4941-826B-DCE9C2A13F7E}"/>
              </a:ext>
            </a:extLst>
          </p:cNvPr>
          <p:cNvSpPr txBox="1"/>
          <p:nvPr/>
        </p:nvSpPr>
        <p:spPr>
          <a:xfrm>
            <a:off x="1143000" y="4980427"/>
            <a:ext cx="6831378" cy="323165"/>
          </a:xfrm>
          <a:prstGeom prst="rect">
            <a:avLst/>
          </a:prstGeom>
          <a:solidFill>
            <a:schemeClr val="bg1"/>
          </a:solidFill>
        </p:spPr>
        <p:txBody>
          <a:bodyPr wrap="square" rtlCol="0">
            <a:spAutoFit/>
          </a:bodyPr>
          <a:lstStyle/>
          <a:p>
            <a:r>
              <a:rPr lang="en-US" altLang="ja-JP" sz="750" dirty="0"/>
              <a:t>H. Joho, A. Jatowt, R. Blanco: </a:t>
            </a:r>
            <a:r>
              <a:rPr lang="en-US" altLang="ja-JP" sz="750" i="1" dirty="0"/>
              <a:t>Temporal Information Searching </a:t>
            </a:r>
            <a:r>
              <a:rPr lang="en-US" altLang="ja-JP" sz="750" i="1" dirty="0" err="1"/>
              <a:t>Behaviour</a:t>
            </a:r>
            <a:r>
              <a:rPr lang="en-US" altLang="ja-JP" sz="750" i="1" dirty="0"/>
              <a:t> and Tactics</a:t>
            </a:r>
            <a:r>
              <a:rPr lang="en-US" altLang="ja-JP" sz="750" dirty="0"/>
              <a:t>, Information Processing and Management Journal (IPM) (2015), pp. 834-850</a:t>
            </a:r>
          </a:p>
        </p:txBody>
      </p:sp>
    </p:spTree>
    <p:extLst>
      <p:ext uri="{BB962C8B-B14F-4D97-AF65-F5344CB8AC3E}">
        <p14:creationId xmlns:p14="http://schemas.microsoft.com/office/powerpoint/2010/main" val="222077851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5BDD9-100D-43F4-BD8F-72D0C238707F}"/>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CCC0A9FB-C5C3-47E0-8D68-54D8443FCB4E}"/>
              </a:ext>
            </a:extLst>
          </p:cNvPr>
          <p:cNvSpPr>
            <a:spLocks noGrp="1"/>
          </p:cNvSpPr>
          <p:nvPr>
            <p:ph idx="1"/>
          </p:nvPr>
        </p:nvSpPr>
        <p:spPr/>
        <p:txBody>
          <a:bodyPr/>
          <a:lstStyle/>
          <a:p>
            <a:endParaRPr lang="en-AT"/>
          </a:p>
        </p:txBody>
      </p:sp>
    </p:spTree>
    <p:extLst>
      <p:ext uri="{BB962C8B-B14F-4D97-AF65-F5344CB8AC3E}">
        <p14:creationId xmlns:p14="http://schemas.microsoft.com/office/powerpoint/2010/main" val="18974929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B8E75-B953-4EDA-86B2-779F2BBD49AD}"/>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371BAFE8-3D78-47E4-80FC-706ABE3DD5CB}"/>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80ECE528-1145-46FA-81AD-DDCB708A4B02}"/>
              </a:ext>
            </a:extLst>
          </p:cNvPr>
          <p:cNvPicPr>
            <a:picLocks noChangeAspect="1"/>
          </p:cNvPicPr>
          <p:nvPr/>
        </p:nvPicPr>
        <p:blipFill>
          <a:blip r:embed="rId3"/>
          <a:stretch>
            <a:fillRect/>
          </a:stretch>
        </p:blipFill>
        <p:spPr>
          <a:xfrm>
            <a:off x="2514600" y="521469"/>
            <a:ext cx="4468947" cy="4353171"/>
          </a:xfrm>
          <a:prstGeom prst="rect">
            <a:avLst/>
          </a:prstGeom>
        </p:spPr>
      </p:pic>
      <p:sp>
        <p:nvSpPr>
          <p:cNvPr id="5" name="Rectangle 4">
            <a:extLst>
              <a:ext uri="{FF2B5EF4-FFF2-40B4-BE49-F238E27FC236}">
                <a16:creationId xmlns:a16="http://schemas.microsoft.com/office/drawing/2014/main" id="{E9BC5FE9-288D-4A0E-AC68-D750DF2E9C0C}"/>
              </a:ext>
            </a:extLst>
          </p:cNvPr>
          <p:cNvSpPr/>
          <p:nvPr/>
        </p:nvSpPr>
        <p:spPr>
          <a:xfrm>
            <a:off x="0" y="4912668"/>
            <a:ext cx="7467600" cy="230832"/>
          </a:xfrm>
          <a:prstGeom prst="rect">
            <a:avLst/>
          </a:prstGeom>
        </p:spPr>
        <p:txBody>
          <a:bodyPr wrap="square">
            <a:spAutoFit/>
          </a:bodyPr>
          <a:lstStyle/>
          <a:p>
            <a:r>
              <a:rPr lang="en-US" sz="900" dirty="0"/>
              <a:t>https://towardsdatascience.com/transformers-intuitively-and-exhaustively-explained-58a5c5df8dbb</a:t>
            </a:r>
            <a:endParaRPr lang="en-AT" sz="900" dirty="0"/>
          </a:p>
        </p:txBody>
      </p:sp>
    </p:spTree>
    <p:extLst>
      <p:ext uri="{BB962C8B-B14F-4D97-AF65-F5344CB8AC3E}">
        <p14:creationId xmlns:p14="http://schemas.microsoft.com/office/powerpoint/2010/main" val="355220431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5BF79-4C40-462C-A3D3-26BBDBC771C5}"/>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1A3A763C-ABD3-4D1B-84AF-9DCA6205BAD6}"/>
              </a:ext>
            </a:extLst>
          </p:cNvPr>
          <p:cNvSpPr>
            <a:spLocks noGrp="1"/>
          </p:cNvSpPr>
          <p:nvPr>
            <p:ph idx="1"/>
          </p:nvPr>
        </p:nvSpPr>
        <p:spPr/>
        <p:txBody>
          <a:bodyPr/>
          <a:lstStyle/>
          <a:p>
            <a:endParaRPr lang="en-AT"/>
          </a:p>
        </p:txBody>
      </p:sp>
      <p:pic>
        <p:nvPicPr>
          <p:cNvPr id="5" name="Picture 4">
            <a:extLst>
              <a:ext uri="{FF2B5EF4-FFF2-40B4-BE49-F238E27FC236}">
                <a16:creationId xmlns:a16="http://schemas.microsoft.com/office/drawing/2014/main" id="{8567372F-C588-475B-8976-684CBEFDAE30}"/>
              </a:ext>
            </a:extLst>
          </p:cNvPr>
          <p:cNvPicPr>
            <a:picLocks noChangeAspect="1"/>
          </p:cNvPicPr>
          <p:nvPr/>
        </p:nvPicPr>
        <p:blipFill>
          <a:blip r:embed="rId3"/>
          <a:stretch>
            <a:fillRect/>
          </a:stretch>
        </p:blipFill>
        <p:spPr>
          <a:xfrm>
            <a:off x="76200" y="1430185"/>
            <a:ext cx="3916706" cy="2848876"/>
          </a:xfrm>
          <a:prstGeom prst="rect">
            <a:avLst/>
          </a:prstGeom>
        </p:spPr>
      </p:pic>
      <p:sp>
        <p:nvSpPr>
          <p:cNvPr id="6" name="Rectangle 5">
            <a:extLst>
              <a:ext uri="{FF2B5EF4-FFF2-40B4-BE49-F238E27FC236}">
                <a16:creationId xmlns:a16="http://schemas.microsoft.com/office/drawing/2014/main" id="{A565E32F-EBD2-4294-BAF9-43D9913759B4}"/>
              </a:ext>
            </a:extLst>
          </p:cNvPr>
          <p:cNvSpPr/>
          <p:nvPr/>
        </p:nvSpPr>
        <p:spPr>
          <a:xfrm>
            <a:off x="0" y="4912668"/>
            <a:ext cx="7467600" cy="230832"/>
          </a:xfrm>
          <a:prstGeom prst="rect">
            <a:avLst/>
          </a:prstGeom>
        </p:spPr>
        <p:txBody>
          <a:bodyPr wrap="square">
            <a:spAutoFit/>
          </a:bodyPr>
          <a:lstStyle/>
          <a:p>
            <a:r>
              <a:rPr lang="en-US" sz="900" dirty="0"/>
              <a:t>https://towardsdatascience.com/transformers-intuitively-and-exhaustively-explained-58a5c5df8dbb</a:t>
            </a:r>
            <a:endParaRPr lang="en-AT" sz="900" dirty="0"/>
          </a:p>
        </p:txBody>
      </p:sp>
      <p:pic>
        <p:nvPicPr>
          <p:cNvPr id="7" name="Picture 6">
            <a:extLst>
              <a:ext uri="{FF2B5EF4-FFF2-40B4-BE49-F238E27FC236}">
                <a16:creationId xmlns:a16="http://schemas.microsoft.com/office/drawing/2014/main" id="{C2C073B4-7D1E-4E22-9056-D3923F03FD7F}"/>
              </a:ext>
            </a:extLst>
          </p:cNvPr>
          <p:cNvPicPr>
            <a:picLocks noChangeAspect="1"/>
          </p:cNvPicPr>
          <p:nvPr/>
        </p:nvPicPr>
        <p:blipFill>
          <a:blip r:embed="rId4"/>
          <a:stretch>
            <a:fillRect/>
          </a:stretch>
        </p:blipFill>
        <p:spPr>
          <a:xfrm>
            <a:off x="4525922" y="1407555"/>
            <a:ext cx="4148716" cy="1619476"/>
          </a:xfrm>
          <a:prstGeom prst="rect">
            <a:avLst/>
          </a:prstGeom>
        </p:spPr>
      </p:pic>
    </p:spTree>
    <p:extLst>
      <p:ext uri="{BB962C8B-B14F-4D97-AF65-F5344CB8AC3E}">
        <p14:creationId xmlns:p14="http://schemas.microsoft.com/office/powerpoint/2010/main" val="79346499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E4B6A-CB67-4AE3-A62B-E0B6E1A141E3}"/>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3DD20919-5FB7-4FFB-AB3D-426B5CF5822B}"/>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97ED93A7-997F-4F1F-8EE8-3312770F7129}"/>
              </a:ext>
            </a:extLst>
          </p:cNvPr>
          <p:cNvSpPr/>
          <p:nvPr/>
        </p:nvSpPr>
        <p:spPr>
          <a:xfrm>
            <a:off x="0" y="4912668"/>
            <a:ext cx="7467600" cy="230832"/>
          </a:xfrm>
          <a:prstGeom prst="rect">
            <a:avLst/>
          </a:prstGeom>
        </p:spPr>
        <p:txBody>
          <a:bodyPr wrap="square">
            <a:spAutoFit/>
          </a:bodyPr>
          <a:lstStyle/>
          <a:p>
            <a:r>
              <a:rPr lang="en-US" sz="900" dirty="0"/>
              <a:t>https://towardsdatascience.com/transformers-intuitively-and-exhaustively-explained-58a5c5df8dbb</a:t>
            </a:r>
            <a:endParaRPr lang="en-AT" sz="900" dirty="0"/>
          </a:p>
        </p:txBody>
      </p:sp>
      <p:pic>
        <p:nvPicPr>
          <p:cNvPr id="5" name="Picture 4">
            <a:extLst>
              <a:ext uri="{FF2B5EF4-FFF2-40B4-BE49-F238E27FC236}">
                <a16:creationId xmlns:a16="http://schemas.microsoft.com/office/drawing/2014/main" id="{31C8787A-3166-4858-A18A-5AB8C477F730}"/>
              </a:ext>
            </a:extLst>
          </p:cNvPr>
          <p:cNvPicPr>
            <a:picLocks noChangeAspect="1"/>
          </p:cNvPicPr>
          <p:nvPr/>
        </p:nvPicPr>
        <p:blipFill>
          <a:blip r:embed="rId3"/>
          <a:stretch>
            <a:fillRect/>
          </a:stretch>
        </p:blipFill>
        <p:spPr>
          <a:xfrm>
            <a:off x="304800" y="1369219"/>
            <a:ext cx="3816295" cy="2921786"/>
          </a:xfrm>
          <a:prstGeom prst="rect">
            <a:avLst/>
          </a:prstGeom>
        </p:spPr>
      </p:pic>
      <p:pic>
        <p:nvPicPr>
          <p:cNvPr id="6" name="Picture 5">
            <a:extLst>
              <a:ext uri="{FF2B5EF4-FFF2-40B4-BE49-F238E27FC236}">
                <a16:creationId xmlns:a16="http://schemas.microsoft.com/office/drawing/2014/main" id="{4D6753D9-20E5-4A8A-BA4F-8474D75FA2CB}"/>
              </a:ext>
            </a:extLst>
          </p:cNvPr>
          <p:cNvPicPr>
            <a:picLocks noChangeAspect="1"/>
          </p:cNvPicPr>
          <p:nvPr/>
        </p:nvPicPr>
        <p:blipFill>
          <a:blip r:embed="rId4"/>
          <a:stretch>
            <a:fillRect/>
          </a:stretch>
        </p:blipFill>
        <p:spPr>
          <a:xfrm>
            <a:off x="5257800" y="577677"/>
            <a:ext cx="2643696" cy="1660628"/>
          </a:xfrm>
          <a:prstGeom prst="rect">
            <a:avLst/>
          </a:prstGeom>
        </p:spPr>
      </p:pic>
    </p:spTree>
    <p:extLst>
      <p:ext uri="{BB962C8B-B14F-4D97-AF65-F5344CB8AC3E}">
        <p14:creationId xmlns:p14="http://schemas.microsoft.com/office/powerpoint/2010/main" val="3549064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E3025-724A-4958-840F-F588DE12D388}"/>
              </a:ext>
            </a:extLst>
          </p:cNvPr>
          <p:cNvSpPr>
            <a:spLocks noGrp="1"/>
          </p:cNvSpPr>
          <p:nvPr>
            <p:ph type="title"/>
          </p:nvPr>
        </p:nvSpPr>
        <p:spPr>
          <a:xfrm>
            <a:off x="457200" y="164656"/>
            <a:ext cx="7924800" cy="668655"/>
          </a:xfrm>
          <a:noFill/>
          <a:ln>
            <a:noFill/>
          </a:ln>
        </p:spPr>
        <p:txBody>
          <a:bodyPr>
            <a:noAutofit/>
          </a:bodyPr>
          <a:lstStyle/>
          <a:p>
            <a:r>
              <a:rPr lang="en-US" sz="2625" dirty="0"/>
              <a:t>Temporal Validity of Text as Information Expiry Date</a:t>
            </a:r>
            <a:endParaRPr lang="en-AT" sz="2625" dirty="0"/>
          </a:p>
        </p:txBody>
      </p:sp>
      <p:sp>
        <p:nvSpPr>
          <p:cNvPr id="6" name="TextBox 5">
            <a:extLst>
              <a:ext uri="{FF2B5EF4-FFF2-40B4-BE49-F238E27FC236}">
                <a16:creationId xmlns:a16="http://schemas.microsoft.com/office/drawing/2014/main" id="{5DBA5F93-CD7B-405C-A1D4-A582306982D8}"/>
              </a:ext>
            </a:extLst>
          </p:cNvPr>
          <p:cNvSpPr txBox="1"/>
          <p:nvPr/>
        </p:nvSpPr>
        <p:spPr>
          <a:xfrm>
            <a:off x="0" y="4967677"/>
            <a:ext cx="6035627" cy="196208"/>
          </a:xfrm>
          <a:prstGeom prst="rect">
            <a:avLst/>
          </a:prstGeom>
          <a:noFill/>
        </p:spPr>
        <p:txBody>
          <a:bodyPr wrap="none" rtlCol="0">
            <a:spAutoFit/>
          </a:bodyPr>
          <a:lstStyle/>
          <a:p>
            <a:r>
              <a:rPr lang="en-US" sz="675" dirty="0"/>
              <a:t>Axel </a:t>
            </a:r>
            <a:r>
              <a:rPr lang="en-US" sz="675" dirty="0" err="1"/>
              <a:t>Almquist</a:t>
            </a:r>
            <a:r>
              <a:rPr lang="en-US" sz="675" dirty="0"/>
              <a:t>,  Adam Jatowt: </a:t>
            </a:r>
            <a:r>
              <a:rPr lang="en-US" sz="675" i="1" dirty="0"/>
              <a:t>Towards Content Expiry Date Determination: Predicting Validity Periods of Sentences</a:t>
            </a:r>
            <a:r>
              <a:rPr lang="en-US" sz="675" dirty="0"/>
              <a:t>. ECIR 2019, pp. 86-101</a:t>
            </a:r>
          </a:p>
        </p:txBody>
      </p:sp>
      <p:pic>
        <p:nvPicPr>
          <p:cNvPr id="16" name="Picture 2" descr="What do the date labels on food actually mean? | Center for Science in the  Public Interest">
            <a:extLst>
              <a:ext uri="{FF2B5EF4-FFF2-40B4-BE49-F238E27FC236}">
                <a16:creationId xmlns:a16="http://schemas.microsoft.com/office/drawing/2014/main" id="{93FEAFCE-E862-4769-9AD1-FC273E8194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48" t="15566" r="43521"/>
          <a:stretch/>
        </p:blipFill>
        <p:spPr bwMode="auto">
          <a:xfrm>
            <a:off x="3848101" y="2492572"/>
            <a:ext cx="889748" cy="8752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Trash It or Eat It? The Truth About Expiration Dates – Cleveland Clinic">
            <a:extLst>
              <a:ext uri="{FF2B5EF4-FFF2-40B4-BE49-F238E27FC236}">
                <a16:creationId xmlns:a16="http://schemas.microsoft.com/office/drawing/2014/main" id="{84593ABC-DB72-4A5F-A320-C03518A95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2333688"/>
            <a:ext cx="1741289" cy="11465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an I Eat This? The Difference Between Expiration, Best Before, And Consume  By Labels">
            <a:extLst>
              <a:ext uri="{FF2B5EF4-FFF2-40B4-BE49-F238E27FC236}">
                <a16:creationId xmlns:a16="http://schemas.microsoft.com/office/drawing/2014/main" id="{84130E37-390A-4D7E-8A72-C03BE75E28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342628"/>
            <a:ext cx="2057400" cy="107170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422803B3-4F93-4AC5-BF42-193B939C957E}"/>
              </a:ext>
            </a:extLst>
          </p:cNvPr>
          <p:cNvSpPr/>
          <p:nvPr/>
        </p:nvSpPr>
        <p:spPr>
          <a:xfrm>
            <a:off x="4029565" y="2809852"/>
            <a:ext cx="535001" cy="1869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20" name="Rectangle 19">
            <a:extLst>
              <a:ext uri="{FF2B5EF4-FFF2-40B4-BE49-F238E27FC236}">
                <a16:creationId xmlns:a16="http://schemas.microsoft.com/office/drawing/2014/main" id="{466C3A44-2E40-4131-9E99-612B78161CF8}"/>
              </a:ext>
            </a:extLst>
          </p:cNvPr>
          <p:cNvSpPr/>
          <p:nvPr/>
        </p:nvSpPr>
        <p:spPr>
          <a:xfrm rot="19667163">
            <a:off x="1789624" y="2857548"/>
            <a:ext cx="497454" cy="1396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21" name="Rectangle 20">
            <a:extLst>
              <a:ext uri="{FF2B5EF4-FFF2-40B4-BE49-F238E27FC236}">
                <a16:creationId xmlns:a16="http://schemas.microsoft.com/office/drawing/2014/main" id="{083D6D5F-FD7E-4D53-86D9-1999A382DC7E}"/>
              </a:ext>
            </a:extLst>
          </p:cNvPr>
          <p:cNvSpPr/>
          <p:nvPr/>
        </p:nvSpPr>
        <p:spPr>
          <a:xfrm rot="1194052">
            <a:off x="6885885" y="2956226"/>
            <a:ext cx="339074" cy="1617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22" name="Content Placeholder 2">
            <a:extLst>
              <a:ext uri="{FF2B5EF4-FFF2-40B4-BE49-F238E27FC236}">
                <a16:creationId xmlns:a16="http://schemas.microsoft.com/office/drawing/2014/main" id="{AF49E0FE-D9CE-4927-A6C2-34E3E4A14AF2}"/>
              </a:ext>
            </a:extLst>
          </p:cNvPr>
          <p:cNvSpPr>
            <a:spLocks noGrp="1"/>
          </p:cNvSpPr>
          <p:nvPr>
            <p:ph idx="1"/>
          </p:nvPr>
        </p:nvSpPr>
        <p:spPr>
          <a:xfrm>
            <a:off x="685800" y="1292171"/>
            <a:ext cx="7162800" cy="660830"/>
          </a:xfrm>
        </p:spPr>
        <p:txBody>
          <a:bodyPr>
            <a:normAutofit fontScale="92500" lnSpcReduction="10000"/>
          </a:bodyPr>
          <a:lstStyle/>
          <a:p>
            <a:pPr marL="0" indent="0">
              <a:buNone/>
            </a:pPr>
            <a:r>
              <a:rPr lang="en-US" dirty="0">
                <a:solidFill>
                  <a:srgbClr val="0070C0"/>
                </a:solidFill>
              </a:rPr>
              <a:t>Analogy to Product’s Expiry Date:</a:t>
            </a:r>
          </a:p>
          <a:p>
            <a:pPr marL="342900" lvl="1" indent="0">
              <a:buNone/>
            </a:pPr>
            <a:r>
              <a:rPr lang="en-US" sz="1500" dirty="0"/>
              <a:t>Important concept determining the time until which a product, or more generally an object, remains usable  </a:t>
            </a:r>
          </a:p>
        </p:txBody>
      </p:sp>
    </p:spTree>
    <p:extLst>
      <p:ext uri="{BB962C8B-B14F-4D97-AF65-F5344CB8AC3E}">
        <p14:creationId xmlns:p14="http://schemas.microsoft.com/office/powerpoint/2010/main" val="3552071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0C72-16A5-4B3F-A800-8EF53DE087E8}"/>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E29830B6-CD2E-4A81-8C00-8671D060A95A}"/>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B9DDEE6E-E3F1-4577-B6EB-72136B1EB620}"/>
              </a:ext>
            </a:extLst>
          </p:cNvPr>
          <p:cNvSpPr/>
          <p:nvPr/>
        </p:nvSpPr>
        <p:spPr>
          <a:xfrm>
            <a:off x="0" y="4912668"/>
            <a:ext cx="7467600" cy="230832"/>
          </a:xfrm>
          <a:prstGeom prst="rect">
            <a:avLst/>
          </a:prstGeom>
        </p:spPr>
        <p:txBody>
          <a:bodyPr wrap="square">
            <a:spAutoFit/>
          </a:bodyPr>
          <a:lstStyle/>
          <a:p>
            <a:r>
              <a:rPr lang="en-US" sz="900" dirty="0"/>
              <a:t>https://towardsdatascience.com/transformers-intuitively-and-exhaustively-explained-58a5c5df8dbb</a:t>
            </a:r>
            <a:endParaRPr lang="en-AT" sz="900" dirty="0"/>
          </a:p>
        </p:txBody>
      </p:sp>
      <p:pic>
        <p:nvPicPr>
          <p:cNvPr id="5" name="Picture 4">
            <a:extLst>
              <a:ext uri="{FF2B5EF4-FFF2-40B4-BE49-F238E27FC236}">
                <a16:creationId xmlns:a16="http://schemas.microsoft.com/office/drawing/2014/main" id="{8F7908DF-7469-409B-9534-0517EC9FE5F8}"/>
              </a:ext>
            </a:extLst>
          </p:cNvPr>
          <p:cNvPicPr>
            <a:picLocks noChangeAspect="1"/>
          </p:cNvPicPr>
          <p:nvPr/>
        </p:nvPicPr>
        <p:blipFill>
          <a:blip r:embed="rId3"/>
          <a:stretch>
            <a:fillRect/>
          </a:stretch>
        </p:blipFill>
        <p:spPr>
          <a:xfrm>
            <a:off x="304800" y="1369219"/>
            <a:ext cx="3937281" cy="2571750"/>
          </a:xfrm>
          <a:prstGeom prst="rect">
            <a:avLst/>
          </a:prstGeom>
        </p:spPr>
      </p:pic>
      <p:pic>
        <p:nvPicPr>
          <p:cNvPr id="6" name="Picture 5">
            <a:extLst>
              <a:ext uri="{FF2B5EF4-FFF2-40B4-BE49-F238E27FC236}">
                <a16:creationId xmlns:a16="http://schemas.microsoft.com/office/drawing/2014/main" id="{D982EC6D-B5E5-4774-A5EF-DFE495D0BEB9}"/>
              </a:ext>
            </a:extLst>
          </p:cNvPr>
          <p:cNvPicPr>
            <a:picLocks noChangeAspect="1"/>
          </p:cNvPicPr>
          <p:nvPr/>
        </p:nvPicPr>
        <p:blipFill>
          <a:blip r:embed="rId4"/>
          <a:stretch>
            <a:fillRect/>
          </a:stretch>
        </p:blipFill>
        <p:spPr>
          <a:xfrm>
            <a:off x="4648200" y="272049"/>
            <a:ext cx="3668053" cy="2869840"/>
          </a:xfrm>
          <a:prstGeom prst="rect">
            <a:avLst/>
          </a:prstGeom>
        </p:spPr>
      </p:pic>
    </p:spTree>
    <p:extLst>
      <p:ext uri="{BB962C8B-B14F-4D97-AF65-F5344CB8AC3E}">
        <p14:creationId xmlns:p14="http://schemas.microsoft.com/office/powerpoint/2010/main" val="9629778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0C72-16A5-4B3F-A800-8EF53DE087E8}"/>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E29830B6-CD2E-4A81-8C00-8671D060A95A}"/>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B9DDEE6E-E3F1-4577-B6EB-72136B1EB620}"/>
              </a:ext>
            </a:extLst>
          </p:cNvPr>
          <p:cNvSpPr/>
          <p:nvPr/>
        </p:nvSpPr>
        <p:spPr>
          <a:xfrm>
            <a:off x="0" y="4912668"/>
            <a:ext cx="7467600" cy="230832"/>
          </a:xfrm>
          <a:prstGeom prst="rect">
            <a:avLst/>
          </a:prstGeom>
        </p:spPr>
        <p:txBody>
          <a:bodyPr wrap="square">
            <a:spAutoFit/>
          </a:bodyPr>
          <a:lstStyle/>
          <a:p>
            <a:r>
              <a:rPr lang="en-US" sz="900" dirty="0"/>
              <a:t>https://towardsdatascience.com/transformers-intuitively-and-exhaustively-explained-58a5c5df8dbb</a:t>
            </a:r>
            <a:endParaRPr lang="en-AT" sz="900" dirty="0"/>
          </a:p>
        </p:txBody>
      </p:sp>
      <p:pic>
        <p:nvPicPr>
          <p:cNvPr id="5" name="Picture 4">
            <a:extLst>
              <a:ext uri="{FF2B5EF4-FFF2-40B4-BE49-F238E27FC236}">
                <a16:creationId xmlns:a16="http://schemas.microsoft.com/office/drawing/2014/main" id="{E29BA896-A4E0-4FF5-B452-DF0FD9148433}"/>
              </a:ext>
            </a:extLst>
          </p:cNvPr>
          <p:cNvPicPr>
            <a:picLocks noChangeAspect="1"/>
          </p:cNvPicPr>
          <p:nvPr/>
        </p:nvPicPr>
        <p:blipFill>
          <a:blip r:embed="rId3"/>
          <a:stretch>
            <a:fillRect/>
          </a:stretch>
        </p:blipFill>
        <p:spPr>
          <a:xfrm>
            <a:off x="76200" y="510777"/>
            <a:ext cx="3730913" cy="2190750"/>
          </a:xfrm>
          <a:prstGeom prst="rect">
            <a:avLst/>
          </a:prstGeom>
        </p:spPr>
      </p:pic>
      <p:pic>
        <p:nvPicPr>
          <p:cNvPr id="6" name="Picture 5">
            <a:extLst>
              <a:ext uri="{FF2B5EF4-FFF2-40B4-BE49-F238E27FC236}">
                <a16:creationId xmlns:a16="http://schemas.microsoft.com/office/drawing/2014/main" id="{A9613FDA-26EE-4F72-835E-4E68B6D941F9}"/>
              </a:ext>
            </a:extLst>
          </p:cNvPr>
          <p:cNvPicPr>
            <a:picLocks noChangeAspect="1"/>
          </p:cNvPicPr>
          <p:nvPr/>
        </p:nvPicPr>
        <p:blipFill>
          <a:blip r:embed="rId4"/>
          <a:stretch>
            <a:fillRect/>
          </a:stretch>
        </p:blipFill>
        <p:spPr>
          <a:xfrm>
            <a:off x="3962400" y="480606"/>
            <a:ext cx="4752678" cy="2004406"/>
          </a:xfrm>
          <a:prstGeom prst="rect">
            <a:avLst/>
          </a:prstGeom>
        </p:spPr>
      </p:pic>
    </p:spTree>
    <p:extLst>
      <p:ext uri="{BB962C8B-B14F-4D97-AF65-F5344CB8AC3E}">
        <p14:creationId xmlns:p14="http://schemas.microsoft.com/office/powerpoint/2010/main" val="32336359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0C72-16A5-4B3F-A800-8EF53DE087E8}"/>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E29830B6-CD2E-4A81-8C00-8671D060A95A}"/>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B9DDEE6E-E3F1-4577-B6EB-72136B1EB620}"/>
              </a:ext>
            </a:extLst>
          </p:cNvPr>
          <p:cNvSpPr/>
          <p:nvPr/>
        </p:nvSpPr>
        <p:spPr>
          <a:xfrm>
            <a:off x="0" y="4912668"/>
            <a:ext cx="7467600" cy="230832"/>
          </a:xfrm>
          <a:prstGeom prst="rect">
            <a:avLst/>
          </a:prstGeom>
        </p:spPr>
        <p:txBody>
          <a:bodyPr wrap="square">
            <a:spAutoFit/>
          </a:bodyPr>
          <a:lstStyle/>
          <a:p>
            <a:r>
              <a:rPr lang="en-US" sz="900" dirty="0"/>
              <a:t>https://towardsdatascience.com/transformers-intuitively-and-exhaustively-explained-58a5c5df8dbb</a:t>
            </a:r>
            <a:endParaRPr lang="en-AT" sz="900" dirty="0"/>
          </a:p>
        </p:txBody>
      </p:sp>
      <p:pic>
        <p:nvPicPr>
          <p:cNvPr id="5" name="Picture 4">
            <a:extLst>
              <a:ext uri="{FF2B5EF4-FFF2-40B4-BE49-F238E27FC236}">
                <a16:creationId xmlns:a16="http://schemas.microsoft.com/office/drawing/2014/main" id="{85730B19-9747-4ADD-A541-00E73748930C}"/>
              </a:ext>
            </a:extLst>
          </p:cNvPr>
          <p:cNvPicPr>
            <a:picLocks noChangeAspect="1"/>
          </p:cNvPicPr>
          <p:nvPr/>
        </p:nvPicPr>
        <p:blipFill>
          <a:blip r:embed="rId3"/>
          <a:stretch>
            <a:fillRect/>
          </a:stretch>
        </p:blipFill>
        <p:spPr>
          <a:xfrm>
            <a:off x="2743200" y="487414"/>
            <a:ext cx="3532217" cy="3638550"/>
          </a:xfrm>
          <a:prstGeom prst="rect">
            <a:avLst/>
          </a:prstGeom>
        </p:spPr>
      </p:pic>
    </p:spTree>
    <p:extLst>
      <p:ext uri="{BB962C8B-B14F-4D97-AF65-F5344CB8AC3E}">
        <p14:creationId xmlns:p14="http://schemas.microsoft.com/office/powerpoint/2010/main" val="18673009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0C72-16A5-4B3F-A800-8EF53DE087E8}"/>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E29830B6-CD2E-4A81-8C00-8671D060A95A}"/>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B9DDEE6E-E3F1-4577-B6EB-72136B1EB620}"/>
              </a:ext>
            </a:extLst>
          </p:cNvPr>
          <p:cNvSpPr/>
          <p:nvPr/>
        </p:nvSpPr>
        <p:spPr>
          <a:xfrm>
            <a:off x="0" y="4912668"/>
            <a:ext cx="7467600" cy="230832"/>
          </a:xfrm>
          <a:prstGeom prst="rect">
            <a:avLst/>
          </a:prstGeom>
        </p:spPr>
        <p:txBody>
          <a:bodyPr wrap="square">
            <a:spAutoFit/>
          </a:bodyPr>
          <a:lstStyle/>
          <a:p>
            <a:r>
              <a:rPr lang="en-US" sz="900" dirty="0"/>
              <a:t>https://towardsdatascience.com/transformers-intuitively-and-exhaustively-explained-58a5c5df8dbb</a:t>
            </a:r>
            <a:endParaRPr lang="en-AT" sz="900" dirty="0"/>
          </a:p>
        </p:txBody>
      </p:sp>
      <p:pic>
        <p:nvPicPr>
          <p:cNvPr id="5" name="Picture 4">
            <a:extLst>
              <a:ext uri="{FF2B5EF4-FFF2-40B4-BE49-F238E27FC236}">
                <a16:creationId xmlns:a16="http://schemas.microsoft.com/office/drawing/2014/main" id="{2156825E-5C9F-4FB7-B59A-E45DAE93E343}"/>
              </a:ext>
            </a:extLst>
          </p:cNvPr>
          <p:cNvPicPr>
            <a:picLocks noChangeAspect="1"/>
          </p:cNvPicPr>
          <p:nvPr/>
        </p:nvPicPr>
        <p:blipFill>
          <a:blip r:embed="rId3"/>
          <a:stretch>
            <a:fillRect/>
          </a:stretch>
        </p:blipFill>
        <p:spPr>
          <a:xfrm>
            <a:off x="152400" y="751882"/>
            <a:ext cx="5943600" cy="1898286"/>
          </a:xfrm>
          <a:prstGeom prst="rect">
            <a:avLst/>
          </a:prstGeom>
        </p:spPr>
      </p:pic>
    </p:spTree>
    <p:extLst>
      <p:ext uri="{BB962C8B-B14F-4D97-AF65-F5344CB8AC3E}">
        <p14:creationId xmlns:p14="http://schemas.microsoft.com/office/powerpoint/2010/main" val="37640139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0C72-16A5-4B3F-A800-8EF53DE087E8}"/>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E29830B6-CD2E-4A81-8C00-8671D060A95A}"/>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B9DDEE6E-E3F1-4577-B6EB-72136B1EB620}"/>
              </a:ext>
            </a:extLst>
          </p:cNvPr>
          <p:cNvSpPr/>
          <p:nvPr/>
        </p:nvSpPr>
        <p:spPr>
          <a:xfrm>
            <a:off x="0" y="4912668"/>
            <a:ext cx="7467600" cy="230832"/>
          </a:xfrm>
          <a:prstGeom prst="rect">
            <a:avLst/>
          </a:prstGeom>
        </p:spPr>
        <p:txBody>
          <a:bodyPr wrap="square">
            <a:spAutoFit/>
          </a:bodyPr>
          <a:lstStyle/>
          <a:p>
            <a:r>
              <a:rPr lang="en-US" sz="900" dirty="0"/>
              <a:t>https://towardsdatascience.com/transformers-intuitively-and-exhaustively-explained-58a5c5df8dbb</a:t>
            </a:r>
            <a:endParaRPr lang="en-AT" sz="900" dirty="0"/>
          </a:p>
        </p:txBody>
      </p:sp>
      <p:pic>
        <p:nvPicPr>
          <p:cNvPr id="5" name="Picture 4">
            <a:extLst>
              <a:ext uri="{FF2B5EF4-FFF2-40B4-BE49-F238E27FC236}">
                <a16:creationId xmlns:a16="http://schemas.microsoft.com/office/drawing/2014/main" id="{8654436E-3407-4CA1-A82C-47BEE31A71CC}"/>
              </a:ext>
            </a:extLst>
          </p:cNvPr>
          <p:cNvPicPr>
            <a:picLocks noChangeAspect="1"/>
          </p:cNvPicPr>
          <p:nvPr/>
        </p:nvPicPr>
        <p:blipFill>
          <a:blip r:embed="rId3"/>
          <a:stretch>
            <a:fillRect/>
          </a:stretch>
        </p:blipFill>
        <p:spPr>
          <a:xfrm>
            <a:off x="1447800" y="590550"/>
            <a:ext cx="2214469" cy="3181350"/>
          </a:xfrm>
          <a:prstGeom prst="rect">
            <a:avLst/>
          </a:prstGeom>
        </p:spPr>
      </p:pic>
    </p:spTree>
    <p:extLst>
      <p:ext uri="{BB962C8B-B14F-4D97-AF65-F5344CB8AC3E}">
        <p14:creationId xmlns:p14="http://schemas.microsoft.com/office/powerpoint/2010/main" val="300412067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0C72-16A5-4B3F-A800-8EF53DE087E8}"/>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E29830B6-CD2E-4A81-8C00-8671D060A95A}"/>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B9DDEE6E-E3F1-4577-B6EB-72136B1EB620}"/>
              </a:ext>
            </a:extLst>
          </p:cNvPr>
          <p:cNvSpPr/>
          <p:nvPr/>
        </p:nvSpPr>
        <p:spPr>
          <a:xfrm>
            <a:off x="0" y="4912668"/>
            <a:ext cx="7467600" cy="230832"/>
          </a:xfrm>
          <a:prstGeom prst="rect">
            <a:avLst/>
          </a:prstGeom>
        </p:spPr>
        <p:txBody>
          <a:bodyPr wrap="square">
            <a:spAutoFit/>
          </a:bodyPr>
          <a:lstStyle/>
          <a:p>
            <a:r>
              <a:rPr lang="en-US" sz="900" dirty="0"/>
              <a:t>https://towardsdatascience.com/transformers-intuitively-and-exhaustively-explained-58a5c5df8dbb</a:t>
            </a:r>
            <a:endParaRPr lang="en-AT" sz="900" dirty="0"/>
          </a:p>
        </p:txBody>
      </p:sp>
      <p:grpSp>
        <p:nvGrpSpPr>
          <p:cNvPr id="7" name="Group 6">
            <a:extLst>
              <a:ext uri="{FF2B5EF4-FFF2-40B4-BE49-F238E27FC236}">
                <a16:creationId xmlns:a16="http://schemas.microsoft.com/office/drawing/2014/main" id="{CCE9631C-B7BF-4E4C-A485-98F4B9DAFCD8}"/>
              </a:ext>
            </a:extLst>
          </p:cNvPr>
          <p:cNvGrpSpPr/>
          <p:nvPr/>
        </p:nvGrpSpPr>
        <p:grpSpPr>
          <a:xfrm>
            <a:off x="1676400" y="666750"/>
            <a:ext cx="3886200" cy="3441409"/>
            <a:chOff x="1676400" y="666750"/>
            <a:chExt cx="3886200" cy="3441409"/>
          </a:xfrm>
        </p:grpSpPr>
        <p:pic>
          <p:nvPicPr>
            <p:cNvPr id="5" name="Picture 4">
              <a:extLst>
                <a:ext uri="{FF2B5EF4-FFF2-40B4-BE49-F238E27FC236}">
                  <a16:creationId xmlns:a16="http://schemas.microsoft.com/office/drawing/2014/main" id="{7D2752AC-7814-4D28-81C3-DEAD913F865D}"/>
                </a:ext>
              </a:extLst>
            </p:cNvPr>
            <p:cNvPicPr>
              <a:picLocks noChangeAspect="1"/>
            </p:cNvPicPr>
            <p:nvPr/>
          </p:nvPicPr>
          <p:blipFill>
            <a:blip r:embed="rId3"/>
            <a:stretch>
              <a:fillRect/>
            </a:stretch>
          </p:blipFill>
          <p:spPr>
            <a:xfrm>
              <a:off x="1905000" y="666750"/>
              <a:ext cx="3425289" cy="2967899"/>
            </a:xfrm>
            <a:prstGeom prst="rect">
              <a:avLst/>
            </a:prstGeom>
          </p:spPr>
        </p:pic>
        <p:pic>
          <p:nvPicPr>
            <p:cNvPr id="6" name="Picture 5">
              <a:extLst>
                <a:ext uri="{FF2B5EF4-FFF2-40B4-BE49-F238E27FC236}">
                  <a16:creationId xmlns:a16="http://schemas.microsoft.com/office/drawing/2014/main" id="{FC28C0ED-FCCB-485A-A78A-172A4DA5A957}"/>
                </a:ext>
              </a:extLst>
            </p:cNvPr>
            <p:cNvPicPr>
              <a:picLocks noChangeAspect="1"/>
            </p:cNvPicPr>
            <p:nvPr/>
          </p:nvPicPr>
          <p:blipFill>
            <a:blip r:embed="rId4"/>
            <a:stretch>
              <a:fillRect/>
            </a:stretch>
          </p:blipFill>
          <p:spPr>
            <a:xfrm>
              <a:off x="1676400" y="3721028"/>
              <a:ext cx="3886200" cy="387131"/>
            </a:xfrm>
            <a:prstGeom prst="rect">
              <a:avLst/>
            </a:prstGeom>
          </p:spPr>
        </p:pic>
      </p:grpSp>
    </p:spTree>
    <p:extLst>
      <p:ext uri="{BB962C8B-B14F-4D97-AF65-F5344CB8AC3E}">
        <p14:creationId xmlns:p14="http://schemas.microsoft.com/office/powerpoint/2010/main" val="63676159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0C72-16A5-4B3F-A800-8EF53DE087E8}"/>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E29830B6-CD2E-4A81-8C00-8671D060A95A}"/>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B9DDEE6E-E3F1-4577-B6EB-72136B1EB620}"/>
              </a:ext>
            </a:extLst>
          </p:cNvPr>
          <p:cNvSpPr/>
          <p:nvPr/>
        </p:nvSpPr>
        <p:spPr>
          <a:xfrm>
            <a:off x="0" y="4912668"/>
            <a:ext cx="7467600" cy="230832"/>
          </a:xfrm>
          <a:prstGeom prst="rect">
            <a:avLst/>
          </a:prstGeom>
        </p:spPr>
        <p:txBody>
          <a:bodyPr wrap="square">
            <a:spAutoFit/>
          </a:bodyPr>
          <a:lstStyle/>
          <a:p>
            <a:r>
              <a:rPr lang="en-US" sz="900" dirty="0"/>
              <a:t>https://towardsdatascience.com/transformers-intuitively-and-exhaustively-explained-58a5c5df8dbb</a:t>
            </a:r>
            <a:endParaRPr lang="en-AT" sz="900" dirty="0"/>
          </a:p>
        </p:txBody>
      </p:sp>
      <p:pic>
        <p:nvPicPr>
          <p:cNvPr id="5" name="Picture 4">
            <a:extLst>
              <a:ext uri="{FF2B5EF4-FFF2-40B4-BE49-F238E27FC236}">
                <a16:creationId xmlns:a16="http://schemas.microsoft.com/office/drawing/2014/main" id="{134C3884-301C-4772-B0AE-5A9DB90D01AC}"/>
              </a:ext>
            </a:extLst>
          </p:cNvPr>
          <p:cNvPicPr>
            <a:picLocks noChangeAspect="1"/>
          </p:cNvPicPr>
          <p:nvPr/>
        </p:nvPicPr>
        <p:blipFill>
          <a:blip r:embed="rId3"/>
          <a:stretch>
            <a:fillRect/>
          </a:stretch>
        </p:blipFill>
        <p:spPr>
          <a:xfrm>
            <a:off x="2057400" y="523875"/>
            <a:ext cx="3060519" cy="4095750"/>
          </a:xfrm>
          <a:prstGeom prst="rect">
            <a:avLst/>
          </a:prstGeom>
        </p:spPr>
      </p:pic>
    </p:spTree>
    <p:extLst>
      <p:ext uri="{BB962C8B-B14F-4D97-AF65-F5344CB8AC3E}">
        <p14:creationId xmlns:p14="http://schemas.microsoft.com/office/powerpoint/2010/main" val="239423236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0C72-16A5-4B3F-A800-8EF53DE087E8}"/>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E29830B6-CD2E-4A81-8C00-8671D060A95A}"/>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B9DDEE6E-E3F1-4577-B6EB-72136B1EB620}"/>
              </a:ext>
            </a:extLst>
          </p:cNvPr>
          <p:cNvSpPr/>
          <p:nvPr/>
        </p:nvSpPr>
        <p:spPr>
          <a:xfrm>
            <a:off x="0" y="4912668"/>
            <a:ext cx="7467600" cy="230832"/>
          </a:xfrm>
          <a:prstGeom prst="rect">
            <a:avLst/>
          </a:prstGeom>
        </p:spPr>
        <p:txBody>
          <a:bodyPr wrap="square">
            <a:spAutoFit/>
          </a:bodyPr>
          <a:lstStyle/>
          <a:p>
            <a:r>
              <a:rPr lang="en-US" sz="900" dirty="0"/>
              <a:t>https://towardsdatascience.com/transformers-intuitively-and-exhaustively-explained-58a5c5df8dbb</a:t>
            </a:r>
            <a:endParaRPr lang="en-AT" sz="900" dirty="0"/>
          </a:p>
        </p:txBody>
      </p:sp>
      <p:pic>
        <p:nvPicPr>
          <p:cNvPr id="5" name="Picture 4">
            <a:extLst>
              <a:ext uri="{FF2B5EF4-FFF2-40B4-BE49-F238E27FC236}">
                <a16:creationId xmlns:a16="http://schemas.microsoft.com/office/drawing/2014/main" id="{2BDCD54E-D636-4861-88BF-D44FB89992F4}"/>
              </a:ext>
            </a:extLst>
          </p:cNvPr>
          <p:cNvPicPr>
            <a:picLocks noChangeAspect="1"/>
          </p:cNvPicPr>
          <p:nvPr/>
        </p:nvPicPr>
        <p:blipFill>
          <a:blip r:embed="rId3"/>
          <a:stretch>
            <a:fillRect/>
          </a:stretch>
        </p:blipFill>
        <p:spPr>
          <a:xfrm>
            <a:off x="1524000" y="273846"/>
            <a:ext cx="5744935" cy="4468283"/>
          </a:xfrm>
          <a:prstGeom prst="rect">
            <a:avLst/>
          </a:prstGeom>
        </p:spPr>
      </p:pic>
    </p:spTree>
    <p:extLst>
      <p:ext uri="{BB962C8B-B14F-4D97-AF65-F5344CB8AC3E}">
        <p14:creationId xmlns:p14="http://schemas.microsoft.com/office/powerpoint/2010/main" val="274674202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AD36B-828E-4622-A970-4CFE849F4838}"/>
              </a:ext>
            </a:extLst>
          </p:cNvPr>
          <p:cNvSpPr>
            <a:spLocks noGrp="1"/>
          </p:cNvSpPr>
          <p:nvPr>
            <p:ph type="title"/>
          </p:nvPr>
        </p:nvSpPr>
        <p:spPr/>
        <p:txBody>
          <a:bodyPr/>
          <a:lstStyle/>
          <a:p>
            <a:r>
              <a:rPr lang="en-US" dirty="0">
                <a:solidFill>
                  <a:srgbClr val="0070C0"/>
                </a:solidFill>
              </a:rPr>
              <a:t>Temporal Aspect-based Analysis</a:t>
            </a:r>
            <a:endParaRPr lang="en-AT" dirty="0"/>
          </a:p>
        </p:txBody>
      </p:sp>
      <p:sp>
        <p:nvSpPr>
          <p:cNvPr id="3" name="Content Placeholder 2">
            <a:extLst>
              <a:ext uri="{FF2B5EF4-FFF2-40B4-BE49-F238E27FC236}">
                <a16:creationId xmlns:a16="http://schemas.microsoft.com/office/drawing/2014/main" id="{DB476BF6-E127-476D-87CB-EF51D6F9E5CE}"/>
              </a:ext>
            </a:extLst>
          </p:cNvPr>
          <p:cNvSpPr>
            <a:spLocks noGrp="1"/>
          </p:cNvSpPr>
          <p:nvPr>
            <p:ph idx="1"/>
          </p:nvPr>
        </p:nvSpPr>
        <p:spPr/>
        <p:txBody>
          <a:bodyPr/>
          <a:lstStyle/>
          <a:p>
            <a:endParaRPr lang="en-AT" dirty="0"/>
          </a:p>
        </p:txBody>
      </p:sp>
      <p:pic>
        <p:nvPicPr>
          <p:cNvPr id="4" name="Picture 3">
            <a:extLst>
              <a:ext uri="{FF2B5EF4-FFF2-40B4-BE49-F238E27FC236}">
                <a16:creationId xmlns:a16="http://schemas.microsoft.com/office/drawing/2014/main" id="{F909B34B-96F1-48ED-8DE5-DF1747AB7425}"/>
              </a:ext>
            </a:extLst>
          </p:cNvPr>
          <p:cNvPicPr>
            <a:picLocks noChangeAspect="1"/>
          </p:cNvPicPr>
          <p:nvPr/>
        </p:nvPicPr>
        <p:blipFill rotWithShape="1">
          <a:blip r:embed="rId2"/>
          <a:srcRect b="10598"/>
          <a:stretch/>
        </p:blipFill>
        <p:spPr>
          <a:xfrm>
            <a:off x="2748879" y="1831383"/>
            <a:ext cx="3697357" cy="2138546"/>
          </a:xfrm>
          <a:prstGeom prst="rect">
            <a:avLst/>
          </a:prstGeom>
        </p:spPr>
      </p:pic>
    </p:spTree>
    <p:extLst>
      <p:ext uri="{BB962C8B-B14F-4D97-AF65-F5344CB8AC3E}">
        <p14:creationId xmlns:p14="http://schemas.microsoft.com/office/powerpoint/2010/main" val="4108645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FE5C-8270-4C6D-89C6-077D0DF25D36}"/>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D0550EFB-548C-448C-AFE7-1567DCBD5C01}"/>
              </a:ext>
            </a:extLst>
          </p:cNvPr>
          <p:cNvSpPr>
            <a:spLocks noGrp="1"/>
          </p:cNvSpPr>
          <p:nvPr>
            <p:ph idx="1"/>
          </p:nvPr>
        </p:nvSpPr>
        <p:spPr>
          <a:xfrm>
            <a:off x="628650" y="1369219"/>
            <a:ext cx="4857750" cy="3263504"/>
          </a:xfrm>
        </p:spPr>
        <p:txBody>
          <a:bodyPr>
            <a:normAutofit fontScale="85000" lnSpcReduction="20000"/>
          </a:bodyPr>
          <a:lstStyle/>
          <a:p>
            <a:r>
              <a:rPr lang="en-US" dirty="0"/>
              <a:t>The input embedding for a transformer is similar to previously discussed strategies; a word space embedder like word2vect converts all input words into a vector embedding. However, unlike recurrent strategies, transformers encode the entire input in one shot. As a result the encoder might lose information about the location of words in an input.</a:t>
            </a:r>
          </a:p>
          <a:p>
            <a:r>
              <a:rPr lang="en-US" dirty="0"/>
              <a:t>To resolve this, transformers also use positional encoders, which is a vector encoding information about where a particular word was in the sequence.</a:t>
            </a:r>
          </a:p>
          <a:p>
            <a:r>
              <a:rPr lang="en-US" dirty="0"/>
              <a:t>The vector used to encode the position of a word is added to the embedding of that word, creating a vector which contains both information about where that word is in a sentence, and the word itself. You might think “if your adding these wiggly waves to the embedding vector, wouldn’t that mask some of the meaning of the original embedding, and maybe confuse the model”? To that, I would say that neural networks (which the transformer employs for it’s learnable parameters) are incredibly good at understanding and manipulating smooth and continuous functions, so this is practically of little consequence for a sufficiently large model.</a:t>
            </a:r>
          </a:p>
          <a:p>
            <a:endParaRPr lang="en-AT" dirty="0"/>
          </a:p>
        </p:txBody>
      </p:sp>
      <p:pic>
        <p:nvPicPr>
          <p:cNvPr id="4" name="Picture 3">
            <a:extLst>
              <a:ext uri="{FF2B5EF4-FFF2-40B4-BE49-F238E27FC236}">
                <a16:creationId xmlns:a16="http://schemas.microsoft.com/office/drawing/2014/main" id="{AA4433BE-9575-4AE2-9099-3F8AC233904B}"/>
              </a:ext>
            </a:extLst>
          </p:cNvPr>
          <p:cNvPicPr>
            <a:picLocks noChangeAspect="1"/>
          </p:cNvPicPr>
          <p:nvPr/>
        </p:nvPicPr>
        <p:blipFill>
          <a:blip r:embed="rId2"/>
          <a:stretch>
            <a:fillRect/>
          </a:stretch>
        </p:blipFill>
        <p:spPr>
          <a:xfrm>
            <a:off x="6003321" y="1809750"/>
            <a:ext cx="2512029" cy="1706524"/>
          </a:xfrm>
          <a:prstGeom prst="rect">
            <a:avLst/>
          </a:prstGeom>
        </p:spPr>
      </p:pic>
    </p:spTree>
    <p:extLst>
      <p:ext uri="{BB962C8B-B14F-4D97-AF65-F5344CB8AC3E}">
        <p14:creationId xmlns:p14="http://schemas.microsoft.com/office/powerpoint/2010/main" val="1000202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B16B7-F337-48DB-BAF4-21ADD353968B}"/>
              </a:ext>
            </a:extLst>
          </p:cNvPr>
          <p:cNvSpPr>
            <a:spLocks noGrp="1"/>
          </p:cNvSpPr>
          <p:nvPr>
            <p:ph type="title"/>
          </p:nvPr>
        </p:nvSpPr>
        <p:spPr/>
        <p:txBody>
          <a:bodyPr/>
          <a:lstStyle/>
          <a:p>
            <a:r>
              <a:rPr lang="en-US" dirty="0"/>
              <a:t>Example Temporal Validity Applications</a:t>
            </a:r>
            <a:endParaRPr lang="en-AT" dirty="0"/>
          </a:p>
        </p:txBody>
      </p:sp>
      <p:sp>
        <p:nvSpPr>
          <p:cNvPr id="3" name="Content Placeholder 2">
            <a:extLst>
              <a:ext uri="{FF2B5EF4-FFF2-40B4-BE49-F238E27FC236}">
                <a16:creationId xmlns:a16="http://schemas.microsoft.com/office/drawing/2014/main" id="{FD748CE7-8400-40FC-911D-5C4CAEE09841}"/>
              </a:ext>
            </a:extLst>
          </p:cNvPr>
          <p:cNvSpPr>
            <a:spLocks noGrp="1"/>
          </p:cNvSpPr>
          <p:nvPr>
            <p:ph idx="1"/>
          </p:nvPr>
        </p:nvSpPr>
        <p:spPr/>
        <p:txBody>
          <a:bodyPr/>
          <a:lstStyle/>
          <a:p>
            <a:r>
              <a:rPr lang="en-US" dirty="0"/>
              <a:t>Measuring text obsoleteness</a:t>
            </a:r>
          </a:p>
          <a:p>
            <a:r>
              <a:rPr lang="en-US" dirty="0"/>
              <a:t>Recommender systems</a:t>
            </a:r>
          </a:p>
          <a:p>
            <a:r>
              <a:rPr lang="en-US" sz="1600" dirty="0"/>
              <a:t>Enhancing information retrieval (e.g., filtering Twitter timeline)</a:t>
            </a:r>
          </a:p>
          <a:p>
            <a:r>
              <a:rPr lang="en-US" dirty="0"/>
              <a:t>Conversational AI</a:t>
            </a:r>
          </a:p>
          <a:p>
            <a:r>
              <a:rPr lang="en-US" dirty="0"/>
              <a:t>Fact checking </a:t>
            </a:r>
          </a:p>
          <a:p>
            <a:r>
              <a:rPr lang="en-US" sz="1600" dirty="0"/>
              <a:t>Story understanding</a:t>
            </a:r>
          </a:p>
          <a:p>
            <a:r>
              <a:rPr lang="en-US" sz="1600" dirty="0"/>
              <a:t>Etc.</a:t>
            </a:r>
          </a:p>
          <a:p>
            <a:endParaRPr lang="en-AT" dirty="0"/>
          </a:p>
        </p:txBody>
      </p:sp>
    </p:spTree>
    <p:extLst>
      <p:ext uri="{BB962C8B-B14F-4D97-AF65-F5344CB8AC3E}">
        <p14:creationId xmlns:p14="http://schemas.microsoft.com/office/powerpoint/2010/main" val="12887296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B2AD0-BAF2-436D-8C05-17EF6904DEE4}"/>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8EF741F6-0146-41C8-9341-4E033A1FBC99}"/>
              </a:ext>
            </a:extLst>
          </p:cNvPr>
          <p:cNvSpPr>
            <a:spLocks noGrp="1"/>
          </p:cNvSpPr>
          <p:nvPr>
            <p:ph idx="1"/>
          </p:nvPr>
        </p:nvSpPr>
        <p:spPr/>
        <p:txBody>
          <a:bodyPr>
            <a:normAutofit fontScale="92500" lnSpcReduction="10000"/>
          </a:bodyPr>
          <a:lstStyle/>
          <a:p>
            <a:r>
              <a:rPr lang="en-US" dirty="0"/>
              <a:t>The input embedding for a transformer is similar to previously discussed strategies; a word space embedder like word2vect converts all input words into a vector embedding. </a:t>
            </a:r>
          </a:p>
          <a:p>
            <a:r>
              <a:rPr lang="en-US" dirty="0"/>
              <a:t>However, unlike recurrent strategies, transformers encode the entire input in one shot. As a result, the encoder might lose information about the location of words in an input.</a:t>
            </a:r>
          </a:p>
          <a:p>
            <a:r>
              <a:rPr lang="en-US" dirty="0"/>
              <a:t>To resolve this, transformers also use positional encoders, which is a vector encoding information about where a particular word was in the sequence.</a:t>
            </a:r>
          </a:p>
          <a:p>
            <a:r>
              <a:rPr lang="en-US" dirty="0"/>
              <a:t>The vector used to encode the position of a word is added to the embedding of that word, creating a vector which contains both information about where that word is in a sentence, and the word itself. </a:t>
            </a:r>
          </a:p>
          <a:p>
            <a:r>
              <a:rPr lang="en-US" dirty="0"/>
              <a:t>You might think “if your adding these wiggly waves to the embedding vector, wouldn’t that mask some of the meaning of the original embedding, and maybe confuse the model”? To that, I would say that neural networks (which the transformer employs for it’s learnable parameters) are incredibly good at understanding and manipulating smooth and continuous functions, so this is practically of little consequence for a sufficiently large model.</a:t>
            </a:r>
          </a:p>
          <a:p>
            <a:endParaRPr lang="en-AT" dirty="0"/>
          </a:p>
        </p:txBody>
      </p:sp>
      <p:sp>
        <p:nvSpPr>
          <p:cNvPr id="4" name="Rectangle 3">
            <a:extLst>
              <a:ext uri="{FF2B5EF4-FFF2-40B4-BE49-F238E27FC236}">
                <a16:creationId xmlns:a16="http://schemas.microsoft.com/office/drawing/2014/main" id="{CB345095-5AB5-47B5-B411-C9EB17873993}"/>
              </a:ext>
            </a:extLst>
          </p:cNvPr>
          <p:cNvSpPr/>
          <p:nvPr/>
        </p:nvSpPr>
        <p:spPr>
          <a:xfrm>
            <a:off x="0" y="4934070"/>
            <a:ext cx="7886699" cy="246221"/>
          </a:xfrm>
          <a:prstGeom prst="rect">
            <a:avLst/>
          </a:prstGeom>
        </p:spPr>
        <p:txBody>
          <a:bodyPr wrap="square">
            <a:spAutoFit/>
          </a:bodyPr>
          <a:lstStyle/>
          <a:p>
            <a:r>
              <a:rPr lang="en-US" sz="1000" dirty="0"/>
              <a:t>https://arxiv.org/pdf/1706.03762.pdf</a:t>
            </a:r>
            <a:endParaRPr lang="en-AT" sz="1000" dirty="0"/>
          </a:p>
        </p:txBody>
      </p:sp>
    </p:spTree>
    <p:extLst>
      <p:ext uri="{BB962C8B-B14F-4D97-AF65-F5344CB8AC3E}">
        <p14:creationId xmlns:p14="http://schemas.microsoft.com/office/powerpoint/2010/main" val="131820531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109"/>
          <p:cNvSpPr/>
          <p:nvPr/>
        </p:nvSpPr>
        <p:spPr>
          <a:xfrm>
            <a:off x="181475" y="1634350"/>
            <a:ext cx="6789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Input</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22" name="Google Shape;1922;p109"/>
          <p:cNvSpPr/>
          <p:nvPr/>
        </p:nvSpPr>
        <p:spPr>
          <a:xfrm>
            <a:off x="1279925" y="1621750"/>
            <a:ext cx="13863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Hand-designed features</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23" name="Google Shape;1923;p109"/>
          <p:cNvSpPr/>
          <p:nvPr/>
        </p:nvSpPr>
        <p:spPr>
          <a:xfrm>
            <a:off x="4781525" y="1634350"/>
            <a:ext cx="7299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Output</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24" name="Google Shape;1924;p109"/>
          <p:cNvSpPr/>
          <p:nvPr/>
        </p:nvSpPr>
        <p:spPr>
          <a:xfrm>
            <a:off x="3085775" y="1634350"/>
            <a:ext cx="1276200" cy="4920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Mapping from features</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25" name="Google Shape;1925;p109"/>
          <p:cNvSpPr/>
          <p:nvPr/>
        </p:nvSpPr>
        <p:spPr>
          <a:xfrm>
            <a:off x="5930975" y="1627450"/>
            <a:ext cx="14349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Hand- designed</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loss function</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26" name="Google Shape;1926;p109"/>
          <p:cNvSpPr/>
          <p:nvPr/>
        </p:nvSpPr>
        <p:spPr>
          <a:xfrm>
            <a:off x="952525" y="17807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7" name="Google Shape;1927;p109"/>
          <p:cNvSpPr/>
          <p:nvPr/>
        </p:nvSpPr>
        <p:spPr>
          <a:xfrm>
            <a:off x="2705125" y="17609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8" name="Google Shape;1928;p109"/>
          <p:cNvSpPr/>
          <p:nvPr/>
        </p:nvSpPr>
        <p:spPr>
          <a:xfrm>
            <a:off x="4463325" y="17807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9" name="Google Shape;1929;p109"/>
          <p:cNvSpPr/>
          <p:nvPr/>
        </p:nvSpPr>
        <p:spPr>
          <a:xfrm>
            <a:off x="5601550" y="17807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0" name="Google Shape;1930;p109"/>
          <p:cNvSpPr/>
          <p:nvPr/>
        </p:nvSpPr>
        <p:spPr>
          <a:xfrm rot="10800000" flipH="1">
            <a:off x="509125" y="2154850"/>
            <a:ext cx="6444600" cy="182100"/>
          </a:xfrm>
          <a:prstGeom prst="uturnArrow">
            <a:avLst>
              <a:gd name="adj1" fmla="val 25000"/>
              <a:gd name="adj2" fmla="val 25000"/>
              <a:gd name="adj3" fmla="val 30176"/>
              <a:gd name="adj4" fmla="val 43750"/>
              <a:gd name="adj5" fmla="val 10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1" name="Google Shape;1931;p109"/>
          <p:cNvSpPr txBox="1"/>
          <p:nvPr/>
        </p:nvSpPr>
        <p:spPr>
          <a:xfrm>
            <a:off x="115125" y="1269550"/>
            <a:ext cx="26322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sng" strike="noStrike" kern="0" cap="none" spc="0" normalizeH="0" baseline="0" noProof="0">
                <a:ln>
                  <a:noFill/>
                </a:ln>
                <a:solidFill>
                  <a:srgbClr val="000000"/>
                </a:solidFill>
                <a:effectLst/>
                <a:uLnTx/>
                <a:uFillTx/>
                <a:latin typeface="Roboto"/>
                <a:ea typeface="Roboto"/>
                <a:cs typeface="Roboto"/>
                <a:sym typeface="Roboto"/>
              </a:rPr>
              <a:t>Classical machine learning</a:t>
            </a:r>
            <a:endParaRPr kumimoji="0" sz="1400" b="0" i="0" u="sng"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32" name="Google Shape;1932;p109"/>
          <p:cNvSpPr txBox="1"/>
          <p:nvPr/>
        </p:nvSpPr>
        <p:spPr>
          <a:xfrm>
            <a:off x="181475" y="2570800"/>
            <a:ext cx="5058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sng" strike="noStrike" kern="0" cap="none" spc="0" normalizeH="0" baseline="0" noProof="0">
                <a:ln>
                  <a:noFill/>
                </a:ln>
                <a:solidFill>
                  <a:srgbClr val="000000"/>
                </a:solidFill>
                <a:effectLst/>
                <a:uLnTx/>
                <a:uFillTx/>
                <a:latin typeface="Roboto"/>
                <a:ea typeface="Roboto"/>
                <a:cs typeface="Roboto"/>
                <a:sym typeface="Roboto"/>
              </a:rPr>
              <a:t>Deep learning: (self-)supervised learning</a:t>
            </a:r>
            <a:endParaRPr kumimoji="0" sz="1400" b="0" i="0" u="sng"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33" name="Google Shape;1933;p109"/>
          <p:cNvSpPr/>
          <p:nvPr/>
        </p:nvSpPr>
        <p:spPr>
          <a:xfrm>
            <a:off x="7339375" y="126550"/>
            <a:ext cx="1589100" cy="5805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Learnable part of the system</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cxnSp>
        <p:nvCxnSpPr>
          <p:cNvPr id="1934" name="Google Shape;1934;p109"/>
          <p:cNvCxnSpPr/>
          <p:nvPr/>
        </p:nvCxnSpPr>
        <p:spPr>
          <a:xfrm>
            <a:off x="7053275" y="11725"/>
            <a:ext cx="6300" cy="828600"/>
          </a:xfrm>
          <a:prstGeom prst="straightConnector1">
            <a:avLst/>
          </a:prstGeom>
          <a:noFill/>
          <a:ln w="19050" cap="flat" cmpd="sng">
            <a:solidFill>
              <a:srgbClr val="343541"/>
            </a:solidFill>
            <a:prstDash val="dot"/>
            <a:round/>
            <a:headEnd type="none" w="med" len="med"/>
            <a:tailEnd type="none" w="med" len="med"/>
          </a:ln>
        </p:spPr>
      </p:cxnSp>
      <p:cxnSp>
        <p:nvCxnSpPr>
          <p:cNvPr id="1935" name="Google Shape;1935;p109"/>
          <p:cNvCxnSpPr/>
          <p:nvPr/>
        </p:nvCxnSpPr>
        <p:spPr>
          <a:xfrm>
            <a:off x="7053275" y="836950"/>
            <a:ext cx="2073900" cy="0"/>
          </a:xfrm>
          <a:prstGeom prst="straightConnector1">
            <a:avLst/>
          </a:prstGeom>
          <a:noFill/>
          <a:ln w="19050" cap="flat" cmpd="sng">
            <a:solidFill>
              <a:srgbClr val="343541"/>
            </a:solidFill>
            <a:prstDash val="dot"/>
            <a:round/>
            <a:headEnd type="none" w="med" len="med"/>
            <a:tailEnd type="none" w="med" len="med"/>
          </a:ln>
        </p:spPr>
      </p:cxnSp>
      <p:sp>
        <p:nvSpPr>
          <p:cNvPr id="1936" name="Google Shape;1936;p109"/>
          <p:cNvSpPr/>
          <p:nvPr/>
        </p:nvSpPr>
        <p:spPr>
          <a:xfrm>
            <a:off x="181475" y="2929750"/>
            <a:ext cx="6789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Input</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37" name="Google Shape;1937;p109"/>
          <p:cNvSpPr/>
          <p:nvPr/>
        </p:nvSpPr>
        <p:spPr>
          <a:xfrm>
            <a:off x="1323975" y="2929750"/>
            <a:ext cx="1276200" cy="4920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Learned</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features</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38" name="Google Shape;1938;p109"/>
          <p:cNvSpPr/>
          <p:nvPr/>
        </p:nvSpPr>
        <p:spPr>
          <a:xfrm>
            <a:off x="3085775" y="2929750"/>
            <a:ext cx="1276200" cy="4920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Mapping from features</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39" name="Google Shape;1939;p109"/>
          <p:cNvSpPr/>
          <p:nvPr/>
        </p:nvSpPr>
        <p:spPr>
          <a:xfrm>
            <a:off x="952525" y="30761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0" name="Google Shape;1940;p109"/>
          <p:cNvSpPr/>
          <p:nvPr/>
        </p:nvSpPr>
        <p:spPr>
          <a:xfrm>
            <a:off x="2705125" y="30563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1" name="Google Shape;1941;p109"/>
          <p:cNvSpPr/>
          <p:nvPr/>
        </p:nvSpPr>
        <p:spPr>
          <a:xfrm rot="10800000" flipH="1">
            <a:off x="539850" y="3450250"/>
            <a:ext cx="6414000" cy="182100"/>
          </a:xfrm>
          <a:prstGeom prst="uturnArrow">
            <a:avLst>
              <a:gd name="adj1" fmla="val 25000"/>
              <a:gd name="adj2" fmla="val 25000"/>
              <a:gd name="adj3" fmla="val 30176"/>
              <a:gd name="adj4" fmla="val 43750"/>
              <a:gd name="adj5" fmla="val 10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2" name="Google Shape;1942;p109"/>
          <p:cNvSpPr/>
          <p:nvPr/>
        </p:nvSpPr>
        <p:spPr>
          <a:xfrm>
            <a:off x="181475" y="491350"/>
            <a:ext cx="6789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Input</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43" name="Google Shape;1943;p109"/>
          <p:cNvSpPr/>
          <p:nvPr/>
        </p:nvSpPr>
        <p:spPr>
          <a:xfrm>
            <a:off x="1279925" y="478750"/>
            <a:ext cx="13863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Hand-designed program</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44" name="Google Shape;1944;p109"/>
          <p:cNvSpPr/>
          <p:nvPr/>
        </p:nvSpPr>
        <p:spPr>
          <a:xfrm>
            <a:off x="3091375" y="491350"/>
            <a:ext cx="8508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Output</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45" name="Google Shape;1945;p109"/>
          <p:cNvSpPr/>
          <p:nvPr/>
        </p:nvSpPr>
        <p:spPr>
          <a:xfrm>
            <a:off x="952525" y="6377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6" name="Google Shape;1946;p109"/>
          <p:cNvSpPr/>
          <p:nvPr/>
        </p:nvSpPr>
        <p:spPr>
          <a:xfrm>
            <a:off x="2739150" y="6377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7" name="Google Shape;1947;p109"/>
          <p:cNvSpPr txBox="1"/>
          <p:nvPr/>
        </p:nvSpPr>
        <p:spPr>
          <a:xfrm>
            <a:off x="115125" y="126550"/>
            <a:ext cx="26322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sng" strike="noStrike" kern="0" cap="none" spc="0" normalizeH="0" baseline="0" noProof="0">
                <a:ln>
                  <a:noFill/>
                </a:ln>
                <a:solidFill>
                  <a:srgbClr val="000000"/>
                </a:solidFill>
                <a:effectLst/>
                <a:uLnTx/>
                <a:uFillTx/>
                <a:latin typeface="Roboto"/>
                <a:ea typeface="Roboto"/>
                <a:cs typeface="Roboto"/>
                <a:sym typeface="Roboto"/>
              </a:rPr>
              <a:t>Rule-based systems</a:t>
            </a:r>
            <a:endParaRPr kumimoji="0" sz="1400" b="0" i="0" u="sng"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48" name="Google Shape;1948;p109"/>
          <p:cNvSpPr txBox="1"/>
          <p:nvPr/>
        </p:nvSpPr>
        <p:spPr>
          <a:xfrm>
            <a:off x="181475" y="3713800"/>
            <a:ext cx="50586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sng" strike="noStrike" kern="0" cap="none" spc="0" normalizeH="0" baseline="0" noProof="0">
                <a:ln>
                  <a:noFill/>
                </a:ln>
                <a:solidFill>
                  <a:srgbClr val="000000"/>
                </a:solidFill>
                <a:effectLst/>
                <a:uLnTx/>
                <a:uFillTx/>
                <a:latin typeface="Roboto"/>
                <a:ea typeface="Roboto"/>
                <a:cs typeface="Roboto"/>
                <a:sym typeface="Roboto"/>
              </a:rPr>
              <a:t>Deep learning: other RL formulations</a:t>
            </a:r>
            <a:endParaRPr kumimoji="0" sz="1400" b="0" i="0" u="sng"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49" name="Google Shape;1949;p109"/>
          <p:cNvSpPr/>
          <p:nvPr/>
        </p:nvSpPr>
        <p:spPr>
          <a:xfrm>
            <a:off x="181475" y="4072750"/>
            <a:ext cx="6789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Input</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50" name="Google Shape;1950;p109"/>
          <p:cNvSpPr/>
          <p:nvPr/>
        </p:nvSpPr>
        <p:spPr>
          <a:xfrm>
            <a:off x="1323975" y="4072750"/>
            <a:ext cx="1276200" cy="4920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Learned</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features</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51" name="Google Shape;1951;p109"/>
          <p:cNvSpPr/>
          <p:nvPr/>
        </p:nvSpPr>
        <p:spPr>
          <a:xfrm>
            <a:off x="3085775" y="4072750"/>
            <a:ext cx="1276200" cy="4920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Mapping from features</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52" name="Google Shape;1952;p109"/>
          <p:cNvSpPr/>
          <p:nvPr/>
        </p:nvSpPr>
        <p:spPr>
          <a:xfrm>
            <a:off x="5981100" y="4046050"/>
            <a:ext cx="1434900" cy="4920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Learned</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loss function</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53" name="Google Shape;1953;p109"/>
          <p:cNvSpPr/>
          <p:nvPr/>
        </p:nvSpPr>
        <p:spPr>
          <a:xfrm>
            <a:off x="952525" y="42191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4" name="Google Shape;1954;p109"/>
          <p:cNvSpPr/>
          <p:nvPr/>
        </p:nvSpPr>
        <p:spPr>
          <a:xfrm>
            <a:off x="2705125" y="41993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5" name="Google Shape;1955;p109"/>
          <p:cNvSpPr/>
          <p:nvPr/>
        </p:nvSpPr>
        <p:spPr>
          <a:xfrm>
            <a:off x="4463325" y="42191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6" name="Google Shape;1956;p109"/>
          <p:cNvSpPr/>
          <p:nvPr/>
        </p:nvSpPr>
        <p:spPr>
          <a:xfrm rot="10800000" flipH="1">
            <a:off x="539850" y="4593250"/>
            <a:ext cx="6414000" cy="182100"/>
          </a:xfrm>
          <a:prstGeom prst="uturnArrow">
            <a:avLst>
              <a:gd name="adj1" fmla="val 25000"/>
              <a:gd name="adj2" fmla="val 25000"/>
              <a:gd name="adj3" fmla="val 30176"/>
              <a:gd name="adj4" fmla="val 43750"/>
              <a:gd name="adj5" fmla="val 10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7" name="Google Shape;1957;p109"/>
          <p:cNvSpPr/>
          <p:nvPr/>
        </p:nvSpPr>
        <p:spPr>
          <a:xfrm>
            <a:off x="4777175" y="2952400"/>
            <a:ext cx="7299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Output</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58" name="Google Shape;1958;p109"/>
          <p:cNvSpPr/>
          <p:nvPr/>
        </p:nvSpPr>
        <p:spPr>
          <a:xfrm>
            <a:off x="5926625" y="2945500"/>
            <a:ext cx="14349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Hand- designed</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loss function</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59" name="Google Shape;1959;p109"/>
          <p:cNvSpPr/>
          <p:nvPr/>
        </p:nvSpPr>
        <p:spPr>
          <a:xfrm>
            <a:off x="4458975" y="309880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0" name="Google Shape;1960;p109"/>
          <p:cNvSpPr/>
          <p:nvPr/>
        </p:nvSpPr>
        <p:spPr>
          <a:xfrm>
            <a:off x="5597200" y="309880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1" name="Google Shape;1961;p109"/>
          <p:cNvSpPr/>
          <p:nvPr/>
        </p:nvSpPr>
        <p:spPr>
          <a:xfrm>
            <a:off x="4777175" y="4059850"/>
            <a:ext cx="729900" cy="492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1300" b="0" i="0" u="none" strike="noStrike" kern="0" cap="none" spc="0" normalizeH="0" baseline="0" noProof="0">
                <a:ln>
                  <a:noFill/>
                </a:ln>
                <a:solidFill>
                  <a:srgbClr val="000000"/>
                </a:solidFill>
                <a:effectLst/>
                <a:uLnTx/>
                <a:uFillTx/>
                <a:latin typeface="Roboto"/>
                <a:ea typeface="Roboto"/>
                <a:cs typeface="Roboto"/>
                <a:sym typeface="Roboto"/>
              </a:rPr>
              <a:t>Output</a:t>
            </a:r>
            <a:endParaRPr kumimoji="0" sz="13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62" name="Google Shape;1962;p109"/>
          <p:cNvSpPr/>
          <p:nvPr/>
        </p:nvSpPr>
        <p:spPr>
          <a:xfrm>
            <a:off x="5625025" y="4219150"/>
            <a:ext cx="279300" cy="199200"/>
          </a:xfrm>
          <a:prstGeom prst="rightArrow">
            <a:avLst>
              <a:gd name="adj1" fmla="val 50000"/>
              <a:gd name="adj2" fmla="val 50000"/>
            </a:avLst>
          </a:prstGeom>
          <a:solidFill>
            <a:srgbClr val="999999"/>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3" name="Google Shape;1963;p109"/>
          <p:cNvSpPr txBox="1"/>
          <p:nvPr/>
        </p:nvSpPr>
        <p:spPr>
          <a:xfrm>
            <a:off x="4463325" y="524650"/>
            <a:ext cx="16905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Roboto"/>
                <a:ea typeface="Roboto"/>
                <a:cs typeface="Roboto"/>
                <a:sym typeface="Roboto"/>
              </a:rPr>
              <a:t>IBM DeepBlue</a:t>
            </a:r>
            <a:endParaRPr kumimoji="0" sz="14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64" name="Google Shape;1964;p109"/>
          <p:cNvSpPr txBox="1"/>
          <p:nvPr/>
        </p:nvSpPr>
        <p:spPr>
          <a:xfrm>
            <a:off x="7681825" y="1660450"/>
            <a:ext cx="1068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Roboto"/>
                <a:ea typeface="Roboto"/>
                <a:cs typeface="Roboto"/>
                <a:sym typeface="Roboto"/>
              </a:rPr>
              <a:t>SVM</a:t>
            </a:r>
            <a:endParaRPr kumimoji="0" sz="14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65" name="Google Shape;1965;p109"/>
          <p:cNvSpPr txBox="1"/>
          <p:nvPr/>
        </p:nvSpPr>
        <p:spPr>
          <a:xfrm>
            <a:off x="7781075" y="2955850"/>
            <a:ext cx="1068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Roboto"/>
                <a:ea typeface="Roboto"/>
                <a:cs typeface="Roboto"/>
                <a:sym typeface="Roboto"/>
              </a:rPr>
              <a:t>GPT-3</a:t>
            </a:r>
            <a:endParaRPr kumimoji="0" sz="1400" b="0" i="0" u="none" strike="noStrike" kern="0" cap="none" spc="0" normalizeH="0" baseline="0" noProof="0">
              <a:ln>
                <a:noFill/>
              </a:ln>
              <a:solidFill>
                <a:srgbClr val="000000"/>
              </a:solidFill>
              <a:effectLst/>
              <a:uLnTx/>
              <a:uFillTx/>
              <a:latin typeface="Roboto"/>
              <a:ea typeface="Roboto"/>
              <a:cs typeface="Roboto"/>
              <a:sym typeface="Roboto"/>
            </a:endParaRPr>
          </a:p>
        </p:txBody>
      </p:sp>
      <p:sp>
        <p:nvSpPr>
          <p:cNvPr id="1966" name="Google Shape;1966;p109"/>
          <p:cNvSpPr txBox="1"/>
          <p:nvPr/>
        </p:nvSpPr>
        <p:spPr>
          <a:xfrm>
            <a:off x="7890025" y="4046050"/>
            <a:ext cx="1068300" cy="4002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400" b="0" i="0" u="none" strike="noStrike" kern="0" cap="none" spc="0" normalizeH="0" baseline="0" noProof="0">
                <a:ln>
                  <a:noFill/>
                </a:ln>
                <a:solidFill>
                  <a:srgbClr val="000000"/>
                </a:solidFill>
                <a:effectLst/>
                <a:uLnTx/>
                <a:uFillTx/>
                <a:latin typeface="Roboto"/>
                <a:ea typeface="Roboto"/>
                <a:cs typeface="Roboto"/>
                <a:sym typeface="Roboto"/>
              </a:rPr>
              <a:t>???</a:t>
            </a:r>
            <a:endParaRPr kumimoji="0" sz="1400" b="0" i="0" u="none" strike="noStrike" kern="0" cap="none" spc="0" normalizeH="0" baseline="0" noProof="0">
              <a:ln>
                <a:noFill/>
              </a:ln>
              <a:solidFill>
                <a:srgbClr val="000000"/>
              </a:solidFill>
              <a:effectLst/>
              <a:uLnTx/>
              <a:uFillTx/>
              <a:latin typeface="Roboto"/>
              <a:ea typeface="Roboto"/>
              <a:cs typeface="Roboto"/>
              <a:sym typeface="Roboto"/>
            </a:endParaRPr>
          </a:p>
        </p:txBody>
      </p:sp>
    </p:spTree>
    <p:extLst>
      <p:ext uri="{BB962C8B-B14F-4D97-AF65-F5344CB8AC3E}">
        <p14:creationId xmlns:p14="http://schemas.microsoft.com/office/powerpoint/2010/main" val="241260256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DE630-1CD8-4595-B6EE-DE610301C471}"/>
              </a:ext>
            </a:extLst>
          </p:cNvPr>
          <p:cNvSpPr>
            <a:spLocks noGrp="1"/>
          </p:cNvSpPr>
          <p:nvPr>
            <p:ph type="title"/>
          </p:nvPr>
        </p:nvSpPr>
        <p:spPr/>
        <p:txBody>
          <a:bodyPr/>
          <a:lstStyle/>
          <a:p>
            <a:r>
              <a:rPr lang="en-US" dirty="0" err="1"/>
              <a:t>ChatGPT</a:t>
            </a:r>
            <a:r>
              <a:rPr lang="en-US" dirty="0"/>
              <a:t>: unequal benefit among employees</a:t>
            </a:r>
            <a:endParaRPr lang="en-AT" dirty="0"/>
          </a:p>
        </p:txBody>
      </p:sp>
      <p:sp>
        <p:nvSpPr>
          <p:cNvPr id="3" name="Content Placeholder 2">
            <a:extLst>
              <a:ext uri="{FF2B5EF4-FFF2-40B4-BE49-F238E27FC236}">
                <a16:creationId xmlns:a16="http://schemas.microsoft.com/office/drawing/2014/main" id="{6BEC843A-C574-405A-A6AE-B270619C7ED7}"/>
              </a:ext>
            </a:extLst>
          </p:cNvPr>
          <p:cNvSpPr>
            <a:spLocks noGrp="1"/>
          </p:cNvSpPr>
          <p:nvPr>
            <p:ph idx="1"/>
          </p:nvPr>
        </p:nvSpPr>
        <p:spPr/>
        <p:txBody>
          <a:bodyPr/>
          <a:lstStyle/>
          <a:p>
            <a:r>
              <a:rPr lang="en-US" dirty="0"/>
              <a:t>MIT economics graduate students, </a:t>
            </a:r>
            <a:r>
              <a:rPr lang="en-US" dirty="0" err="1"/>
              <a:t>Shakked</a:t>
            </a:r>
            <a:r>
              <a:rPr lang="en-US" dirty="0"/>
              <a:t> </a:t>
            </a:r>
            <a:r>
              <a:rPr lang="en-US" dirty="0" err="1"/>
              <a:t>Noy</a:t>
            </a:r>
            <a:r>
              <a:rPr lang="en-US" dirty="0"/>
              <a:t> and Whitney Zhang, ran an experiment involving hundreds of college-educated professionals working in areas like marketing and HR </a:t>
            </a:r>
          </a:p>
          <a:p>
            <a:r>
              <a:rPr lang="en-US" dirty="0"/>
              <a:t>They asked </a:t>
            </a:r>
            <a:r>
              <a:rPr lang="en-US" dirty="0">
                <a:solidFill>
                  <a:srgbClr val="0070C0"/>
                </a:solidFill>
              </a:rPr>
              <a:t>half to use </a:t>
            </a:r>
            <a:r>
              <a:rPr lang="en-US" dirty="0" err="1">
                <a:solidFill>
                  <a:srgbClr val="0070C0"/>
                </a:solidFill>
              </a:rPr>
              <a:t>ChatGPT</a:t>
            </a:r>
            <a:r>
              <a:rPr lang="en-US" dirty="0"/>
              <a:t> in their daily tasks and the </a:t>
            </a:r>
            <a:r>
              <a:rPr lang="en-US" dirty="0">
                <a:solidFill>
                  <a:srgbClr val="0070C0"/>
                </a:solidFill>
              </a:rPr>
              <a:t>others not to</a:t>
            </a:r>
            <a:r>
              <a:rPr lang="en-US" dirty="0"/>
              <a:t> </a:t>
            </a:r>
          </a:p>
          <a:p>
            <a:r>
              <a:rPr lang="en-US" dirty="0" err="1"/>
              <a:t>ChatGPT</a:t>
            </a:r>
            <a:r>
              <a:rPr lang="en-US" dirty="0"/>
              <a:t> raised overall productivity (not too surprisingly), but: </a:t>
            </a:r>
          </a:p>
          <a:p>
            <a:pPr lvl="1"/>
            <a:r>
              <a:rPr lang="en-US" dirty="0"/>
              <a:t>It helped the least skilled and least accomplished workers the most, decreasing the performance gap between employees</a:t>
            </a:r>
          </a:p>
          <a:p>
            <a:pPr lvl="2"/>
            <a:r>
              <a:rPr lang="en-US" dirty="0"/>
              <a:t>“the poor writers got much better; the good writers simply got a little faster”</a:t>
            </a:r>
            <a:endParaRPr lang="en-AT" dirty="0"/>
          </a:p>
        </p:txBody>
      </p:sp>
      <p:sp>
        <p:nvSpPr>
          <p:cNvPr id="4" name="Rectangle 3">
            <a:extLst>
              <a:ext uri="{FF2B5EF4-FFF2-40B4-BE49-F238E27FC236}">
                <a16:creationId xmlns:a16="http://schemas.microsoft.com/office/drawing/2014/main" id="{F2CC80D7-DF3A-46F6-BBC6-8B4F9074AC29}"/>
              </a:ext>
            </a:extLst>
          </p:cNvPr>
          <p:cNvSpPr/>
          <p:nvPr/>
        </p:nvSpPr>
        <p:spPr>
          <a:xfrm>
            <a:off x="0" y="4928056"/>
            <a:ext cx="8401050" cy="215444"/>
          </a:xfrm>
          <a:prstGeom prst="rect">
            <a:avLst/>
          </a:prstGeom>
        </p:spPr>
        <p:txBody>
          <a:bodyPr wrap="square">
            <a:spAutoFit/>
          </a:bodyPr>
          <a:lstStyle/>
          <a:p>
            <a:r>
              <a:rPr lang="en-US" sz="800" dirty="0" err="1">
                <a:solidFill>
                  <a:srgbClr val="222222"/>
                </a:solidFill>
                <a:latin typeface="Arial" panose="020B0604020202020204" pitchFamily="34" charset="0"/>
              </a:rPr>
              <a:t>Noy</a:t>
            </a:r>
            <a:r>
              <a:rPr lang="en-US" sz="800" dirty="0">
                <a:solidFill>
                  <a:srgbClr val="222222"/>
                </a:solidFill>
                <a:latin typeface="Arial" panose="020B0604020202020204" pitchFamily="34" charset="0"/>
              </a:rPr>
              <a:t>, </a:t>
            </a:r>
            <a:r>
              <a:rPr lang="en-US" sz="800" dirty="0" err="1">
                <a:solidFill>
                  <a:srgbClr val="222222"/>
                </a:solidFill>
                <a:latin typeface="Arial" panose="020B0604020202020204" pitchFamily="34" charset="0"/>
              </a:rPr>
              <a:t>Shakked</a:t>
            </a:r>
            <a:r>
              <a:rPr lang="en-US" sz="800" dirty="0">
                <a:solidFill>
                  <a:srgbClr val="222222"/>
                </a:solidFill>
                <a:latin typeface="Arial" panose="020B0604020202020204" pitchFamily="34" charset="0"/>
              </a:rPr>
              <a:t>, and Whitney Zhang. "Experimental evidence on the productivity effects of generative artificial intelligence." </a:t>
            </a:r>
            <a:r>
              <a:rPr lang="en-US" sz="800" i="1" dirty="0">
                <a:solidFill>
                  <a:srgbClr val="222222"/>
                </a:solidFill>
                <a:latin typeface="Arial" panose="020B0604020202020204" pitchFamily="34" charset="0"/>
              </a:rPr>
              <a:t>Available at SSRN 4375283</a:t>
            </a:r>
            <a:r>
              <a:rPr lang="en-US" sz="800" dirty="0">
                <a:solidFill>
                  <a:srgbClr val="222222"/>
                </a:solidFill>
                <a:latin typeface="Arial" panose="020B0604020202020204" pitchFamily="34" charset="0"/>
              </a:rPr>
              <a:t> (2023).</a:t>
            </a:r>
            <a:endParaRPr lang="en-AT" sz="800" dirty="0"/>
          </a:p>
        </p:txBody>
      </p:sp>
    </p:spTree>
    <p:extLst>
      <p:ext uri="{BB962C8B-B14F-4D97-AF65-F5344CB8AC3E}">
        <p14:creationId xmlns:p14="http://schemas.microsoft.com/office/powerpoint/2010/main" val="92883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6811-4111-4BEC-9250-0CA98E2FB409}"/>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BF632B11-BCA3-4C82-936D-CCBCFA673CDF}"/>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87700B26-EAFE-42C4-A8EE-00184840D038}"/>
              </a:ext>
            </a:extLst>
          </p:cNvPr>
          <p:cNvPicPr>
            <a:picLocks noChangeAspect="1"/>
          </p:cNvPicPr>
          <p:nvPr/>
        </p:nvPicPr>
        <p:blipFill>
          <a:blip r:embed="rId3"/>
          <a:stretch>
            <a:fillRect/>
          </a:stretch>
        </p:blipFill>
        <p:spPr>
          <a:xfrm>
            <a:off x="381000" y="133350"/>
            <a:ext cx="4363959" cy="4552950"/>
          </a:xfrm>
          <a:prstGeom prst="rect">
            <a:avLst/>
          </a:prstGeom>
        </p:spPr>
      </p:pic>
      <p:pic>
        <p:nvPicPr>
          <p:cNvPr id="5" name="Picture 4">
            <a:extLst>
              <a:ext uri="{FF2B5EF4-FFF2-40B4-BE49-F238E27FC236}">
                <a16:creationId xmlns:a16="http://schemas.microsoft.com/office/drawing/2014/main" id="{77231B9B-37E1-4ED3-9EAF-883B6C1F8CB3}"/>
              </a:ext>
            </a:extLst>
          </p:cNvPr>
          <p:cNvPicPr>
            <a:picLocks noChangeAspect="1"/>
          </p:cNvPicPr>
          <p:nvPr/>
        </p:nvPicPr>
        <p:blipFill>
          <a:blip r:embed="rId4"/>
          <a:stretch>
            <a:fillRect/>
          </a:stretch>
        </p:blipFill>
        <p:spPr>
          <a:xfrm>
            <a:off x="5294190" y="133350"/>
            <a:ext cx="2985843" cy="4736304"/>
          </a:xfrm>
          <a:prstGeom prst="rect">
            <a:avLst/>
          </a:prstGeom>
        </p:spPr>
      </p:pic>
      <p:sp>
        <p:nvSpPr>
          <p:cNvPr id="6" name="Rectangle 5">
            <a:extLst>
              <a:ext uri="{FF2B5EF4-FFF2-40B4-BE49-F238E27FC236}">
                <a16:creationId xmlns:a16="http://schemas.microsoft.com/office/drawing/2014/main" id="{59FD0003-6D97-405B-8202-E43E29C2613D}"/>
              </a:ext>
            </a:extLst>
          </p:cNvPr>
          <p:cNvSpPr/>
          <p:nvPr/>
        </p:nvSpPr>
        <p:spPr>
          <a:xfrm>
            <a:off x="-76200" y="4973302"/>
            <a:ext cx="8763000" cy="215444"/>
          </a:xfrm>
          <a:prstGeom prst="rect">
            <a:avLst/>
          </a:prstGeom>
        </p:spPr>
        <p:txBody>
          <a:bodyPr wrap="square">
            <a:spAutoFit/>
          </a:bodyPr>
          <a:lstStyle/>
          <a:p>
            <a:r>
              <a:rPr lang="en-US" sz="800" dirty="0"/>
              <a:t>https://www.euronews.com/next/2023/03/23/openai-says-80-of-workers-could-see-their-jobs-impacted-by-ai-these-are-the-jobs-most-affe</a:t>
            </a:r>
            <a:endParaRPr lang="en-AT" sz="800" dirty="0"/>
          </a:p>
        </p:txBody>
      </p:sp>
    </p:spTree>
    <p:extLst>
      <p:ext uri="{BB962C8B-B14F-4D97-AF65-F5344CB8AC3E}">
        <p14:creationId xmlns:p14="http://schemas.microsoft.com/office/powerpoint/2010/main" val="272893510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DCF29C1-05A2-4692-8749-02E1F10DD24F}"/>
              </a:ext>
            </a:extLst>
          </p:cNvPr>
          <p:cNvSpPr txBox="1">
            <a:spLocks/>
          </p:cNvSpPr>
          <p:nvPr/>
        </p:nvSpPr>
        <p:spPr>
          <a:xfrm>
            <a:off x="1238201" y="149803"/>
            <a:ext cx="6667597" cy="539423"/>
          </a:xfrm>
          <a:prstGeom prst="rect">
            <a:avLst/>
          </a:prstGeom>
        </p:spPr>
        <p:txBody>
          <a:bodyPr vert="horz" lIns="68580" tIns="34290" rIns="68580" bIns="34290" rtlCol="0" anchor="b">
            <a:no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ja-JP" sz="2400" kern="100" dirty="0">
                <a:solidFill>
                  <a:schemeClr val="tx1"/>
                </a:solidFill>
                <a:cs typeface="Calibri Light" panose="020F0302020204030204" pitchFamily="34" charset="0"/>
              </a:rPr>
              <a:t>Zero-Shot and ONE SHOT LEARNING</a:t>
            </a:r>
            <a:endParaRPr lang="en-US" sz="2400" dirty="0">
              <a:solidFill>
                <a:schemeClr val="tx1"/>
              </a:solidFill>
            </a:endParaRPr>
          </a:p>
        </p:txBody>
      </p:sp>
      <p:pic>
        <p:nvPicPr>
          <p:cNvPr id="3" name="Picture 2">
            <a:extLst>
              <a:ext uri="{FF2B5EF4-FFF2-40B4-BE49-F238E27FC236}">
                <a16:creationId xmlns:a16="http://schemas.microsoft.com/office/drawing/2014/main" id="{C99735E3-97A7-9551-3C0B-643BEF5247A3}"/>
              </a:ext>
            </a:extLst>
          </p:cNvPr>
          <p:cNvPicPr>
            <a:picLocks noChangeAspect="1"/>
          </p:cNvPicPr>
          <p:nvPr/>
        </p:nvPicPr>
        <p:blipFill rotWithShape="1">
          <a:blip r:embed="rId3"/>
          <a:srcRect b="91303"/>
          <a:stretch/>
        </p:blipFill>
        <p:spPr>
          <a:xfrm>
            <a:off x="1432255" y="866440"/>
            <a:ext cx="5937752" cy="292446"/>
          </a:xfrm>
          <a:prstGeom prst="rect">
            <a:avLst/>
          </a:prstGeom>
        </p:spPr>
      </p:pic>
      <p:sp>
        <p:nvSpPr>
          <p:cNvPr id="5" name="Rectangle: Rounded Corners 4">
            <a:extLst>
              <a:ext uri="{FF2B5EF4-FFF2-40B4-BE49-F238E27FC236}">
                <a16:creationId xmlns:a16="http://schemas.microsoft.com/office/drawing/2014/main" id="{02D2DE94-F2F8-0844-C428-C73558092EF3}"/>
              </a:ext>
            </a:extLst>
          </p:cNvPr>
          <p:cNvSpPr/>
          <p:nvPr/>
        </p:nvSpPr>
        <p:spPr>
          <a:xfrm>
            <a:off x="1371600" y="742951"/>
            <a:ext cx="5937752" cy="415934"/>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Rectangle: Rounded Corners 15">
            <a:extLst>
              <a:ext uri="{FF2B5EF4-FFF2-40B4-BE49-F238E27FC236}">
                <a16:creationId xmlns:a16="http://schemas.microsoft.com/office/drawing/2014/main" id="{CEA6D790-3D99-307B-3BBB-C3428F0AD210}"/>
              </a:ext>
            </a:extLst>
          </p:cNvPr>
          <p:cNvSpPr/>
          <p:nvPr/>
        </p:nvSpPr>
        <p:spPr>
          <a:xfrm>
            <a:off x="1371600" y="2686050"/>
            <a:ext cx="5937752" cy="14859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cxnSp>
        <p:nvCxnSpPr>
          <p:cNvPr id="18" name="Straight Arrow Connector 17">
            <a:extLst>
              <a:ext uri="{FF2B5EF4-FFF2-40B4-BE49-F238E27FC236}">
                <a16:creationId xmlns:a16="http://schemas.microsoft.com/office/drawing/2014/main" id="{6CF9D0E1-1D3F-104D-1FDA-3572820CDB68}"/>
              </a:ext>
            </a:extLst>
          </p:cNvPr>
          <p:cNvCxnSpPr>
            <a:cxnSpLocks/>
          </p:cNvCxnSpPr>
          <p:nvPr/>
        </p:nvCxnSpPr>
        <p:spPr>
          <a:xfrm>
            <a:off x="7301469" y="3154567"/>
            <a:ext cx="122183" cy="1417433"/>
          </a:xfrm>
          <a:prstGeom prst="straightConnector1">
            <a:avLst/>
          </a:prstGeom>
          <a:ln w="28575">
            <a:solidFill>
              <a:schemeClr val="tx1"/>
            </a:solidFill>
            <a:tailEnd type="triangle"/>
          </a:ln>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3F758FE9-4923-5FA2-3DAB-C7592DE97E9A}"/>
              </a:ext>
            </a:extLst>
          </p:cNvPr>
          <p:cNvSpPr txBox="1"/>
          <p:nvPr/>
        </p:nvSpPr>
        <p:spPr>
          <a:xfrm>
            <a:off x="7051434" y="4572000"/>
            <a:ext cx="1047082" cy="369332"/>
          </a:xfrm>
          <a:prstGeom prst="rect">
            <a:avLst/>
          </a:prstGeom>
          <a:noFill/>
        </p:spPr>
        <p:txBody>
          <a:bodyPr wrap="none" rtlCol="0">
            <a:spAutoFit/>
          </a:bodyPr>
          <a:lstStyle/>
          <a:p>
            <a:r>
              <a:rPr lang="en-US" sz="1800" b="1" dirty="0"/>
              <a:t>Prompt</a:t>
            </a:r>
            <a:endParaRPr lang="en-GB" sz="1800" b="1" dirty="0"/>
          </a:p>
        </p:txBody>
      </p:sp>
      <p:cxnSp>
        <p:nvCxnSpPr>
          <p:cNvPr id="22" name="Straight Arrow Connector 21">
            <a:extLst>
              <a:ext uri="{FF2B5EF4-FFF2-40B4-BE49-F238E27FC236}">
                <a16:creationId xmlns:a16="http://schemas.microsoft.com/office/drawing/2014/main" id="{371D1BA2-662A-C3F3-3F73-8C69CD3CACEB}"/>
              </a:ext>
            </a:extLst>
          </p:cNvPr>
          <p:cNvCxnSpPr>
            <a:cxnSpLocks/>
          </p:cNvCxnSpPr>
          <p:nvPr/>
        </p:nvCxnSpPr>
        <p:spPr>
          <a:xfrm>
            <a:off x="7328137" y="914400"/>
            <a:ext cx="352586" cy="3657600"/>
          </a:xfrm>
          <a:prstGeom prst="straightConnector1">
            <a:avLst/>
          </a:prstGeom>
          <a:ln w="28575">
            <a:solidFill>
              <a:schemeClr val="tx1"/>
            </a:solidFill>
            <a:tailEnd type="triangle"/>
          </a:ln>
        </p:spPr>
        <p:style>
          <a:lnRef idx="1">
            <a:schemeClr val="accent5"/>
          </a:lnRef>
          <a:fillRef idx="0">
            <a:schemeClr val="accent5"/>
          </a:fillRef>
          <a:effectRef idx="0">
            <a:schemeClr val="accent5"/>
          </a:effectRef>
          <a:fontRef idx="minor">
            <a:schemeClr val="tx1"/>
          </a:fontRef>
        </p:style>
      </p:cxnSp>
      <p:sp>
        <p:nvSpPr>
          <p:cNvPr id="26" name="TextBox 25">
            <a:extLst>
              <a:ext uri="{FF2B5EF4-FFF2-40B4-BE49-F238E27FC236}">
                <a16:creationId xmlns:a16="http://schemas.microsoft.com/office/drawing/2014/main" id="{90D9DFFD-871D-EE9A-BA6D-4615B6D6EC08}"/>
              </a:ext>
            </a:extLst>
          </p:cNvPr>
          <p:cNvSpPr txBox="1"/>
          <p:nvPr/>
        </p:nvSpPr>
        <p:spPr>
          <a:xfrm>
            <a:off x="3342533" y="4576493"/>
            <a:ext cx="1729961" cy="369332"/>
          </a:xfrm>
          <a:prstGeom prst="rect">
            <a:avLst/>
          </a:prstGeom>
          <a:noFill/>
        </p:spPr>
        <p:txBody>
          <a:bodyPr wrap="none" rtlCol="0">
            <a:spAutoFit/>
          </a:bodyPr>
          <a:lstStyle/>
          <a:p>
            <a:r>
              <a:rPr lang="en-US" sz="1800" b="1" dirty="0"/>
              <a:t>One example</a:t>
            </a:r>
            <a:endParaRPr lang="en-GB" sz="1800" b="1" dirty="0"/>
          </a:p>
        </p:txBody>
      </p:sp>
      <p:sp>
        <p:nvSpPr>
          <p:cNvPr id="27" name="Rectangle: Rounded Corners 26">
            <a:extLst>
              <a:ext uri="{FF2B5EF4-FFF2-40B4-BE49-F238E27FC236}">
                <a16:creationId xmlns:a16="http://schemas.microsoft.com/office/drawing/2014/main" id="{CEC705DB-728A-F3B9-86C7-CA3488C3004E}"/>
              </a:ext>
            </a:extLst>
          </p:cNvPr>
          <p:cNvSpPr/>
          <p:nvPr/>
        </p:nvSpPr>
        <p:spPr>
          <a:xfrm>
            <a:off x="1333235" y="1266334"/>
            <a:ext cx="5937752" cy="1305416"/>
          </a:xfrm>
          <a:prstGeom prst="round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1800" dirty="0"/>
          </a:p>
        </p:txBody>
      </p:sp>
      <p:pic>
        <p:nvPicPr>
          <p:cNvPr id="12" name="Picture 11">
            <a:extLst>
              <a:ext uri="{FF2B5EF4-FFF2-40B4-BE49-F238E27FC236}">
                <a16:creationId xmlns:a16="http://schemas.microsoft.com/office/drawing/2014/main" id="{29C35C35-9F65-4B36-BCA6-CE0C81E733E4}"/>
              </a:ext>
            </a:extLst>
          </p:cNvPr>
          <p:cNvPicPr>
            <a:picLocks noChangeAspect="1"/>
          </p:cNvPicPr>
          <p:nvPr/>
        </p:nvPicPr>
        <p:blipFill rotWithShape="1">
          <a:blip r:embed="rId3"/>
          <a:srcRect t="10668" b="48339"/>
          <a:stretch/>
        </p:blipFill>
        <p:spPr>
          <a:xfrm>
            <a:off x="1614268" y="1317020"/>
            <a:ext cx="5186489" cy="1204045"/>
          </a:xfrm>
          <a:prstGeom prst="rect">
            <a:avLst/>
          </a:prstGeom>
        </p:spPr>
      </p:pic>
      <p:pic>
        <p:nvPicPr>
          <p:cNvPr id="13" name="Picture 12">
            <a:extLst>
              <a:ext uri="{FF2B5EF4-FFF2-40B4-BE49-F238E27FC236}">
                <a16:creationId xmlns:a16="http://schemas.microsoft.com/office/drawing/2014/main" id="{D824510A-2BB6-4728-AFD2-5191D74D8285}"/>
              </a:ext>
            </a:extLst>
          </p:cNvPr>
          <p:cNvPicPr>
            <a:picLocks noChangeAspect="1"/>
          </p:cNvPicPr>
          <p:nvPr/>
        </p:nvPicPr>
        <p:blipFill rotWithShape="1">
          <a:blip r:embed="rId3"/>
          <a:srcRect t="57062" b="1699"/>
          <a:stretch/>
        </p:blipFill>
        <p:spPr>
          <a:xfrm>
            <a:off x="1834648" y="2808641"/>
            <a:ext cx="5312607" cy="1240717"/>
          </a:xfrm>
          <a:prstGeom prst="rect">
            <a:avLst/>
          </a:prstGeom>
        </p:spPr>
      </p:pic>
      <p:cxnSp>
        <p:nvCxnSpPr>
          <p:cNvPr id="24" name="Straight Arrow Connector 23">
            <a:extLst>
              <a:ext uri="{FF2B5EF4-FFF2-40B4-BE49-F238E27FC236}">
                <a16:creationId xmlns:a16="http://schemas.microsoft.com/office/drawing/2014/main" id="{C7805FED-1B0D-771C-9751-EF0E84FDFB2D}"/>
              </a:ext>
            </a:extLst>
          </p:cNvPr>
          <p:cNvCxnSpPr>
            <a:cxnSpLocks/>
          </p:cNvCxnSpPr>
          <p:nvPr/>
        </p:nvCxnSpPr>
        <p:spPr>
          <a:xfrm flipH="1">
            <a:off x="3771900" y="2571750"/>
            <a:ext cx="57150" cy="2000250"/>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25396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97C980-E42E-D58B-ECCA-A61754A9ECF6}"/>
              </a:ext>
            </a:extLst>
          </p:cNvPr>
          <p:cNvPicPr>
            <a:picLocks noChangeAspect="1"/>
          </p:cNvPicPr>
          <p:nvPr/>
        </p:nvPicPr>
        <p:blipFill>
          <a:blip r:embed="rId3"/>
          <a:stretch>
            <a:fillRect/>
          </a:stretch>
        </p:blipFill>
        <p:spPr>
          <a:xfrm>
            <a:off x="1339273" y="686902"/>
            <a:ext cx="4389356" cy="4162097"/>
          </a:xfrm>
          <a:prstGeom prst="rect">
            <a:avLst/>
          </a:prstGeom>
        </p:spPr>
      </p:pic>
      <p:sp>
        <p:nvSpPr>
          <p:cNvPr id="6" name="Title 1">
            <a:extLst>
              <a:ext uri="{FF2B5EF4-FFF2-40B4-BE49-F238E27FC236}">
                <a16:creationId xmlns:a16="http://schemas.microsoft.com/office/drawing/2014/main" id="{DDCF29C1-05A2-4692-8749-02E1F10DD24F}"/>
              </a:ext>
            </a:extLst>
          </p:cNvPr>
          <p:cNvSpPr txBox="1">
            <a:spLocks/>
          </p:cNvSpPr>
          <p:nvPr/>
        </p:nvSpPr>
        <p:spPr>
          <a:xfrm>
            <a:off x="1191471" y="86319"/>
            <a:ext cx="6667597" cy="539423"/>
          </a:xfrm>
          <a:prstGeom prst="rect">
            <a:avLst/>
          </a:prstGeom>
        </p:spPr>
        <p:txBody>
          <a:bodyPr vert="horz" lIns="68580" tIns="34290" rIns="68580" bIns="34290" rtlCol="0" anchor="b">
            <a:noAutofit/>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r>
              <a:rPr lang="en-US" altLang="ja-JP" sz="2400" kern="100" dirty="0">
                <a:solidFill>
                  <a:schemeClr val="tx1"/>
                </a:solidFill>
                <a:latin typeface="Cambria headings"/>
                <a:cs typeface="Times New Roman" panose="02020603050405020304" pitchFamily="18" charset="0"/>
              </a:rPr>
              <a:t>FEW SHOT LEARNING</a:t>
            </a:r>
            <a:endParaRPr lang="en-US" sz="2400" dirty="0">
              <a:solidFill>
                <a:schemeClr val="tx1"/>
              </a:solidFill>
              <a:latin typeface="Cambria headings"/>
              <a:cs typeface="Times New Roman" panose="02020603050405020304" pitchFamily="18" charset="0"/>
            </a:endParaRPr>
          </a:p>
        </p:txBody>
      </p:sp>
      <p:sp>
        <p:nvSpPr>
          <p:cNvPr id="5" name="Rectangle: Rounded Corners 4">
            <a:extLst>
              <a:ext uri="{FF2B5EF4-FFF2-40B4-BE49-F238E27FC236}">
                <a16:creationId xmlns:a16="http://schemas.microsoft.com/office/drawing/2014/main" id="{02D2DE94-F2F8-0844-C428-C73558092EF3}"/>
              </a:ext>
            </a:extLst>
          </p:cNvPr>
          <p:cNvSpPr/>
          <p:nvPr/>
        </p:nvSpPr>
        <p:spPr>
          <a:xfrm>
            <a:off x="1230085" y="682410"/>
            <a:ext cx="5937752" cy="30052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sp>
        <p:nvSpPr>
          <p:cNvPr id="16" name="Rectangle: Rounded Corners 15">
            <a:extLst>
              <a:ext uri="{FF2B5EF4-FFF2-40B4-BE49-F238E27FC236}">
                <a16:creationId xmlns:a16="http://schemas.microsoft.com/office/drawing/2014/main" id="{CEA6D790-3D99-307B-3BBB-C3428F0AD210}"/>
              </a:ext>
            </a:extLst>
          </p:cNvPr>
          <p:cNvSpPr/>
          <p:nvPr/>
        </p:nvSpPr>
        <p:spPr>
          <a:xfrm>
            <a:off x="1210378" y="3913672"/>
            <a:ext cx="6117758" cy="44846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dirty="0"/>
          </a:p>
        </p:txBody>
      </p:sp>
      <p:cxnSp>
        <p:nvCxnSpPr>
          <p:cNvPr id="18" name="Straight Arrow Connector 17">
            <a:extLst>
              <a:ext uri="{FF2B5EF4-FFF2-40B4-BE49-F238E27FC236}">
                <a16:creationId xmlns:a16="http://schemas.microsoft.com/office/drawing/2014/main" id="{6CF9D0E1-1D3F-104D-1FDA-3572820CDB68}"/>
              </a:ext>
            </a:extLst>
          </p:cNvPr>
          <p:cNvCxnSpPr>
            <a:cxnSpLocks/>
          </p:cNvCxnSpPr>
          <p:nvPr/>
        </p:nvCxnSpPr>
        <p:spPr>
          <a:xfrm>
            <a:off x="6510885" y="4400550"/>
            <a:ext cx="587165" cy="309950"/>
          </a:xfrm>
          <a:prstGeom prst="straightConnector1">
            <a:avLst/>
          </a:prstGeom>
          <a:ln w="28575">
            <a:solidFill>
              <a:schemeClr val="tx1"/>
            </a:solidFill>
            <a:tailEnd type="triangle"/>
          </a:ln>
        </p:spPr>
        <p:style>
          <a:lnRef idx="1">
            <a:schemeClr val="accent5"/>
          </a:lnRef>
          <a:fillRef idx="0">
            <a:schemeClr val="accent5"/>
          </a:fillRef>
          <a:effectRef idx="0">
            <a:schemeClr val="accent5"/>
          </a:effectRef>
          <a:fontRef idx="minor">
            <a:schemeClr val="tx1"/>
          </a:fontRef>
        </p:style>
      </p:cxnSp>
      <p:sp>
        <p:nvSpPr>
          <p:cNvPr id="19" name="TextBox 18">
            <a:extLst>
              <a:ext uri="{FF2B5EF4-FFF2-40B4-BE49-F238E27FC236}">
                <a16:creationId xmlns:a16="http://schemas.microsoft.com/office/drawing/2014/main" id="{3F758FE9-4923-5FA2-3DAB-C7592DE97E9A}"/>
              </a:ext>
            </a:extLst>
          </p:cNvPr>
          <p:cNvSpPr txBox="1"/>
          <p:nvPr/>
        </p:nvSpPr>
        <p:spPr>
          <a:xfrm>
            <a:off x="6990538" y="4748917"/>
            <a:ext cx="1047082" cy="369332"/>
          </a:xfrm>
          <a:prstGeom prst="rect">
            <a:avLst/>
          </a:prstGeom>
          <a:noFill/>
        </p:spPr>
        <p:txBody>
          <a:bodyPr wrap="none" rtlCol="0">
            <a:spAutoFit/>
          </a:bodyPr>
          <a:lstStyle/>
          <a:p>
            <a:r>
              <a:rPr lang="en-US" sz="1800" b="1" dirty="0"/>
              <a:t>Prompt</a:t>
            </a:r>
            <a:endParaRPr lang="en-GB" sz="1800" b="1" dirty="0"/>
          </a:p>
        </p:txBody>
      </p:sp>
      <p:cxnSp>
        <p:nvCxnSpPr>
          <p:cNvPr id="22" name="Straight Arrow Connector 21">
            <a:extLst>
              <a:ext uri="{FF2B5EF4-FFF2-40B4-BE49-F238E27FC236}">
                <a16:creationId xmlns:a16="http://schemas.microsoft.com/office/drawing/2014/main" id="{371D1BA2-662A-C3F3-3F73-8C69CD3CACEB}"/>
              </a:ext>
            </a:extLst>
          </p:cNvPr>
          <p:cNvCxnSpPr>
            <a:cxnSpLocks/>
          </p:cNvCxnSpPr>
          <p:nvPr/>
        </p:nvCxnSpPr>
        <p:spPr>
          <a:xfrm>
            <a:off x="7179852" y="816664"/>
            <a:ext cx="417353" cy="3932253"/>
          </a:xfrm>
          <a:prstGeom prst="straightConnector1">
            <a:avLst/>
          </a:prstGeom>
          <a:ln w="28575">
            <a:solidFill>
              <a:schemeClr val="tx1"/>
            </a:solidFill>
            <a:tailEnd type="triangle"/>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C7805FED-1B0D-771C-9751-EF0E84FDFB2D}"/>
              </a:ext>
            </a:extLst>
          </p:cNvPr>
          <p:cNvCxnSpPr>
            <a:cxnSpLocks/>
          </p:cNvCxnSpPr>
          <p:nvPr/>
        </p:nvCxnSpPr>
        <p:spPr>
          <a:xfrm>
            <a:off x="5869108" y="2057400"/>
            <a:ext cx="702641" cy="908371"/>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26" name="TextBox 25">
            <a:extLst>
              <a:ext uri="{FF2B5EF4-FFF2-40B4-BE49-F238E27FC236}">
                <a16:creationId xmlns:a16="http://schemas.microsoft.com/office/drawing/2014/main" id="{90D9DFFD-871D-EE9A-BA6D-4615B6D6EC08}"/>
              </a:ext>
            </a:extLst>
          </p:cNvPr>
          <p:cNvSpPr txBox="1"/>
          <p:nvPr/>
        </p:nvSpPr>
        <p:spPr>
          <a:xfrm>
            <a:off x="5973988" y="2999865"/>
            <a:ext cx="2066591" cy="369332"/>
          </a:xfrm>
          <a:prstGeom prst="rect">
            <a:avLst/>
          </a:prstGeom>
          <a:noFill/>
        </p:spPr>
        <p:txBody>
          <a:bodyPr wrap="none" rtlCol="0">
            <a:spAutoFit/>
          </a:bodyPr>
          <a:lstStyle/>
          <a:p>
            <a:r>
              <a:rPr lang="en-US" sz="1800" b="1" dirty="0"/>
              <a:t>Three examples</a:t>
            </a:r>
            <a:endParaRPr lang="en-GB" sz="1800" b="1" dirty="0"/>
          </a:p>
        </p:txBody>
      </p:sp>
      <p:sp>
        <p:nvSpPr>
          <p:cNvPr id="27" name="Rectangle: Rounded Corners 26">
            <a:extLst>
              <a:ext uri="{FF2B5EF4-FFF2-40B4-BE49-F238E27FC236}">
                <a16:creationId xmlns:a16="http://schemas.microsoft.com/office/drawing/2014/main" id="{CEC705DB-728A-F3B9-86C7-CA3488C3004E}"/>
              </a:ext>
            </a:extLst>
          </p:cNvPr>
          <p:cNvSpPr/>
          <p:nvPr/>
        </p:nvSpPr>
        <p:spPr>
          <a:xfrm>
            <a:off x="1214320" y="987424"/>
            <a:ext cx="4614980" cy="2852535"/>
          </a:xfrm>
          <a:prstGeom prst="roundRect">
            <a:avLst>
              <a:gd name="adj" fmla="val 7548"/>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sz="1800" dirty="0"/>
          </a:p>
        </p:txBody>
      </p:sp>
    </p:spTree>
    <p:extLst>
      <p:ext uri="{BB962C8B-B14F-4D97-AF65-F5344CB8AC3E}">
        <p14:creationId xmlns:p14="http://schemas.microsoft.com/office/powerpoint/2010/main" val="18807239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334D2-7B4F-4F01-B872-D0A56567B251}"/>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5F87C4FA-AA69-4F58-881F-E18B59487578}"/>
              </a:ext>
            </a:extLst>
          </p:cNvPr>
          <p:cNvSpPr>
            <a:spLocks noGrp="1"/>
          </p:cNvSpPr>
          <p:nvPr>
            <p:ph idx="1"/>
          </p:nvPr>
        </p:nvSpPr>
        <p:spPr/>
        <p:txBody>
          <a:bodyPr/>
          <a:lstStyle/>
          <a:p>
            <a:endParaRPr lang="en-AT"/>
          </a:p>
        </p:txBody>
      </p:sp>
      <p:pic>
        <p:nvPicPr>
          <p:cNvPr id="4" name="Picture 2" descr="Bottom Of Aluminum Can Stock Photo | Royalty-Free | FreeImages">
            <a:extLst>
              <a:ext uri="{FF2B5EF4-FFF2-40B4-BE49-F238E27FC236}">
                <a16:creationId xmlns:a16="http://schemas.microsoft.com/office/drawing/2014/main" id="{6D76F7DD-8DA9-464E-A540-FC120BEAF9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278"/>
          <a:stretch/>
        </p:blipFill>
        <p:spPr bwMode="auto">
          <a:xfrm>
            <a:off x="7902214" y="3845907"/>
            <a:ext cx="1229086" cy="12975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22x12mm Meto BEST BEFORE Labels, Freezer Grade Adhesive, Non-Tamper Proof">
            <a:extLst>
              <a:ext uri="{FF2B5EF4-FFF2-40B4-BE49-F238E27FC236}">
                <a16:creationId xmlns:a16="http://schemas.microsoft.com/office/drawing/2014/main" id="{ECCA5CEE-3A47-4936-8CC9-732CED1A1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3383" y="4289980"/>
            <a:ext cx="730749" cy="3900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4198D-2D2A-4E65-8274-02333D5D8629}"/>
              </a:ext>
            </a:extLst>
          </p:cNvPr>
          <p:cNvSpPr txBox="1"/>
          <p:nvPr/>
        </p:nvSpPr>
        <p:spPr>
          <a:xfrm>
            <a:off x="8192052" y="4371592"/>
            <a:ext cx="678429" cy="246221"/>
          </a:xfrm>
          <a:prstGeom prst="rect">
            <a:avLst/>
          </a:prstGeom>
          <a:noFill/>
        </p:spPr>
        <p:txBody>
          <a:bodyPr wrap="square" rtlCol="0">
            <a:spAutoFit/>
          </a:bodyPr>
          <a:lstStyle/>
          <a:p>
            <a:r>
              <a:rPr lang="en-US" sz="1000" dirty="0">
                <a:latin typeface="Bahnschrift Light Condensed" panose="020B0502040204020203" pitchFamily="34" charset="0"/>
              </a:rPr>
              <a:t>End of Oct.</a:t>
            </a:r>
            <a:endParaRPr lang="en-AT" sz="1000" dirty="0">
              <a:latin typeface="Bahnschrift Light Condensed" panose="020B0502040204020203" pitchFamily="34" charset="0"/>
            </a:endParaRPr>
          </a:p>
        </p:txBody>
      </p:sp>
    </p:spTree>
    <p:extLst>
      <p:ext uri="{BB962C8B-B14F-4D97-AF65-F5344CB8AC3E}">
        <p14:creationId xmlns:p14="http://schemas.microsoft.com/office/powerpoint/2010/main" val="37590283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775" y="197184"/>
            <a:ext cx="6799025" cy="390492"/>
          </a:xfrm>
          <a:prstGeom prst="rect">
            <a:avLst/>
          </a:prstGeom>
        </p:spPr>
        <p:txBody>
          <a:bodyPr vert="horz" wrap="square" lIns="0" tIns="9525" rIns="0" bIns="0" rtlCol="0" anchor="ctr">
            <a:spAutoFit/>
          </a:bodyPr>
          <a:lstStyle/>
          <a:p>
            <a:pPr marL="9525">
              <a:lnSpc>
                <a:spcPct val="100000"/>
              </a:lnSpc>
              <a:spcBef>
                <a:spcPts val="75"/>
              </a:spcBef>
            </a:pPr>
            <a:r>
              <a:rPr lang="en-US" dirty="0"/>
              <a:t>ChatGPT: A </a:t>
            </a:r>
            <a:r>
              <a:rPr dirty="0"/>
              <a:t>N</a:t>
            </a:r>
            <a:r>
              <a:rPr lang="en-US" dirty="0"/>
              <a:t>atural Language Generation</a:t>
            </a:r>
            <a:r>
              <a:rPr spc="-34" dirty="0"/>
              <a:t> </a:t>
            </a:r>
            <a:r>
              <a:rPr spc="-4" dirty="0"/>
              <a:t>system</a:t>
            </a:r>
          </a:p>
        </p:txBody>
      </p:sp>
      <p:sp>
        <p:nvSpPr>
          <p:cNvPr id="3" name="object 3"/>
          <p:cNvSpPr txBox="1"/>
          <p:nvPr/>
        </p:nvSpPr>
        <p:spPr>
          <a:xfrm>
            <a:off x="457200" y="1047750"/>
            <a:ext cx="7848600" cy="502061"/>
          </a:xfrm>
          <a:prstGeom prst="rect">
            <a:avLst/>
          </a:prstGeom>
        </p:spPr>
        <p:txBody>
          <a:bodyPr vert="horz" wrap="square" lIns="0" tIns="9525" rIns="0" bIns="0" rtlCol="0">
            <a:spAutoFit/>
          </a:bodyPr>
          <a:lstStyle/>
          <a:p>
            <a:pPr marL="9525">
              <a:spcBef>
                <a:spcPts val="75"/>
              </a:spcBef>
            </a:pPr>
            <a:r>
              <a:rPr sz="1600" spc="-8" dirty="0">
                <a:latin typeface="Times New Roman" panose="02020603050405020304" pitchFamily="18" charset="0"/>
                <a:cs typeface="Times New Roman" panose="02020603050405020304" pitchFamily="18" charset="0"/>
              </a:rPr>
              <a:t>ChatGPT</a:t>
            </a:r>
            <a:r>
              <a:rPr sz="1600" spc="-11" dirty="0">
                <a:latin typeface="Times New Roman" panose="02020603050405020304" pitchFamily="18" charset="0"/>
                <a:cs typeface="Times New Roman" panose="02020603050405020304" pitchFamily="18" charset="0"/>
              </a:rPr>
              <a:t> </a:t>
            </a:r>
            <a:r>
              <a:rPr sz="1600" spc="-4" dirty="0">
                <a:latin typeface="Times New Roman" panose="02020603050405020304" pitchFamily="18" charset="0"/>
                <a:cs typeface="Times New Roman" panose="02020603050405020304" pitchFamily="18" charset="0"/>
              </a:rPr>
              <a:t>is a </a:t>
            </a:r>
            <a:r>
              <a:rPr lang="en-US" sz="1600" spc="-19" dirty="0">
                <a:latin typeface="Times New Roman" panose="02020603050405020304" pitchFamily="18" charset="0"/>
                <a:cs typeface="Times New Roman" panose="02020603050405020304" pitchFamily="18" charset="0"/>
              </a:rPr>
              <a:t>natural language generation (NLG)</a:t>
            </a:r>
            <a:r>
              <a:rPr sz="1600" spc="-8" dirty="0">
                <a:latin typeface="Times New Roman" panose="02020603050405020304" pitchFamily="18" charset="0"/>
                <a:cs typeface="Times New Roman" panose="02020603050405020304" pitchFamily="18" charset="0"/>
              </a:rPr>
              <a:t> </a:t>
            </a:r>
            <a:r>
              <a:rPr sz="1600" spc="-19" dirty="0">
                <a:latin typeface="Times New Roman" panose="02020603050405020304" pitchFamily="18" charset="0"/>
                <a:cs typeface="Times New Roman" panose="02020603050405020304" pitchFamily="18" charset="0"/>
              </a:rPr>
              <a:t>system</a:t>
            </a:r>
            <a:r>
              <a:rPr lang="en-US" sz="1600" spc="-19" dirty="0">
                <a:latin typeface="Times New Roman" panose="02020603050405020304" pitchFamily="18" charset="0"/>
                <a:cs typeface="Times New Roman" panose="02020603050405020304" pitchFamily="18" charset="0"/>
              </a:rPr>
              <a:t>.</a:t>
            </a:r>
            <a:endParaRPr sz="1600" dirty="0">
              <a:latin typeface="Times New Roman" panose="02020603050405020304" pitchFamily="18" charset="0"/>
              <a:cs typeface="Times New Roman" panose="02020603050405020304" pitchFamily="18" charset="0"/>
            </a:endParaRPr>
          </a:p>
          <a:p>
            <a:pPr marL="9525">
              <a:spcBef>
                <a:spcPts val="34"/>
              </a:spcBef>
            </a:pPr>
            <a:r>
              <a:rPr sz="1600" spc="-19" dirty="0">
                <a:latin typeface="Times New Roman" panose="02020603050405020304" pitchFamily="18" charset="0"/>
                <a:cs typeface="Times New Roman" panose="02020603050405020304" pitchFamily="18" charset="0"/>
              </a:rPr>
              <a:t>It</a:t>
            </a:r>
            <a:r>
              <a:rPr lang="en-US" sz="1600" spc="-19" dirty="0">
                <a:latin typeface="Times New Roman" panose="02020603050405020304" pitchFamily="18" charset="0"/>
                <a:cs typeface="Times New Roman" panose="02020603050405020304" pitchFamily="18" charset="0"/>
              </a:rPr>
              <a:t> i</a:t>
            </a:r>
            <a:r>
              <a:rPr sz="1600" spc="-19" dirty="0">
                <a:latin typeface="Times New Roman" panose="02020603050405020304" pitchFamily="18" charset="0"/>
                <a:cs typeface="Times New Roman" panose="02020603050405020304" pitchFamily="18" charset="0"/>
              </a:rPr>
              <a:t>s</a:t>
            </a:r>
            <a:r>
              <a:rPr sz="1600" spc="8" dirty="0">
                <a:latin typeface="Times New Roman" panose="02020603050405020304" pitchFamily="18" charset="0"/>
                <a:cs typeface="Times New Roman" panose="02020603050405020304" pitchFamily="18" charset="0"/>
              </a:rPr>
              <a:t> </a:t>
            </a:r>
            <a:r>
              <a:rPr sz="1600" spc="-15" dirty="0">
                <a:latin typeface="Times New Roman" panose="02020603050405020304" pitchFamily="18" charset="0"/>
                <a:cs typeface="Times New Roman" panose="02020603050405020304" pitchFamily="18" charset="0"/>
              </a:rPr>
              <a:t>general</a:t>
            </a:r>
            <a:r>
              <a:rPr sz="1600" dirty="0">
                <a:latin typeface="Times New Roman" panose="02020603050405020304" pitchFamily="18" charset="0"/>
                <a:cs typeface="Times New Roman" panose="02020603050405020304" pitchFamily="18" charset="0"/>
              </a:rPr>
              <a:t> </a:t>
            </a:r>
            <a:r>
              <a:rPr sz="1600" spc="-4" dirty="0">
                <a:latin typeface="Times New Roman" panose="02020603050405020304" pitchFamily="18" charset="0"/>
                <a:cs typeface="Times New Roman" panose="02020603050405020304" pitchFamily="18" charset="0"/>
              </a:rPr>
              <a:t>purpose and</a:t>
            </a:r>
            <a:r>
              <a:rPr sz="1600" spc="4" dirty="0">
                <a:latin typeface="Times New Roman" panose="02020603050405020304" pitchFamily="18" charset="0"/>
                <a:cs typeface="Times New Roman" panose="02020603050405020304" pitchFamily="18" charset="0"/>
              </a:rPr>
              <a:t> </a:t>
            </a:r>
            <a:r>
              <a:rPr sz="1600" spc="-8" dirty="0">
                <a:latin typeface="Times New Roman" panose="02020603050405020304" pitchFamily="18" charset="0"/>
                <a:cs typeface="Times New Roman" panose="02020603050405020304" pitchFamily="18" charset="0"/>
              </a:rPr>
              <a:t>can</a:t>
            </a:r>
            <a:r>
              <a:rPr sz="1600" spc="4"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do </a:t>
            </a:r>
            <a:r>
              <a:rPr sz="1600" spc="-11" dirty="0">
                <a:latin typeface="Times New Roman" panose="02020603050405020304" pitchFamily="18" charset="0"/>
                <a:cs typeface="Times New Roman" panose="02020603050405020304" pitchFamily="18" charset="0"/>
              </a:rPr>
              <a:t>many</a:t>
            </a:r>
            <a:r>
              <a:rPr sz="1600" dirty="0">
                <a:latin typeface="Times New Roman" panose="02020603050405020304" pitchFamily="18" charset="0"/>
                <a:cs typeface="Times New Roman" panose="02020603050405020304" pitchFamily="18" charset="0"/>
              </a:rPr>
              <a:t> </a:t>
            </a:r>
            <a:r>
              <a:rPr sz="1600" spc="-19" dirty="0">
                <a:latin typeface="Times New Roman" panose="02020603050405020304" pitchFamily="18" charset="0"/>
                <a:cs typeface="Times New Roman" panose="02020603050405020304" pitchFamily="18" charset="0"/>
              </a:rPr>
              <a:t>NLG</a:t>
            </a:r>
            <a:r>
              <a:rPr sz="1600" dirty="0">
                <a:latin typeface="Times New Roman" panose="02020603050405020304" pitchFamily="18" charset="0"/>
                <a:cs typeface="Times New Roman" panose="02020603050405020304" pitchFamily="18" charset="0"/>
              </a:rPr>
              <a:t> </a:t>
            </a:r>
            <a:r>
              <a:rPr sz="1600" spc="-8" dirty="0">
                <a:latin typeface="Times New Roman" panose="02020603050405020304" pitchFamily="18" charset="0"/>
                <a:cs typeface="Times New Roman" panose="02020603050405020304" pitchFamily="18" charset="0"/>
              </a:rPr>
              <a:t>tasks</a:t>
            </a:r>
            <a:r>
              <a:rPr lang="en-US" sz="1600" spc="-8" dirty="0">
                <a:latin typeface="Times New Roman" panose="02020603050405020304" pitchFamily="18" charset="0"/>
                <a:cs typeface="Times New Roman" panose="02020603050405020304" pitchFamily="18" charset="0"/>
              </a:rPr>
              <a:t>, </a:t>
            </a:r>
            <a:r>
              <a:rPr sz="1600" dirty="0">
                <a:latin typeface="Times New Roman" panose="02020603050405020304" pitchFamily="18" charset="0"/>
                <a:cs typeface="Times New Roman" panose="02020603050405020304" pitchFamily="18" charset="0"/>
              </a:rPr>
              <a:t>e.g.,</a:t>
            </a:r>
            <a:r>
              <a:rPr sz="1600" spc="-8" dirty="0">
                <a:latin typeface="Times New Roman" panose="02020603050405020304" pitchFamily="18" charset="0"/>
                <a:cs typeface="Times New Roman" panose="02020603050405020304" pitchFamily="18" charset="0"/>
              </a:rPr>
              <a:t> </a:t>
            </a:r>
            <a:r>
              <a:rPr sz="1600" spc="-11" dirty="0">
                <a:latin typeface="Times New Roman" panose="02020603050405020304" pitchFamily="18" charset="0"/>
                <a:cs typeface="Times New Roman" panose="02020603050405020304" pitchFamily="18" charset="0"/>
              </a:rPr>
              <a:t>Poetry Generation</a:t>
            </a:r>
            <a:endParaRPr sz="1600" dirty="0">
              <a:latin typeface="Times New Roman" panose="02020603050405020304" pitchFamily="18" charset="0"/>
              <a:cs typeface="Times New Roman" panose="02020603050405020304" pitchFamily="18" charset="0"/>
            </a:endParaRPr>
          </a:p>
        </p:txBody>
      </p:sp>
      <p:pic>
        <p:nvPicPr>
          <p:cNvPr id="4" name="object 4"/>
          <p:cNvPicPr/>
          <p:nvPr/>
        </p:nvPicPr>
        <p:blipFill>
          <a:blip r:embed="rId2" cstate="print"/>
          <a:stretch>
            <a:fillRect/>
          </a:stretch>
        </p:blipFill>
        <p:spPr>
          <a:xfrm>
            <a:off x="3523506" y="1657350"/>
            <a:ext cx="2096987" cy="3104618"/>
          </a:xfrm>
          <a:prstGeom prst="rect">
            <a:avLst/>
          </a:prstGeom>
        </p:spPr>
      </p:pic>
    </p:spTree>
    <p:extLst>
      <p:ext uri="{BB962C8B-B14F-4D97-AF65-F5344CB8AC3E}">
        <p14:creationId xmlns:p14="http://schemas.microsoft.com/office/powerpoint/2010/main" val="24115742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3775" y="197184"/>
            <a:ext cx="7599125" cy="390492"/>
          </a:xfrm>
          <a:prstGeom prst="rect">
            <a:avLst/>
          </a:prstGeom>
        </p:spPr>
        <p:txBody>
          <a:bodyPr vert="horz" wrap="square" lIns="0" tIns="9525" rIns="0" bIns="0" rtlCol="0" anchor="ctr">
            <a:spAutoFit/>
          </a:bodyPr>
          <a:lstStyle/>
          <a:p>
            <a:pPr marL="9525">
              <a:lnSpc>
                <a:spcPct val="100000"/>
              </a:lnSpc>
              <a:spcBef>
                <a:spcPts val="75"/>
              </a:spcBef>
            </a:pPr>
            <a:r>
              <a:rPr lang="en-US" dirty="0"/>
              <a:t>Applications in Search &amp; Retrieval-augmented LLMs</a:t>
            </a:r>
            <a:endParaRPr spc="-4" dirty="0"/>
          </a:p>
        </p:txBody>
      </p:sp>
      <p:grpSp>
        <p:nvGrpSpPr>
          <p:cNvPr id="3" name="object 3"/>
          <p:cNvGrpSpPr/>
          <p:nvPr/>
        </p:nvGrpSpPr>
        <p:grpSpPr>
          <a:xfrm>
            <a:off x="2286000" y="1047750"/>
            <a:ext cx="5143500" cy="3581400"/>
            <a:chOff x="836612" y="1066800"/>
            <a:chExt cx="7772400" cy="5791200"/>
          </a:xfrm>
        </p:grpSpPr>
        <p:pic>
          <p:nvPicPr>
            <p:cNvPr id="4" name="object 4"/>
            <p:cNvPicPr/>
            <p:nvPr/>
          </p:nvPicPr>
          <p:blipFill>
            <a:blip r:embed="rId2" cstate="print"/>
            <a:stretch>
              <a:fillRect/>
            </a:stretch>
          </p:blipFill>
          <p:spPr>
            <a:xfrm>
              <a:off x="836612" y="1066800"/>
              <a:ext cx="7772400" cy="5791200"/>
            </a:xfrm>
            <a:prstGeom prst="rect">
              <a:avLst/>
            </a:prstGeom>
          </p:spPr>
        </p:pic>
        <p:pic>
          <p:nvPicPr>
            <p:cNvPr id="5" name="object 5"/>
            <p:cNvPicPr/>
            <p:nvPr/>
          </p:nvPicPr>
          <p:blipFill>
            <a:blip r:embed="rId3" cstate="print"/>
            <a:stretch>
              <a:fillRect/>
            </a:stretch>
          </p:blipFill>
          <p:spPr>
            <a:xfrm>
              <a:off x="836612" y="2562146"/>
              <a:ext cx="7772400" cy="4067253"/>
            </a:xfrm>
            <a:prstGeom prst="rect">
              <a:avLst/>
            </a:prstGeom>
          </p:spPr>
        </p:pic>
      </p:grpSp>
    </p:spTree>
    <p:extLst>
      <p:ext uri="{BB962C8B-B14F-4D97-AF65-F5344CB8AC3E}">
        <p14:creationId xmlns:p14="http://schemas.microsoft.com/office/powerpoint/2010/main" val="10753464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EE9C6-BF50-4B8C-932D-B24F113E168E}"/>
              </a:ext>
            </a:extLst>
          </p:cNvPr>
          <p:cNvSpPr>
            <a:spLocks noGrp="1"/>
          </p:cNvSpPr>
          <p:nvPr>
            <p:ph type="title"/>
          </p:nvPr>
        </p:nvSpPr>
        <p:spPr/>
        <p:txBody>
          <a:bodyPr/>
          <a:lstStyle/>
          <a:p>
            <a:r>
              <a:rPr lang="en-US" dirty="0"/>
              <a:t>In-context Learning</a:t>
            </a:r>
            <a:endParaRPr lang="en-AT" dirty="0"/>
          </a:p>
        </p:txBody>
      </p:sp>
      <p:sp>
        <p:nvSpPr>
          <p:cNvPr id="3" name="Content Placeholder 2">
            <a:extLst>
              <a:ext uri="{FF2B5EF4-FFF2-40B4-BE49-F238E27FC236}">
                <a16:creationId xmlns:a16="http://schemas.microsoft.com/office/drawing/2014/main" id="{E92911B0-EBA8-4217-9A52-891502838F0C}"/>
              </a:ext>
            </a:extLst>
          </p:cNvPr>
          <p:cNvSpPr>
            <a:spLocks noGrp="1"/>
          </p:cNvSpPr>
          <p:nvPr>
            <p:ph idx="1"/>
          </p:nvPr>
        </p:nvSpPr>
        <p:spPr>
          <a:xfrm>
            <a:off x="628650" y="1268018"/>
            <a:ext cx="7886700" cy="3263504"/>
          </a:xfrm>
        </p:spPr>
        <p:txBody>
          <a:bodyPr/>
          <a:lstStyle/>
          <a:p>
            <a:r>
              <a:rPr lang="en-US" b="1" dirty="0">
                <a:solidFill>
                  <a:srgbClr val="0070C0"/>
                </a:solidFill>
                <a:latin typeface="Calibri" panose="020F0502020204030204" pitchFamily="34" charset="0"/>
                <a:cs typeface="Calibri" panose="020F0502020204030204" pitchFamily="34" charset="0"/>
              </a:rPr>
              <a:t>Zero</a:t>
            </a:r>
            <a:r>
              <a:rPr lang="en-US" dirty="0">
                <a:latin typeface="Calibri" panose="020F0502020204030204" pitchFamily="34" charset="0"/>
                <a:cs typeface="Calibri" panose="020F0502020204030204" pitchFamily="34" charset="0"/>
              </a:rPr>
              <a:t>-shot learning</a:t>
            </a:r>
          </a:p>
          <a:p>
            <a:r>
              <a:rPr lang="en-US" b="1" dirty="0">
                <a:solidFill>
                  <a:srgbClr val="0070C0"/>
                </a:solidFill>
                <a:latin typeface="Calibri" panose="020F0502020204030204" pitchFamily="34" charset="0"/>
                <a:cs typeface="Calibri" panose="020F0502020204030204" pitchFamily="34" charset="0"/>
              </a:rPr>
              <a:t>One</a:t>
            </a:r>
            <a:r>
              <a:rPr lang="en-US" dirty="0">
                <a:latin typeface="Calibri" panose="020F0502020204030204" pitchFamily="34" charset="0"/>
                <a:cs typeface="Calibri" panose="020F0502020204030204" pitchFamily="34" charset="0"/>
              </a:rPr>
              <a:t>-shot learning</a:t>
            </a:r>
          </a:p>
          <a:p>
            <a:r>
              <a:rPr lang="en-US" b="1" dirty="0">
                <a:solidFill>
                  <a:srgbClr val="0070C0"/>
                </a:solidFill>
                <a:latin typeface="Calibri" panose="020F0502020204030204" pitchFamily="34" charset="0"/>
                <a:cs typeface="Calibri" panose="020F0502020204030204" pitchFamily="34" charset="0"/>
              </a:rPr>
              <a:t>Few</a:t>
            </a:r>
            <a:r>
              <a:rPr lang="en-US" dirty="0">
                <a:latin typeface="Calibri" panose="020F0502020204030204" pitchFamily="34" charset="0"/>
                <a:cs typeface="Calibri" panose="020F0502020204030204" pitchFamily="34" charset="0"/>
              </a:rPr>
              <a:t>-shot learning</a:t>
            </a:r>
          </a:p>
          <a:p>
            <a:pPr marL="0" indent="0">
              <a:buNone/>
            </a:pPr>
            <a:endParaRPr lang="en-AT" dirty="0"/>
          </a:p>
        </p:txBody>
      </p:sp>
      <p:pic>
        <p:nvPicPr>
          <p:cNvPr id="4" name="Picture 3">
            <a:extLst>
              <a:ext uri="{FF2B5EF4-FFF2-40B4-BE49-F238E27FC236}">
                <a16:creationId xmlns:a16="http://schemas.microsoft.com/office/drawing/2014/main" id="{690B019F-A069-42BF-A4C4-622C9ECA497E}"/>
              </a:ext>
            </a:extLst>
          </p:cNvPr>
          <p:cNvPicPr>
            <a:picLocks noChangeAspect="1"/>
          </p:cNvPicPr>
          <p:nvPr/>
        </p:nvPicPr>
        <p:blipFill rotWithShape="1">
          <a:blip r:embed="rId2"/>
          <a:srcRect t="8487" r="49474"/>
          <a:stretch/>
        </p:blipFill>
        <p:spPr>
          <a:xfrm>
            <a:off x="5410200" y="819150"/>
            <a:ext cx="2263731" cy="3629261"/>
          </a:xfrm>
          <a:prstGeom prst="rect">
            <a:avLst/>
          </a:prstGeom>
        </p:spPr>
      </p:pic>
      <p:sp>
        <p:nvSpPr>
          <p:cNvPr id="5" name="Rectangle 4">
            <a:extLst>
              <a:ext uri="{FF2B5EF4-FFF2-40B4-BE49-F238E27FC236}">
                <a16:creationId xmlns:a16="http://schemas.microsoft.com/office/drawing/2014/main" id="{47F5975A-CB67-4365-99F7-98303916A4A3}"/>
              </a:ext>
            </a:extLst>
          </p:cNvPr>
          <p:cNvSpPr/>
          <p:nvPr/>
        </p:nvSpPr>
        <p:spPr>
          <a:xfrm>
            <a:off x="-6350" y="4842975"/>
            <a:ext cx="6350000" cy="461665"/>
          </a:xfrm>
          <a:prstGeom prst="rect">
            <a:avLst/>
          </a:prstGeom>
        </p:spPr>
        <p:txBody>
          <a:bodyPr wrap="square">
            <a:spAutoFit/>
          </a:bodyPr>
          <a:lstStyle/>
          <a:p>
            <a:r>
              <a:rPr lang="en-AT" sz="800" dirty="0">
                <a:latin typeface="Calibri" panose="020F0502020204030204" pitchFamily="34" charset="0"/>
                <a:cs typeface="Calibri" panose="020F0502020204030204" pitchFamily="34" charset="0"/>
              </a:rPr>
              <a:t>https://medium.com/@haifengl/a-tutorial-to-llm-f78dd4e82efc</a:t>
            </a:r>
            <a:endParaRPr lang="en-US" sz="800" dirty="0">
              <a:latin typeface="Calibri" panose="020F0502020204030204" pitchFamily="34" charset="0"/>
              <a:cs typeface="Calibri" panose="020F0502020204030204" pitchFamily="34" charset="0"/>
            </a:endParaRPr>
          </a:p>
          <a:p>
            <a:r>
              <a:rPr lang="en-US" sz="800" dirty="0">
                <a:solidFill>
                  <a:srgbClr val="222222"/>
                </a:solidFill>
                <a:latin typeface="Calibri" panose="020F0502020204030204" pitchFamily="34" charset="0"/>
                <a:cs typeface="Calibri" panose="020F0502020204030204" pitchFamily="34" charset="0"/>
              </a:rPr>
              <a:t>Brown, Tom, et al. "Language models are few-shot learners." </a:t>
            </a:r>
            <a:r>
              <a:rPr lang="en-US" sz="800" i="1" dirty="0">
                <a:solidFill>
                  <a:srgbClr val="222222"/>
                </a:solidFill>
                <a:latin typeface="Calibri" panose="020F0502020204030204" pitchFamily="34" charset="0"/>
                <a:cs typeface="Calibri" panose="020F0502020204030204" pitchFamily="34" charset="0"/>
              </a:rPr>
              <a:t>Advances in neural information processing systems</a:t>
            </a:r>
            <a:r>
              <a:rPr lang="en-US" sz="800" dirty="0">
                <a:solidFill>
                  <a:srgbClr val="222222"/>
                </a:solidFill>
                <a:latin typeface="Calibri" panose="020F0502020204030204" pitchFamily="34" charset="0"/>
                <a:cs typeface="Calibri" panose="020F0502020204030204" pitchFamily="34" charset="0"/>
              </a:rPr>
              <a:t> 33 (2020): 1877-1901.</a:t>
            </a:r>
            <a:endParaRPr lang="en-AT" sz="800" dirty="0">
              <a:latin typeface="Calibri" panose="020F0502020204030204" pitchFamily="34" charset="0"/>
              <a:cs typeface="Calibri" panose="020F0502020204030204" pitchFamily="34" charset="0"/>
            </a:endParaRPr>
          </a:p>
          <a:p>
            <a:endParaRPr lang="en-AT" sz="800" dirty="0">
              <a:latin typeface="Calibri" panose="020F0502020204030204" pitchFamily="34" charset="0"/>
              <a:cs typeface="Calibri" panose="020F0502020204030204" pitchFamily="34" charset="0"/>
            </a:endParaRPr>
          </a:p>
        </p:txBody>
      </p:sp>
      <p:pic>
        <p:nvPicPr>
          <p:cNvPr id="7" name="object 4">
            <a:extLst>
              <a:ext uri="{FF2B5EF4-FFF2-40B4-BE49-F238E27FC236}">
                <a16:creationId xmlns:a16="http://schemas.microsoft.com/office/drawing/2014/main" id="{9FF426B6-C83C-4C3D-8D92-66E239BEF06F}"/>
              </a:ext>
            </a:extLst>
          </p:cNvPr>
          <p:cNvPicPr/>
          <p:nvPr/>
        </p:nvPicPr>
        <p:blipFill>
          <a:blip r:embed="rId3" cstate="print"/>
          <a:stretch>
            <a:fillRect/>
          </a:stretch>
        </p:blipFill>
        <p:spPr>
          <a:xfrm>
            <a:off x="1752600" y="2571750"/>
            <a:ext cx="2573478" cy="2059359"/>
          </a:xfrm>
          <a:prstGeom prst="rect">
            <a:avLst/>
          </a:prstGeom>
        </p:spPr>
      </p:pic>
    </p:spTree>
    <p:extLst>
      <p:ext uri="{BB962C8B-B14F-4D97-AF65-F5344CB8AC3E}">
        <p14:creationId xmlns:p14="http://schemas.microsoft.com/office/powerpoint/2010/main" val="296662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05979"/>
            <a:ext cx="7067550" cy="857250"/>
          </a:xfrm>
          <a:noFill/>
          <a:ln w="31750" cap="sq">
            <a:noFill/>
            <a:miter lim="800000"/>
          </a:ln>
        </p:spPr>
        <p:txBody>
          <a:bodyPr vert="horz" lIns="137160" tIns="137160" rIns="137160" bIns="137160" rtlCol="0" anchor="ctr">
            <a:normAutofit/>
          </a:bodyPr>
          <a:lstStyle/>
          <a:p>
            <a:r>
              <a:rPr lang="en-US" dirty="0">
                <a:solidFill>
                  <a:schemeClr val="tx1"/>
                </a:solidFill>
              </a:rPr>
              <a:t>Validity Classes</a:t>
            </a:r>
          </a:p>
        </p:txBody>
      </p:sp>
      <p:graphicFrame>
        <p:nvGraphicFramePr>
          <p:cNvPr id="4" name="Content Placeholder 3">
            <a:extLst>
              <a:ext uri="{FF2B5EF4-FFF2-40B4-BE49-F238E27FC236}">
                <a16:creationId xmlns:a16="http://schemas.microsoft.com/office/drawing/2014/main" id="{A503602F-736B-4E5B-9709-608E213DA76E}"/>
              </a:ext>
            </a:extLst>
          </p:cNvPr>
          <p:cNvGraphicFramePr>
            <a:graphicFrameLocks/>
          </p:cNvGraphicFramePr>
          <p:nvPr>
            <p:extLst/>
          </p:nvPr>
        </p:nvGraphicFramePr>
        <p:xfrm>
          <a:off x="2206479" y="1788223"/>
          <a:ext cx="5066191" cy="2163381"/>
        </p:xfrm>
        <a:graphic>
          <a:graphicData uri="http://schemas.openxmlformats.org/drawingml/2006/table">
            <a:tbl>
              <a:tblPr firstRow="1" firstCol="1" bandRow="1"/>
              <a:tblGrid>
                <a:gridCol w="1779076">
                  <a:extLst>
                    <a:ext uri="{9D8B030D-6E8A-4147-A177-3AD203B41FA5}">
                      <a16:colId xmlns:a16="http://schemas.microsoft.com/office/drawing/2014/main" val="1539113962"/>
                    </a:ext>
                  </a:extLst>
                </a:gridCol>
                <a:gridCol w="3287115">
                  <a:extLst>
                    <a:ext uri="{9D8B030D-6E8A-4147-A177-3AD203B41FA5}">
                      <a16:colId xmlns:a16="http://schemas.microsoft.com/office/drawing/2014/main" val="4267530276"/>
                    </a:ext>
                  </a:extLst>
                </a:gridCol>
              </a:tblGrid>
              <a:tr h="376593">
                <a:tc>
                  <a:txBody>
                    <a:bodyPr/>
                    <a:lstStyle/>
                    <a:p>
                      <a:pPr algn="just" fontAlgn="t">
                        <a:lnSpc>
                          <a:spcPct val="115000"/>
                        </a:lnSpc>
                        <a:spcBef>
                          <a:spcPts val="0"/>
                        </a:spcBef>
                        <a:spcAft>
                          <a:spcPts val="0"/>
                        </a:spcAft>
                      </a:pPr>
                      <a:r>
                        <a:rPr lang="en-US" sz="11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hours</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1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Michi, Audrey, Joel and myself are all hanging out in Linda’s basement.”</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727154882"/>
                  </a:ext>
                </a:extLst>
              </a:tr>
              <a:tr h="376593">
                <a:tc>
                  <a:txBody>
                    <a:bodyPr/>
                    <a:lstStyle/>
                    <a:p>
                      <a:pPr algn="just" fontAlgn="t">
                        <a:lnSpc>
                          <a:spcPct val="115000"/>
                        </a:lnSpc>
                        <a:spcBef>
                          <a:spcPts val="0"/>
                        </a:spcBef>
                        <a:spcAft>
                          <a:spcPts val="0"/>
                        </a:spcAft>
                      </a:pPr>
                      <a:r>
                        <a:rPr lang="en-US" sz="11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days</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1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“School starts at a later time on Wednesday but that’s no big deal.”</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735967517"/>
                  </a:ext>
                </a:extLst>
              </a:tr>
              <a:tr h="376593">
                <a:tc>
                  <a:txBody>
                    <a:bodyPr/>
                    <a:lstStyle/>
                    <a:p>
                      <a:pPr algn="just" fontAlgn="t">
                        <a:lnSpc>
                          <a:spcPct val="115000"/>
                        </a:lnSpc>
                        <a:spcBef>
                          <a:spcPts val="0"/>
                        </a:spcBef>
                        <a:spcAft>
                          <a:spcPts val="0"/>
                        </a:spcAft>
                      </a:pPr>
                      <a:r>
                        <a:rPr lang="en-US" sz="11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weeks</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1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taking a course on learning how to use the program 3d studio max.”</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82010360"/>
                  </a:ext>
                </a:extLst>
              </a:tr>
              <a:tr h="376593">
                <a:tc>
                  <a:txBody>
                    <a:bodyPr/>
                    <a:lstStyle/>
                    <a:p>
                      <a:pPr algn="just" fontAlgn="t">
                        <a:lnSpc>
                          <a:spcPct val="115000"/>
                        </a:lnSpc>
                        <a:spcBef>
                          <a:spcPts val="0"/>
                        </a:spcBef>
                        <a:spcAft>
                          <a:spcPts val="0"/>
                        </a:spcAft>
                      </a:pPr>
                      <a:r>
                        <a:rPr lang="en-US" sz="11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months</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1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also playing a gig with the new millennium string orchestra at the beginning of next month.”</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419176505"/>
                  </a:ext>
                </a:extLst>
              </a:tr>
              <a:tr h="454994">
                <a:tc>
                  <a:txBody>
                    <a:bodyPr/>
                    <a:lstStyle/>
                    <a:p>
                      <a:pPr algn="just" fontAlgn="t">
                        <a:lnSpc>
                          <a:spcPct val="115000"/>
                        </a:lnSpc>
                        <a:spcBef>
                          <a:spcPts val="0"/>
                        </a:spcBef>
                        <a:spcAft>
                          <a:spcPts val="0"/>
                        </a:spcAft>
                      </a:pPr>
                      <a:r>
                        <a:rPr lang="en-US" sz="11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years or more</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11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middle eastern nation of Israel is planning to expand its settlements, its housing areas in the west bank.”</a:t>
                      </a:r>
                      <a:endParaRPr lang="en-US" sz="11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1740619"/>
                  </a:ext>
                </a:extLst>
              </a:tr>
            </a:tbl>
          </a:graphicData>
        </a:graphic>
      </p:graphicFrame>
      <p:sp>
        <p:nvSpPr>
          <p:cNvPr id="23" name="TextBox 22">
            <a:extLst>
              <a:ext uri="{FF2B5EF4-FFF2-40B4-BE49-F238E27FC236}">
                <a16:creationId xmlns:a16="http://schemas.microsoft.com/office/drawing/2014/main" id="{7CD3FF27-FAF2-47CC-AFC1-52B2335559A0}"/>
              </a:ext>
            </a:extLst>
          </p:cNvPr>
          <p:cNvSpPr txBox="1"/>
          <p:nvPr/>
        </p:nvSpPr>
        <p:spPr>
          <a:xfrm>
            <a:off x="0" y="4912667"/>
            <a:ext cx="6582251" cy="230832"/>
          </a:xfrm>
          <a:prstGeom prst="rect">
            <a:avLst/>
          </a:prstGeom>
          <a:noFill/>
        </p:spPr>
        <p:txBody>
          <a:bodyPr wrap="none" rtlCol="0">
            <a:spAutoFit/>
          </a:bodyPr>
          <a:lstStyle/>
          <a:p>
            <a:r>
              <a:rPr lang="en-US" sz="900" dirty="0">
                <a:latin typeface="Calibri" panose="020F0502020204030204" pitchFamily="34" charset="0"/>
                <a:cs typeface="Calibri" panose="020F0502020204030204" pitchFamily="34" charset="0"/>
              </a:rPr>
              <a:t>Axel </a:t>
            </a:r>
            <a:r>
              <a:rPr lang="en-US" sz="900" dirty="0" err="1">
                <a:latin typeface="Calibri" panose="020F0502020204030204" pitchFamily="34" charset="0"/>
                <a:cs typeface="Calibri" panose="020F0502020204030204" pitchFamily="34" charset="0"/>
              </a:rPr>
              <a:t>Almquist</a:t>
            </a:r>
            <a:r>
              <a:rPr lang="en-US" sz="900" dirty="0">
                <a:latin typeface="Calibri" panose="020F0502020204030204" pitchFamily="34" charset="0"/>
                <a:cs typeface="Calibri" panose="020F0502020204030204" pitchFamily="34" charset="0"/>
              </a:rPr>
              <a:t>, Adam Jatowt: </a:t>
            </a:r>
            <a:r>
              <a:rPr lang="en-US" sz="900" i="1" dirty="0">
                <a:latin typeface="Calibri" panose="020F0502020204030204" pitchFamily="34" charset="0"/>
                <a:cs typeface="Calibri" panose="020F0502020204030204" pitchFamily="34" charset="0"/>
              </a:rPr>
              <a:t>Towards Content Expiry Date Determination: Predicting Validity Periods of Sentences</a:t>
            </a:r>
            <a:r>
              <a:rPr lang="en-US" sz="900" dirty="0">
                <a:latin typeface="Calibri" panose="020F0502020204030204" pitchFamily="34" charset="0"/>
                <a:cs typeface="Calibri" panose="020F0502020204030204" pitchFamily="34" charset="0"/>
              </a:rPr>
              <a:t>. ECIR 2019, pp. 86-101</a:t>
            </a:r>
          </a:p>
        </p:txBody>
      </p:sp>
      <p:sp>
        <p:nvSpPr>
          <p:cNvPr id="24" name="TextBox 23">
            <a:extLst>
              <a:ext uri="{FF2B5EF4-FFF2-40B4-BE49-F238E27FC236}">
                <a16:creationId xmlns:a16="http://schemas.microsoft.com/office/drawing/2014/main" id="{1F913E2C-32C7-49A4-BEE9-617F77FB093A}"/>
              </a:ext>
            </a:extLst>
          </p:cNvPr>
          <p:cNvSpPr txBox="1"/>
          <p:nvPr/>
        </p:nvSpPr>
        <p:spPr>
          <a:xfrm>
            <a:off x="591023" y="2731413"/>
            <a:ext cx="1195135" cy="276999"/>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Validity Classes</a:t>
            </a:r>
            <a:endParaRPr lang="en-AT" sz="1200" dirty="0"/>
          </a:p>
        </p:txBody>
      </p:sp>
      <p:sp>
        <p:nvSpPr>
          <p:cNvPr id="25" name="Left Brace 24">
            <a:extLst>
              <a:ext uri="{FF2B5EF4-FFF2-40B4-BE49-F238E27FC236}">
                <a16:creationId xmlns:a16="http://schemas.microsoft.com/office/drawing/2014/main" id="{E1EAAD63-6D4D-4F72-97E6-1796E91C736E}"/>
              </a:ext>
            </a:extLst>
          </p:cNvPr>
          <p:cNvSpPr/>
          <p:nvPr/>
        </p:nvSpPr>
        <p:spPr>
          <a:xfrm>
            <a:off x="1860698" y="1788223"/>
            <a:ext cx="196702" cy="2163380"/>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T" sz="1800">
              <a:solidFill>
                <a:srgbClr val="002060"/>
              </a:solidFill>
            </a:endParaRPr>
          </a:p>
        </p:txBody>
      </p:sp>
    </p:spTree>
    <p:extLst>
      <p:ext uri="{BB962C8B-B14F-4D97-AF65-F5344CB8AC3E}">
        <p14:creationId xmlns:p14="http://schemas.microsoft.com/office/powerpoint/2010/main" val="29138600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7900" y="530917"/>
            <a:ext cx="5388293" cy="355290"/>
          </a:xfrm>
          <a:prstGeom prst="rect">
            <a:avLst/>
          </a:prstGeom>
        </p:spPr>
        <p:txBody>
          <a:bodyPr vert="horz" wrap="square" lIns="0" tIns="12383" rIns="0" bIns="0" rtlCol="0" anchor="ctr">
            <a:spAutoFit/>
          </a:bodyPr>
          <a:lstStyle/>
          <a:p>
            <a:pPr marL="9525"/>
            <a:r>
              <a:rPr dirty="0"/>
              <a:t>Type of Prompting: Chain-of-Thought</a:t>
            </a:r>
          </a:p>
        </p:txBody>
      </p:sp>
      <p:sp>
        <p:nvSpPr>
          <p:cNvPr id="3" name="object 3"/>
          <p:cNvSpPr txBox="1"/>
          <p:nvPr/>
        </p:nvSpPr>
        <p:spPr>
          <a:xfrm>
            <a:off x="387900" y="1112161"/>
            <a:ext cx="8291989" cy="839397"/>
          </a:xfrm>
          <a:prstGeom prst="rect">
            <a:avLst/>
          </a:prstGeom>
        </p:spPr>
        <p:txBody>
          <a:bodyPr vert="horz" wrap="square" lIns="0" tIns="50483" rIns="0" bIns="0" rtlCol="0">
            <a:spAutoFit/>
          </a:bodyPr>
          <a:lstStyle/>
          <a:p>
            <a:pPr marL="9525">
              <a:spcBef>
                <a:spcPts val="398"/>
              </a:spcBef>
            </a:pPr>
            <a:r>
              <a:rPr sz="1600" spc="-4" dirty="0">
                <a:latin typeface="+mj-lt"/>
                <a:cs typeface="Arial MT"/>
              </a:rPr>
              <a:t>Fo</a:t>
            </a:r>
            <a:r>
              <a:rPr sz="1600" dirty="0">
                <a:latin typeface="+mj-lt"/>
                <a:cs typeface="Arial MT"/>
              </a:rPr>
              <a:t>r</a:t>
            </a:r>
            <a:r>
              <a:rPr sz="1600" spc="-8" dirty="0">
                <a:latin typeface="+mj-lt"/>
                <a:cs typeface="Arial MT"/>
              </a:rPr>
              <a:t> </a:t>
            </a:r>
            <a:r>
              <a:rPr sz="1600" dirty="0">
                <a:latin typeface="+mj-lt"/>
                <a:cs typeface="Arial MT"/>
              </a:rPr>
              <a:t>a</a:t>
            </a:r>
            <a:r>
              <a:rPr sz="1600" spc="-4" dirty="0">
                <a:latin typeface="+mj-lt"/>
                <a:cs typeface="Arial MT"/>
              </a:rPr>
              <a:t> tas</a:t>
            </a:r>
            <a:r>
              <a:rPr sz="1600" dirty="0">
                <a:latin typeface="+mj-lt"/>
                <a:cs typeface="Arial MT"/>
              </a:rPr>
              <a:t>k</a:t>
            </a:r>
            <a:r>
              <a:rPr sz="1600" spc="-8" dirty="0">
                <a:latin typeface="+mj-lt"/>
                <a:cs typeface="Arial MT"/>
              </a:rPr>
              <a:t> </a:t>
            </a:r>
            <a:r>
              <a:rPr sz="1600" spc="-4" dirty="0">
                <a:latin typeface="+mj-lt"/>
                <a:cs typeface="Arial MT"/>
              </a:rPr>
              <a:t>wit</a:t>
            </a:r>
            <a:r>
              <a:rPr sz="1600" dirty="0">
                <a:latin typeface="+mj-lt"/>
                <a:cs typeface="Arial MT"/>
              </a:rPr>
              <a:t>h</a:t>
            </a:r>
            <a:r>
              <a:rPr sz="1600" spc="-4" dirty="0">
                <a:latin typeface="+mj-lt"/>
                <a:cs typeface="Arial MT"/>
              </a:rPr>
              <a:t> inpu</a:t>
            </a:r>
            <a:r>
              <a:rPr sz="1600" dirty="0">
                <a:latin typeface="+mj-lt"/>
                <a:cs typeface="Arial MT"/>
              </a:rPr>
              <a:t>t</a:t>
            </a:r>
            <a:r>
              <a:rPr sz="1600" spc="-4" dirty="0">
                <a:latin typeface="+mj-lt"/>
                <a:cs typeface="Arial MT"/>
              </a:rPr>
              <a:t> </a:t>
            </a:r>
            <a:r>
              <a:rPr sz="1600" dirty="0">
                <a:latin typeface="+mj-lt"/>
                <a:cs typeface="Arial MT"/>
              </a:rPr>
              <a:t>X</a:t>
            </a:r>
            <a:r>
              <a:rPr sz="1600" spc="34" dirty="0">
                <a:latin typeface="+mj-lt"/>
                <a:cs typeface="Arial MT"/>
              </a:rPr>
              <a:t> </a:t>
            </a:r>
            <a:r>
              <a:rPr sz="1600" spc="-4" dirty="0">
                <a:latin typeface="+mj-lt"/>
                <a:cs typeface="Arial MT"/>
              </a:rPr>
              <a:t>an</a:t>
            </a:r>
            <a:r>
              <a:rPr sz="1600" dirty="0">
                <a:latin typeface="+mj-lt"/>
                <a:cs typeface="Arial MT"/>
              </a:rPr>
              <a:t>d</a:t>
            </a:r>
            <a:r>
              <a:rPr sz="1600" spc="-4" dirty="0">
                <a:latin typeface="+mj-lt"/>
                <a:cs typeface="Arial MT"/>
              </a:rPr>
              <a:t> desire</a:t>
            </a:r>
            <a:r>
              <a:rPr sz="1600" dirty="0">
                <a:latin typeface="+mj-lt"/>
                <a:cs typeface="Arial MT"/>
              </a:rPr>
              <a:t>d</a:t>
            </a:r>
            <a:r>
              <a:rPr sz="1600" spc="-4" dirty="0">
                <a:latin typeface="+mj-lt"/>
                <a:cs typeface="Arial MT"/>
              </a:rPr>
              <a:t> outpu</a:t>
            </a:r>
            <a:r>
              <a:rPr sz="1600" dirty="0">
                <a:latin typeface="+mj-lt"/>
                <a:cs typeface="Arial MT"/>
              </a:rPr>
              <a:t>t</a:t>
            </a:r>
            <a:r>
              <a:rPr sz="1600" spc="-38" dirty="0">
                <a:latin typeface="+mj-lt"/>
                <a:cs typeface="Arial MT"/>
              </a:rPr>
              <a:t> </a:t>
            </a:r>
            <a:r>
              <a:rPr sz="1600" spc="-233" dirty="0">
                <a:latin typeface="+mj-lt"/>
                <a:cs typeface="Arial MT"/>
              </a:rPr>
              <a:t>Y</a:t>
            </a:r>
            <a:r>
              <a:rPr lang="en-US" sz="1600" spc="-233" dirty="0">
                <a:latin typeface="+mj-lt"/>
                <a:cs typeface="Arial MT"/>
              </a:rPr>
              <a:t> </a:t>
            </a:r>
            <a:r>
              <a:rPr sz="1600" dirty="0">
                <a:latin typeface="+mj-lt"/>
                <a:cs typeface="Arial MT"/>
              </a:rPr>
              <a:t>,</a:t>
            </a:r>
            <a:r>
              <a:rPr sz="1600" spc="-8" dirty="0">
                <a:latin typeface="+mj-lt"/>
                <a:cs typeface="Arial MT"/>
              </a:rPr>
              <a:t> </a:t>
            </a:r>
            <a:r>
              <a:rPr sz="1600" spc="-4" dirty="0">
                <a:latin typeface="+mj-lt"/>
                <a:cs typeface="Arial MT"/>
              </a:rPr>
              <a:t>wher</a:t>
            </a:r>
            <a:r>
              <a:rPr sz="1600" dirty="0">
                <a:latin typeface="+mj-lt"/>
                <a:cs typeface="Arial MT"/>
              </a:rPr>
              <a:t>e</a:t>
            </a:r>
            <a:r>
              <a:rPr sz="1600" spc="-4" dirty="0">
                <a:latin typeface="+mj-lt"/>
                <a:cs typeface="Arial MT"/>
              </a:rPr>
              <a:t> w</a:t>
            </a:r>
            <a:r>
              <a:rPr sz="1600" dirty="0">
                <a:latin typeface="+mj-lt"/>
                <a:cs typeface="Arial MT"/>
              </a:rPr>
              <a:t>e</a:t>
            </a:r>
            <a:r>
              <a:rPr sz="1600" spc="-4" dirty="0">
                <a:latin typeface="+mj-lt"/>
                <a:cs typeface="Arial MT"/>
              </a:rPr>
              <a:t> hav</a:t>
            </a:r>
            <a:r>
              <a:rPr sz="1600" dirty="0">
                <a:latin typeface="+mj-lt"/>
                <a:cs typeface="Arial MT"/>
              </a:rPr>
              <a:t>e</a:t>
            </a:r>
            <a:r>
              <a:rPr sz="1600" spc="-4" dirty="0">
                <a:latin typeface="+mj-lt"/>
                <a:cs typeface="Arial MT"/>
              </a:rPr>
              <a:t> example</a:t>
            </a:r>
            <a:r>
              <a:rPr sz="1600" dirty="0">
                <a:latin typeface="+mj-lt"/>
                <a:cs typeface="Arial MT"/>
              </a:rPr>
              <a:t>s</a:t>
            </a:r>
            <a:r>
              <a:rPr sz="1600" spc="-4" dirty="0">
                <a:latin typeface="+mj-lt"/>
                <a:cs typeface="Arial MT"/>
              </a:rPr>
              <a:t> o</a:t>
            </a:r>
            <a:r>
              <a:rPr sz="1600" dirty="0">
                <a:latin typeface="+mj-lt"/>
                <a:cs typeface="Arial MT"/>
              </a:rPr>
              <a:t>f</a:t>
            </a:r>
            <a:r>
              <a:rPr sz="1600" spc="34" dirty="0">
                <a:latin typeface="+mj-lt"/>
                <a:cs typeface="Arial MT"/>
              </a:rPr>
              <a:t> </a:t>
            </a:r>
            <a:r>
              <a:rPr sz="1600" b="1" spc="-4" dirty="0">
                <a:latin typeface="+mj-lt"/>
                <a:cs typeface="Arial"/>
              </a:rPr>
              <a:t>x</a:t>
            </a:r>
            <a:r>
              <a:rPr sz="1600" b="1" dirty="0">
                <a:latin typeface="+mj-lt"/>
                <a:cs typeface="Arial"/>
              </a:rPr>
              <a:t>,</a:t>
            </a:r>
            <a:r>
              <a:rPr sz="1600" b="1" spc="-4" dirty="0">
                <a:latin typeface="+mj-lt"/>
                <a:cs typeface="Arial"/>
              </a:rPr>
              <a:t> </a:t>
            </a:r>
            <a:r>
              <a:rPr sz="1600" b="1" dirty="0">
                <a:latin typeface="+mj-lt"/>
                <a:cs typeface="Arial"/>
              </a:rPr>
              <a:t>y </a:t>
            </a:r>
            <a:r>
              <a:rPr sz="1600" spc="-4" dirty="0">
                <a:latin typeface="+mj-lt"/>
                <a:cs typeface="Arial MT"/>
              </a:rPr>
              <a:t>pairs</a:t>
            </a:r>
            <a:endParaRPr sz="1600" dirty="0">
              <a:latin typeface="+mj-lt"/>
              <a:cs typeface="Arial MT"/>
            </a:endParaRPr>
          </a:p>
          <a:p>
            <a:pPr marL="328612" marR="267653" indent="-285750">
              <a:lnSpc>
                <a:spcPct val="114999"/>
              </a:lnSpc>
              <a:buFont typeface="Arial" panose="020B0604020202020204" pitchFamily="34" charset="0"/>
              <a:buChar char="•"/>
              <a:tabLst>
                <a:tab pos="351949" algn="l"/>
                <a:tab pos="352425" algn="l"/>
              </a:tabLst>
            </a:pPr>
            <a:r>
              <a:rPr sz="1600" spc="-4" dirty="0">
                <a:latin typeface="+mj-lt"/>
                <a:cs typeface="Arial MT"/>
              </a:rPr>
              <a:t>When</a:t>
            </a:r>
            <a:r>
              <a:rPr sz="1600" spc="-15" dirty="0">
                <a:latin typeface="+mj-lt"/>
                <a:cs typeface="Arial MT"/>
              </a:rPr>
              <a:t> </a:t>
            </a:r>
            <a:r>
              <a:rPr sz="1600" spc="-4" dirty="0">
                <a:latin typeface="+mj-lt"/>
                <a:cs typeface="Arial MT"/>
              </a:rPr>
              <a:t>the</a:t>
            </a:r>
            <a:r>
              <a:rPr sz="1600" spc="-11" dirty="0">
                <a:latin typeface="+mj-lt"/>
                <a:cs typeface="Arial MT"/>
              </a:rPr>
              <a:t> </a:t>
            </a:r>
            <a:r>
              <a:rPr sz="1600" spc="-4" dirty="0">
                <a:latin typeface="+mj-lt"/>
                <a:cs typeface="Arial MT"/>
              </a:rPr>
              <a:t>task</a:t>
            </a:r>
            <a:r>
              <a:rPr sz="1600" spc="-11" dirty="0">
                <a:latin typeface="+mj-lt"/>
                <a:cs typeface="Arial MT"/>
              </a:rPr>
              <a:t> </a:t>
            </a:r>
            <a:r>
              <a:rPr sz="1600" spc="-4" dirty="0">
                <a:latin typeface="+mj-lt"/>
                <a:cs typeface="Arial MT"/>
              </a:rPr>
              <a:t>is</a:t>
            </a:r>
            <a:r>
              <a:rPr sz="1600" spc="-11" dirty="0">
                <a:latin typeface="+mj-lt"/>
                <a:cs typeface="Arial MT"/>
              </a:rPr>
              <a:t> </a:t>
            </a:r>
            <a:r>
              <a:rPr sz="1600" dirty="0">
                <a:latin typeface="+mj-lt"/>
                <a:cs typeface="Arial MT"/>
              </a:rPr>
              <a:t>more</a:t>
            </a:r>
            <a:r>
              <a:rPr sz="1600" spc="-8" dirty="0">
                <a:latin typeface="+mj-lt"/>
                <a:cs typeface="Arial MT"/>
              </a:rPr>
              <a:t> </a:t>
            </a:r>
            <a:r>
              <a:rPr sz="1600" dirty="0">
                <a:latin typeface="+mj-lt"/>
                <a:cs typeface="Arial MT"/>
              </a:rPr>
              <a:t>complicated/algorithmic,</a:t>
            </a:r>
            <a:r>
              <a:rPr sz="1600" spc="-8" dirty="0">
                <a:latin typeface="+mj-lt"/>
                <a:cs typeface="Arial MT"/>
              </a:rPr>
              <a:t> </a:t>
            </a:r>
            <a:r>
              <a:rPr sz="1600" spc="-4" dirty="0">
                <a:solidFill>
                  <a:srgbClr val="0070C0"/>
                </a:solidFill>
                <a:latin typeface="+mj-lt"/>
                <a:cs typeface="Arial MT"/>
              </a:rPr>
              <a:t>asking</a:t>
            </a:r>
            <a:r>
              <a:rPr sz="1600" spc="-8" dirty="0">
                <a:solidFill>
                  <a:srgbClr val="0070C0"/>
                </a:solidFill>
                <a:latin typeface="+mj-lt"/>
                <a:cs typeface="Arial MT"/>
              </a:rPr>
              <a:t> </a:t>
            </a:r>
            <a:r>
              <a:rPr sz="1600" spc="-4" dirty="0">
                <a:solidFill>
                  <a:srgbClr val="0070C0"/>
                </a:solidFill>
                <a:latin typeface="+mj-lt"/>
                <a:cs typeface="Arial MT"/>
              </a:rPr>
              <a:t>the</a:t>
            </a:r>
            <a:r>
              <a:rPr sz="1600" spc="-15" dirty="0">
                <a:solidFill>
                  <a:srgbClr val="0070C0"/>
                </a:solidFill>
                <a:latin typeface="+mj-lt"/>
                <a:cs typeface="Arial MT"/>
              </a:rPr>
              <a:t> </a:t>
            </a:r>
            <a:r>
              <a:rPr sz="1600" dirty="0">
                <a:solidFill>
                  <a:srgbClr val="0070C0"/>
                </a:solidFill>
                <a:latin typeface="+mj-lt"/>
                <a:cs typeface="Arial MT"/>
              </a:rPr>
              <a:t>model</a:t>
            </a:r>
            <a:r>
              <a:rPr sz="1600" spc="-8" dirty="0">
                <a:solidFill>
                  <a:srgbClr val="0070C0"/>
                </a:solidFill>
                <a:latin typeface="+mj-lt"/>
                <a:cs typeface="Arial MT"/>
              </a:rPr>
              <a:t> </a:t>
            </a:r>
            <a:r>
              <a:rPr sz="1600" spc="-4" dirty="0">
                <a:solidFill>
                  <a:srgbClr val="0070C0"/>
                </a:solidFill>
                <a:latin typeface="+mj-lt"/>
                <a:cs typeface="Arial MT"/>
              </a:rPr>
              <a:t>to</a:t>
            </a:r>
            <a:r>
              <a:rPr sz="1600" spc="-11" dirty="0">
                <a:solidFill>
                  <a:srgbClr val="0070C0"/>
                </a:solidFill>
                <a:latin typeface="+mj-lt"/>
                <a:cs typeface="Arial MT"/>
              </a:rPr>
              <a:t> </a:t>
            </a:r>
            <a:r>
              <a:rPr sz="1600" dirty="0">
                <a:solidFill>
                  <a:srgbClr val="0070C0"/>
                </a:solidFill>
                <a:latin typeface="+mj-lt"/>
                <a:cs typeface="Arial MT"/>
              </a:rPr>
              <a:t>“reason </a:t>
            </a:r>
            <a:r>
              <a:rPr sz="1600" spc="-491" dirty="0">
                <a:solidFill>
                  <a:srgbClr val="0070C0"/>
                </a:solidFill>
                <a:latin typeface="+mj-lt"/>
                <a:cs typeface="Arial MT"/>
              </a:rPr>
              <a:t> </a:t>
            </a:r>
            <a:r>
              <a:rPr sz="1600" spc="-4" dirty="0">
                <a:solidFill>
                  <a:srgbClr val="0070C0"/>
                </a:solidFill>
                <a:latin typeface="+mj-lt"/>
                <a:cs typeface="Arial MT"/>
              </a:rPr>
              <a:t>through”</a:t>
            </a:r>
            <a:r>
              <a:rPr sz="1600" spc="-11" dirty="0">
                <a:solidFill>
                  <a:srgbClr val="0070C0"/>
                </a:solidFill>
                <a:latin typeface="+mj-lt"/>
                <a:cs typeface="Arial MT"/>
              </a:rPr>
              <a:t> </a:t>
            </a:r>
            <a:r>
              <a:rPr sz="1600" spc="-4" dirty="0">
                <a:solidFill>
                  <a:srgbClr val="0070C0"/>
                </a:solidFill>
                <a:latin typeface="+mj-lt"/>
                <a:cs typeface="Arial MT"/>
              </a:rPr>
              <a:t>an answer </a:t>
            </a:r>
            <a:r>
              <a:rPr sz="1600" dirty="0">
                <a:latin typeface="+mj-lt"/>
                <a:cs typeface="Arial MT"/>
              </a:rPr>
              <a:t>can</a:t>
            </a:r>
            <a:r>
              <a:rPr sz="1600" spc="-8" dirty="0">
                <a:latin typeface="+mj-lt"/>
                <a:cs typeface="Arial MT"/>
              </a:rPr>
              <a:t> </a:t>
            </a:r>
            <a:r>
              <a:rPr sz="1600" dirty="0">
                <a:latin typeface="+mj-lt"/>
                <a:cs typeface="Arial MT"/>
              </a:rPr>
              <a:t>yield</a:t>
            </a:r>
            <a:r>
              <a:rPr sz="1600" spc="-4" dirty="0">
                <a:latin typeface="+mj-lt"/>
                <a:cs typeface="Arial MT"/>
              </a:rPr>
              <a:t> better </a:t>
            </a:r>
            <a:r>
              <a:rPr sz="1600" dirty="0">
                <a:latin typeface="+mj-lt"/>
                <a:cs typeface="Arial MT"/>
              </a:rPr>
              <a:t>results</a:t>
            </a:r>
          </a:p>
        </p:txBody>
      </p:sp>
      <p:sp>
        <p:nvSpPr>
          <p:cNvPr id="4" name="object 4"/>
          <p:cNvSpPr txBox="1"/>
          <p:nvPr/>
        </p:nvSpPr>
        <p:spPr>
          <a:xfrm>
            <a:off x="399827" y="4321797"/>
            <a:ext cx="7705249" cy="517962"/>
          </a:xfrm>
          <a:prstGeom prst="rect">
            <a:avLst/>
          </a:prstGeom>
        </p:spPr>
        <p:txBody>
          <a:bodyPr vert="horz" wrap="square" lIns="0" tIns="9525" rIns="0" bIns="0" rtlCol="0">
            <a:spAutoFit/>
          </a:bodyPr>
          <a:lstStyle/>
          <a:p>
            <a:pPr marL="9048" marR="3810">
              <a:lnSpc>
                <a:spcPct val="114999"/>
              </a:lnSpc>
              <a:spcBef>
                <a:spcPts val="75"/>
              </a:spcBef>
              <a:tabLst>
                <a:tab pos="318611" algn="l"/>
                <a:tab pos="319088" algn="l"/>
              </a:tabLst>
            </a:pPr>
            <a:r>
              <a:rPr sz="1500" b="1" spc="-4" dirty="0">
                <a:latin typeface="+mj-lt"/>
                <a:cs typeface="Arial"/>
              </a:rPr>
              <a:t>Caveat</a:t>
            </a:r>
            <a:r>
              <a:rPr sz="1500" spc="-4" dirty="0">
                <a:latin typeface="+mj-lt"/>
                <a:cs typeface="Arial MT"/>
              </a:rPr>
              <a:t>: Coming up with </a:t>
            </a:r>
            <a:r>
              <a:rPr sz="1500" b="1" spc="-4" dirty="0">
                <a:latin typeface="+mj-lt"/>
                <a:cs typeface="Arial"/>
              </a:rPr>
              <a:t>x, </a:t>
            </a:r>
            <a:r>
              <a:rPr sz="1500" b="1" dirty="0">
                <a:latin typeface="+mj-lt"/>
                <a:cs typeface="Arial"/>
              </a:rPr>
              <a:t>y </a:t>
            </a:r>
            <a:r>
              <a:rPr sz="1500" spc="-4" dirty="0">
                <a:latin typeface="+mj-lt"/>
                <a:cs typeface="Arial MT"/>
              </a:rPr>
              <a:t>pairs </a:t>
            </a:r>
            <a:r>
              <a:rPr sz="1500" dirty="0">
                <a:latin typeface="+mj-lt"/>
                <a:cs typeface="Arial MT"/>
              </a:rPr>
              <a:t>can </a:t>
            </a:r>
            <a:r>
              <a:rPr sz="1500" spc="-4" dirty="0">
                <a:latin typeface="+mj-lt"/>
                <a:cs typeface="Arial MT"/>
              </a:rPr>
              <a:t>be </a:t>
            </a:r>
            <a:r>
              <a:rPr sz="1500" dirty="0">
                <a:latin typeface="+mj-lt"/>
                <a:cs typeface="Arial MT"/>
              </a:rPr>
              <a:t>resource </a:t>
            </a:r>
            <a:r>
              <a:rPr sz="1500" spc="-4" dirty="0">
                <a:latin typeface="+mj-lt"/>
                <a:cs typeface="Arial MT"/>
              </a:rPr>
              <a:t>intensive, </a:t>
            </a:r>
            <a:r>
              <a:rPr sz="1500" dirty="0">
                <a:latin typeface="+mj-lt"/>
                <a:cs typeface="Arial MT"/>
              </a:rPr>
              <a:t>since </a:t>
            </a:r>
            <a:r>
              <a:rPr sz="1500" spc="-4" dirty="0">
                <a:latin typeface="+mj-lt"/>
                <a:cs typeface="Arial MT"/>
              </a:rPr>
              <a:t>each </a:t>
            </a:r>
            <a:r>
              <a:rPr sz="1500" spc="-491" dirty="0">
                <a:latin typeface="+mj-lt"/>
                <a:cs typeface="Arial MT"/>
              </a:rPr>
              <a:t> </a:t>
            </a:r>
            <a:r>
              <a:rPr sz="1500" spc="-4" dirty="0">
                <a:latin typeface="+mj-lt"/>
                <a:cs typeface="Arial MT"/>
              </a:rPr>
              <a:t>answer</a:t>
            </a:r>
            <a:r>
              <a:rPr sz="1500" spc="-8" dirty="0">
                <a:latin typeface="+mj-lt"/>
                <a:cs typeface="Arial MT"/>
              </a:rPr>
              <a:t> </a:t>
            </a:r>
            <a:r>
              <a:rPr sz="1500" dirty="0">
                <a:latin typeface="+mj-lt"/>
                <a:cs typeface="Arial MT"/>
              </a:rPr>
              <a:t>must</a:t>
            </a:r>
            <a:r>
              <a:rPr sz="1500" spc="-4" dirty="0">
                <a:latin typeface="+mj-lt"/>
                <a:cs typeface="Arial MT"/>
              </a:rPr>
              <a:t> include</a:t>
            </a:r>
            <a:r>
              <a:rPr sz="1500" spc="-8" dirty="0">
                <a:latin typeface="+mj-lt"/>
                <a:cs typeface="Arial MT"/>
              </a:rPr>
              <a:t> </a:t>
            </a:r>
            <a:r>
              <a:rPr sz="1500" spc="-4" dirty="0">
                <a:latin typeface="+mj-lt"/>
                <a:cs typeface="Arial MT"/>
              </a:rPr>
              <a:t>numerous </a:t>
            </a:r>
            <a:r>
              <a:rPr sz="1500" dirty="0">
                <a:latin typeface="+mj-lt"/>
                <a:cs typeface="Arial MT"/>
              </a:rPr>
              <a:t>reasoning</a:t>
            </a:r>
            <a:r>
              <a:rPr sz="1500" spc="-4" dirty="0">
                <a:latin typeface="+mj-lt"/>
                <a:cs typeface="Arial MT"/>
              </a:rPr>
              <a:t> </a:t>
            </a:r>
            <a:r>
              <a:rPr sz="1500" dirty="0">
                <a:latin typeface="+mj-lt"/>
                <a:cs typeface="Arial MT"/>
              </a:rPr>
              <a:t>steps</a:t>
            </a:r>
          </a:p>
        </p:txBody>
      </p:sp>
      <p:pic>
        <p:nvPicPr>
          <p:cNvPr id="5" name="object 5"/>
          <p:cNvPicPr/>
          <p:nvPr/>
        </p:nvPicPr>
        <p:blipFill>
          <a:blip r:embed="rId3" cstate="print"/>
          <a:stretch>
            <a:fillRect/>
          </a:stretch>
        </p:blipFill>
        <p:spPr>
          <a:xfrm>
            <a:off x="2349612" y="2083200"/>
            <a:ext cx="4368563" cy="1948139"/>
          </a:xfrm>
          <a:prstGeom prst="rect">
            <a:avLst/>
          </a:prstGeom>
        </p:spPr>
      </p:pic>
    </p:spTree>
    <p:extLst>
      <p:ext uri="{BB962C8B-B14F-4D97-AF65-F5344CB8AC3E}">
        <p14:creationId xmlns:p14="http://schemas.microsoft.com/office/powerpoint/2010/main" val="33198525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5998-1E02-433C-B5E5-FC77D6816101}"/>
              </a:ext>
            </a:extLst>
          </p:cNvPr>
          <p:cNvSpPr>
            <a:spLocks noGrp="1"/>
          </p:cNvSpPr>
          <p:nvPr>
            <p:ph type="title"/>
          </p:nvPr>
        </p:nvSpPr>
        <p:spPr/>
        <p:txBody>
          <a:bodyPr/>
          <a:lstStyle/>
          <a:p>
            <a:r>
              <a:rPr lang="en-US" dirty="0"/>
              <a:t>Zero-shot </a:t>
            </a:r>
            <a:r>
              <a:rPr lang="en-US" dirty="0" err="1"/>
              <a:t>CoT</a:t>
            </a:r>
            <a:endParaRPr lang="en-AT" dirty="0"/>
          </a:p>
        </p:txBody>
      </p:sp>
      <p:sp>
        <p:nvSpPr>
          <p:cNvPr id="3" name="Content Placeholder 2">
            <a:extLst>
              <a:ext uri="{FF2B5EF4-FFF2-40B4-BE49-F238E27FC236}">
                <a16:creationId xmlns:a16="http://schemas.microsoft.com/office/drawing/2014/main" id="{751E2F45-A207-4611-A739-2E0A9D62D1C8}"/>
              </a:ext>
            </a:extLst>
          </p:cNvPr>
          <p:cNvSpPr>
            <a:spLocks noGrp="1"/>
          </p:cNvSpPr>
          <p:nvPr>
            <p:ph idx="1"/>
          </p:nvPr>
        </p:nvSpPr>
        <p:spPr/>
        <p:txBody>
          <a:bodyPr/>
          <a:lstStyle/>
          <a:p>
            <a:endParaRPr lang="en-AT" dirty="0"/>
          </a:p>
        </p:txBody>
      </p:sp>
      <p:grpSp>
        <p:nvGrpSpPr>
          <p:cNvPr id="4" name="object 3">
            <a:extLst>
              <a:ext uri="{FF2B5EF4-FFF2-40B4-BE49-F238E27FC236}">
                <a16:creationId xmlns:a16="http://schemas.microsoft.com/office/drawing/2014/main" id="{27646DD6-95AD-4018-9DB6-A134CFEC758A}"/>
              </a:ext>
            </a:extLst>
          </p:cNvPr>
          <p:cNvGrpSpPr/>
          <p:nvPr/>
        </p:nvGrpSpPr>
        <p:grpSpPr>
          <a:xfrm>
            <a:off x="1524000" y="1212495"/>
            <a:ext cx="4953000" cy="1402667"/>
            <a:chOff x="457200" y="1676400"/>
            <a:chExt cx="11364468" cy="3496944"/>
          </a:xfrm>
        </p:grpSpPr>
        <p:pic>
          <p:nvPicPr>
            <p:cNvPr id="5" name="object 4">
              <a:extLst>
                <a:ext uri="{FF2B5EF4-FFF2-40B4-BE49-F238E27FC236}">
                  <a16:creationId xmlns:a16="http://schemas.microsoft.com/office/drawing/2014/main" id="{141349C0-8E4D-426C-8F14-9832DF311942}"/>
                </a:ext>
              </a:extLst>
            </p:cNvPr>
            <p:cNvPicPr/>
            <p:nvPr/>
          </p:nvPicPr>
          <p:blipFill>
            <a:blip r:embed="rId2" cstate="print"/>
            <a:stretch>
              <a:fillRect/>
            </a:stretch>
          </p:blipFill>
          <p:spPr>
            <a:xfrm>
              <a:off x="457200" y="3424427"/>
              <a:ext cx="11364468" cy="1748917"/>
            </a:xfrm>
            <a:prstGeom prst="rect">
              <a:avLst/>
            </a:prstGeom>
          </p:spPr>
        </p:pic>
        <p:pic>
          <p:nvPicPr>
            <p:cNvPr id="7" name="object 6">
              <a:extLst>
                <a:ext uri="{FF2B5EF4-FFF2-40B4-BE49-F238E27FC236}">
                  <a16:creationId xmlns:a16="http://schemas.microsoft.com/office/drawing/2014/main" id="{046D9D47-BBF2-4769-8842-6B436E56BF7A}"/>
                </a:ext>
              </a:extLst>
            </p:cNvPr>
            <p:cNvPicPr/>
            <p:nvPr/>
          </p:nvPicPr>
          <p:blipFill>
            <a:blip r:embed="rId3" cstate="print"/>
            <a:stretch>
              <a:fillRect/>
            </a:stretch>
          </p:blipFill>
          <p:spPr>
            <a:xfrm>
              <a:off x="626334" y="1676400"/>
              <a:ext cx="11020773" cy="1727702"/>
            </a:xfrm>
            <a:prstGeom prst="rect">
              <a:avLst/>
            </a:prstGeom>
          </p:spPr>
        </p:pic>
      </p:grpSp>
      <p:sp>
        <p:nvSpPr>
          <p:cNvPr id="8" name="Rectangle 7">
            <a:extLst>
              <a:ext uri="{FF2B5EF4-FFF2-40B4-BE49-F238E27FC236}">
                <a16:creationId xmlns:a16="http://schemas.microsoft.com/office/drawing/2014/main" id="{C38A2357-1E79-4082-99BF-E76E7DDC3ABE}"/>
              </a:ext>
            </a:extLst>
          </p:cNvPr>
          <p:cNvSpPr/>
          <p:nvPr/>
        </p:nvSpPr>
        <p:spPr>
          <a:xfrm>
            <a:off x="0" y="4897279"/>
            <a:ext cx="8915400" cy="246221"/>
          </a:xfrm>
          <a:prstGeom prst="rect">
            <a:avLst/>
          </a:prstGeom>
        </p:spPr>
        <p:txBody>
          <a:bodyPr wrap="square">
            <a:spAutoFit/>
          </a:bodyPr>
          <a:lstStyle/>
          <a:p>
            <a:r>
              <a:rPr lang="en-US" sz="1000" dirty="0">
                <a:solidFill>
                  <a:srgbClr val="222222"/>
                </a:solidFill>
                <a:latin typeface="Calibri" panose="020F0502020204030204" pitchFamily="34" charset="0"/>
                <a:cs typeface="Calibri" panose="020F0502020204030204" pitchFamily="34" charset="0"/>
              </a:rPr>
              <a:t>Kojima, Takeshi, et al. "Large language models are zero-shot reasoners." </a:t>
            </a:r>
            <a:r>
              <a:rPr lang="en-US" sz="1000" i="1" dirty="0">
                <a:solidFill>
                  <a:srgbClr val="222222"/>
                </a:solidFill>
                <a:latin typeface="Calibri" panose="020F0502020204030204" pitchFamily="34" charset="0"/>
                <a:cs typeface="Calibri" panose="020F0502020204030204" pitchFamily="34" charset="0"/>
              </a:rPr>
              <a:t>Advances in neural information processing systems</a:t>
            </a:r>
            <a:r>
              <a:rPr lang="en-US" sz="1000" dirty="0">
                <a:solidFill>
                  <a:srgbClr val="222222"/>
                </a:solidFill>
                <a:latin typeface="Calibri" panose="020F0502020204030204" pitchFamily="34" charset="0"/>
                <a:cs typeface="Calibri" panose="020F0502020204030204" pitchFamily="34" charset="0"/>
              </a:rPr>
              <a:t> 35 (2022): 22199-22213.</a:t>
            </a:r>
            <a:endParaRPr lang="en-AT" sz="1000" dirty="0">
              <a:latin typeface="Calibri" panose="020F0502020204030204" pitchFamily="34" charset="0"/>
              <a:cs typeface="Calibri" panose="020F0502020204030204" pitchFamily="34" charset="0"/>
            </a:endParaRPr>
          </a:p>
        </p:txBody>
      </p:sp>
      <p:grpSp>
        <p:nvGrpSpPr>
          <p:cNvPr id="9" name="object 3">
            <a:extLst>
              <a:ext uri="{FF2B5EF4-FFF2-40B4-BE49-F238E27FC236}">
                <a16:creationId xmlns:a16="http://schemas.microsoft.com/office/drawing/2014/main" id="{C87BB184-5E88-4841-A01D-1C5D2F38C039}"/>
              </a:ext>
            </a:extLst>
          </p:cNvPr>
          <p:cNvGrpSpPr/>
          <p:nvPr/>
        </p:nvGrpSpPr>
        <p:grpSpPr>
          <a:xfrm>
            <a:off x="4038600" y="3101844"/>
            <a:ext cx="3695129" cy="1509516"/>
            <a:chOff x="429768" y="914400"/>
            <a:chExt cx="11101070" cy="5088255"/>
          </a:xfrm>
        </p:grpSpPr>
        <p:pic>
          <p:nvPicPr>
            <p:cNvPr id="10" name="object 4">
              <a:extLst>
                <a:ext uri="{FF2B5EF4-FFF2-40B4-BE49-F238E27FC236}">
                  <a16:creationId xmlns:a16="http://schemas.microsoft.com/office/drawing/2014/main" id="{53230772-F888-4308-B20A-A005F1A82F91}"/>
                </a:ext>
              </a:extLst>
            </p:cNvPr>
            <p:cNvPicPr/>
            <p:nvPr/>
          </p:nvPicPr>
          <p:blipFill>
            <a:blip r:embed="rId4" cstate="print"/>
            <a:stretch>
              <a:fillRect/>
            </a:stretch>
          </p:blipFill>
          <p:spPr>
            <a:xfrm>
              <a:off x="761377" y="5524263"/>
              <a:ext cx="10464661" cy="478024"/>
            </a:xfrm>
            <a:prstGeom prst="rect">
              <a:avLst/>
            </a:prstGeom>
          </p:spPr>
        </p:pic>
        <p:pic>
          <p:nvPicPr>
            <p:cNvPr id="11" name="object 5">
              <a:extLst>
                <a:ext uri="{FF2B5EF4-FFF2-40B4-BE49-F238E27FC236}">
                  <a16:creationId xmlns:a16="http://schemas.microsoft.com/office/drawing/2014/main" id="{64ABFDCF-C797-4249-A1D7-D7615A919DE5}"/>
                </a:ext>
              </a:extLst>
            </p:cNvPr>
            <p:cNvPicPr/>
            <p:nvPr/>
          </p:nvPicPr>
          <p:blipFill>
            <a:blip r:embed="rId5" cstate="print"/>
            <a:stretch>
              <a:fillRect/>
            </a:stretch>
          </p:blipFill>
          <p:spPr>
            <a:xfrm>
              <a:off x="429768" y="914400"/>
              <a:ext cx="11100816" cy="4648200"/>
            </a:xfrm>
            <a:prstGeom prst="rect">
              <a:avLst/>
            </a:prstGeom>
          </p:spPr>
        </p:pic>
        <p:sp>
          <p:nvSpPr>
            <p:cNvPr id="12" name="object 6">
              <a:extLst>
                <a:ext uri="{FF2B5EF4-FFF2-40B4-BE49-F238E27FC236}">
                  <a16:creationId xmlns:a16="http://schemas.microsoft.com/office/drawing/2014/main" id="{AFA671CE-C8AB-4062-BCFD-277039E3D7D5}"/>
                </a:ext>
              </a:extLst>
            </p:cNvPr>
            <p:cNvSpPr/>
            <p:nvPr/>
          </p:nvSpPr>
          <p:spPr>
            <a:xfrm>
              <a:off x="2072259" y="1748027"/>
              <a:ext cx="512445" cy="309880"/>
            </a:xfrm>
            <a:custGeom>
              <a:avLst/>
              <a:gdLst/>
              <a:ahLst/>
              <a:cxnLst/>
              <a:rect l="l" t="t" r="r" b="b"/>
              <a:pathLst>
                <a:path w="512444" h="309880">
                  <a:moveTo>
                    <a:pt x="512051" y="0"/>
                  </a:moveTo>
                  <a:lnTo>
                    <a:pt x="419100" y="0"/>
                  </a:lnTo>
                  <a:lnTo>
                    <a:pt x="0" y="0"/>
                  </a:lnTo>
                  <a:lnTo>
                    <a:pt x="0" y="309372"/>
                  </a:lnTo>
                  <a:lnTo>
                    <a:pt x="419100" y="309372"/>
                  </a:lnTo>
                  <a:lnTo>
                    <a:pt x="512051" y="309372"/>
                  </a:lnTo>
                  <a:lnTo>
                    <a:pt x="512051" y="0"/>
                  </a:lnTo>
                  <a:close/>
                </a:path>
              </a:pathLst>
            </a:custGeom>
            <a:solidFill>
              <a:srgbClr val="FFFFFF"/>
            </a:solidFill>
          </p:spPr>
          <p:txBody>
            <a:bodyPr wrap="square" lIns="0" tIns="0" rIns="0" bIns="0" rtlCol="0"/>
            <a:lstStyle/>
            <a:p>
              <a:endParaRPr sz="1800"/>
            </a:p>
          </p:txBody>
        </p:sp>
      </p:grpSp>
    </p:spTree>
    <p:extLst>
      <p:ext uri="{BB962C8B-B14F-4D97-AF65-F5344CB8AC3E}">
        <p14:creationId xmlns:p14="http://schemas.microsoft.com/office/powerpoint/2010/main" val="275137918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C0B84-3D71-48B0-A7FC-37B0E687E863}"/>
              </a:ext>
            </a:extLst>
          </p:cNvPr>
          <p:cNvSpPr>
            <a:spLocks noGrp="1"/>
          </p:cNvSpPr>
          <p:nvPr>
            <p:ph type="title"/>
          </p:nvPr>
        </p:nvSpPr>
        <p:spPr/>
        <p:txBody>
          <a:bodyPr/>
          <a:lstStyle/>
          <a:p>
            <a:r>
              <a:rPr lang="en-US" dirty="0"/>
              <a:t>How LLMs handle long context?</a:t>
            </a:r>
            <a:endParaRPr lang="en-AT" dirty="0"/>
          </a:p>
        </p:txBody>
      </p:sp>
      <p:sp>
        <p:nvSpPr>
          <p:cNvPr id="3" name="Content Placeholder 2">
            <a:extLst>
              <a:ext uri="{FF2B5EF4-FFF2-40B4-BE49-F238E27FC236}">
                <a16:creationId xmlns:a16="http://schemas.microsoft.com/office/drawing/2014/main" id="{D13C37A9-C380-4BEC-8DB2-C53057AA2F99}"/>
              </a:ext>
            </a:extLst>
          </p:cNvPr>
          <p:cNvSpPr>
            <a:spLocks noGrp="1"/>
          </p:cNvSpPr>
          <p:nvPr>
            <p:ph idx="1"/>
          </p:nvPr>
        </p:nvSpPr>
        <p:spPr>
          <a:xfrm>
            <a:off x="628650" y="1369219"/>
            <a:ext cx="4400550" cy="3263504"/>
          </a:xfrm>
        </p:spPr>
        <p:txBody>
          <a:bodyPr>
            <a:normAutofit/>
          </a:bodyPr>
          <a:lstStyle/>
          <a:p>
            <a:r>
              <a:rPr lang="en-US" sz="1400" dirty="0"/>
              <a:t> Liu et al. find that </a:t>
            </a:r>
            <a:r>
              <a:rPr lang="en-US" sz="1400" dirty="0">
                <a:solidFill>
                  <a:srgbClr val="0070C0"/>
                </a:solidFill>
              </a:rPr>
              <a:t>changing the location of relevant information in the input </a:t>
            </a:r>
            <a:r>
              <a:rPr lang="en-US" sz="1400" dirty="0"/>
              <a:t>can </a:t>
            </a:r>
            <a:r>
              <a:rPr lang="en-US" sz="1400" dirty="0">
                <a:solidFill>
                  <a:srgbClr val="0070C0"/>
                </a:solidFill>
              </a:rPr>
              <a:t>degrade model performance</a:t>
            </a:r>
          </a:p>
          <a:p>
            <a:r>
              <a:rPr lang="en-US" sz="1400" dirty="0"/>
              <a:t>They find that decoder-only LLMs like GPT-3.5 can deal well with such information at the </a:t>
            </a:r>
            <a:r>
              <a:rPr lang="en-US" sz="1400" dirty="0">
                <a:solidFill>
                  <a:srgbClr val="0070C0"/>
                </a:solidFill>
              </a:rPr>
              <a:t>beginning</a:t>
            </a:r>
            <a:r>
              <a:rPr lang="en-US" sz="1400" dirty="0"/>
              <a:t> or </a:t>
            </a:r>
            <a:r>
              <a:rPr lang="en-US" sz="1400" dirty="0">
                <a:solidFill>
                  <a:srgbClr val="0070C0"/>
                </a:solidFill>
              </a:rPr>
              <a:t>end</a:t>
            </a:r>
            <a:r>
              <a:rPr lang="en-US" sz="1400" dirty="0"/>
              <a:t> of the </a:t>
            </a:r>
            <a:r>
              <a:rPr lang="en-US" sz="1400" dirty="0">
                <a:solidFill>
                  <a:srgbClr val="0070C0"/>
                </a:solidFill>
              </a:rPr>
              <a:t>input context</a:t>
            </a:r>
          </a:p>
          <a:p>
            <a:pPr lvl="1"/>
            <a:r>
              <a:rPr lang="en-US" sz="1175" dirty="0"/>
              <a:t>they cannot access information in the </a:t>
            </a:r>
            <a:r>
              <a:rPr lang="en-US" sz="1175" dirty="0">
                <a:solidFill>
                  <a:srgbClr val="0070C0"/>
                </a:solidFill>
              </a:rPr>
              <a:t>middle</a:t>
            </a:r>
            <a:r>
              <a:rPr lang="en-US" sz="1175" dirty="0"/>
              <a:t> of it well, resulting in a </a:t>
            </a:r>
            <a:r>
              <a:rPr lang="en-US" sz="1175" dirty="0">
                <a:solidFill>
                  <a:srgbClr val="0070C0"/>
                </a:solidFill>
              </a:rPr>
              <a:t>U-shaped performance curve</a:t>
            </a:r>
            <a:endParaRPr lang="en-AT" sz="1175" dirty="0">
              <a:solidFill>
                <a:srgbClr val="0070C0"/>
              </a:solidFill>
            </a:endParaRPr>
          </a:p>
        </p:txBody>
      </p:sp>
      <p:pic>
        <p:nvPicPr>
          <p:cNvPr id="4" name="Picture 3">
            <a:extLst>
              <a:ext uri="{FF2B5EF4-FFF2-40B4-BE49-F238E27FC236}">
                <a16:creationId xmlns:a16="http://schemas.microsoft.com/office/drawing/2014/main" id="{2BA71C62-047B-45F6-9F95-A4F2BB10D43A}"/>
              </a:ext>
            </a:extLst>
          </p:cNvPr>
          <p:cNvPicPr>
            <a:picLocks noChangeAspect="1"/>
          </p:cNvPicPr>
          <p:nvPr/>
        </p:nvPicPr>
        <p:blipFill>
          <a:blip r:embed="rId2"/>
          <a:stretch>
            <a:fillRect/>
          </a:stretch>
        </p:blipFill>
        <p:spPr>
          <a:xfrm>
            <a:off x="5334000" y="1394895"/>
            <a:ext cx="2749899" cy="2502408"/>
          </a:xfrm>
          <a:prstGeom prst="rect">
            <a:avLst/>
          </a:prstGeom>
        </p:spPr>
      </p:pic>
      <p:sp>
        <p:nvSpPr>
          <p:cNvPr id="5" name="Rectangle 4">
            <a:extLst>
              <a:ext uri="{FF2B5EF4-FFF2-40B4-BE49-F238E27FC236}">
                <a16:creationId xmlns:a16="http://schemas.microsoft.com/office/drawing/2014/main" id="{BBE87E44-0889-45FE-9EA5-93C50EDD5C47}"/>
              </a:ext>
            </a:extLst>
          </p:cNvPr>
          <p:cNvSpPr/>
          <p:nvPr/>
        </p:nvSpPr>
        <p:spPr>
          <a:xfrm>
            <a:off x="0" y="4942136"/>
            <a:ext cx="6248400" cy="215444"/>
          </a:xfrm>
          <a:prstGeom prst="rect">
            <a:avLst/>
          </a:prstGeom>
        </p:spPr>
        <p:txBody>
          <a:bodyPr wrap="square">
            <a:spAutoFit/>
          </a:bodyPr>
          <a:lstStyle/>
          <a:p>
            <a:r>
              <a:rPr lang="en-US" sz="800" dirty="0">
                <a:solidFill>
                  <a:srgbClr val="222222"/>
                </a:solidFill>
                <a:latin typeface="Arial" panose="020B0604020202020204" pitchFamily="34" charset="0"/>
              </a:rPr>
              <a:t>Liu, Nelson F., et al. "Lost in the middle: How language models use long contexts." </a:t>
            </a:r>
            <a:r>
              <a:rPr lang="en-US" sz="800" i="1" dirty="0" err="1">
                <a:solidFill>
                  <a:srgbClr val="222222"/>
                </a:solidFill>
                <a:latin typeface="Arial" panose="020B0604020202020204" pitchFamily="34" charset="0"/>
              </a:rPr>
              <a:t>arXiv</a:t>
            </a:r>
            <a:r>
              <a:rPr lang="en-US" sz="800" i="1" dirty="0">
                <a:solidFill>
                  <a:srgbClr val="222222"/>
                </a:solidFill>
                <a:latin typeface="Arial" panose="020B0604020202020204" pitchFamily="34" charset="0"/>
              </a:rPr>
              <a:t> preprint arXiv:2307.03172</a:t>
            </a:r>
            <a:r>
              <a:rPr lang="en-US" sz="800" dirty="0">
                <a:solidFill>
                  <a:srgbClr val="222222"/>
                </a:solidFill>
                <a:latin typeface="Arial" panose="020B0604020202020204" pitchFamily="34" charset="0"/>
              </a:rPr>
              <a:t> (2023)</a:t>
            </a:r>
            <a:endParaRPr lang="en-AT" sz="800" dirty="0"/>
          </a:p>
        </p:txBody>
      </p:sp>
    </p:spTree>
    <p:extLst>
      <p:ext uri="{BB962C8B-B14F-4D97-AF65-F5344CB8AC3E}">
        <p14:creationId xmlns:p14="http://schemas.microsoft.com/office/powerpoint/2010/main" val="246601408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A224E-06BD-46A8-B144-C575431C30EC}"/>
              </a:ext>
            </a:extLst>
          </p:cNvPr>
          <p:cNvSpPr>
            <a:spLocks noGrp="1"/>
          </p:cNvSpPr>
          <p:nvPr>
            <p:ph type="title"/>
          </p:nvPr>
        </p:nvSpPr>
        <p:spPr/>
        <p:txBody>
          <a:bodyPr/>
          <a:lstStyle/>
          <a:p>
            <a:r>
              <a:rPr lang="en-US" dirty="0"/>
              <a:t>How to measure hallucinations?</a:t>
            </a:r>
            <a:endParaRPr lang="en-AT" dirty="0"/>
          </a:p>
        </p:txBody>
      </p:sp>
      <p:sp>
        <p:nvSpPr>
          <p:cNvPr id="3" name="Content Placeholder 2">
            <a:extLst>
              <a:ext uri="{FF2B5EF4-FFF2-40B4-BE49-F238E27FC236}">
                <a16:creationId xmlns:a16="http://schemas.microsoft.com/office/drawing/2014/main" id="{741FF1BC-1D6A-4083-82A1-8B031B987EF5}"/>
              </a:ext>
            </a:extLst>
          </p:cNvPr>
          <p:cNvSpPr>
            <a:spLocks noGrp="1"/>
          </p:cNvSpPr>
          <p:nvPr>
            <p:ph idx="1"/>
          </p:nvPr>
        </p:nvSpPr>
        <p:spPr/>
        <p:txBody>
          <a:bodyPr/>
          <a:lstStyle/>
          <a:p>
            <a:r>
              <a:rPr lang="en-US" dirty="0"/>
              <a:t>Use, e.g., the </a:t>
            </a:r>
            <a:r>
              <a:rPr lang="en-US" dirty="0">
                <a:solidFill>
                  <a:srgbClr val="0070C0"/>
                </a:solidFill>
              </a:rPr>
              <a:t>Factuality Prompt </a:t>
            </a:r>
            <a:r>
              <a:rPr lang="en-US" dirty="0"/>
              <a:t>dataset</a:t>
            </a:r>
          </a:p>
          <a:p>
            <a:r>
              <a:rPr lang="en-US" dirty="0"/>
              <a:t>Difficult to have binary judgment due to multiple information pieces in responses</a:t>
            </a:r>
          </a:p>
          <a:p>
            <a:r>
              <a:rPr lang="en-US" dirty="0"/>
              <a:t>Break generations into </a:t>
            </a:r>
            <a:r>
              <a:rPr lang="en-US" dirty="0">
                <a:solidFill>
                  <a:srgbClr val="0070C0"/>
                </a:solidFill>
              </a:rPr>
              <a:t>atomic facts </a:t>
            </a:r>
            <a:r>
              <a:rPr lang="en-US" dirty="0"/>
              <a:t>and estimate their support using </a:t>
            </a:r>
            <a:r>
              <a:rPr lang="en-US" dirty="0">
                <a:solidFill>
                  <a:srgbClr val="0070C0"/>
                </a:solidFill>
              </a:rPr>
              <a:t>external KB </a:t>
            </a:r>
            <a:r>
              <a:rPr lang="en-US" dirty="0"/>
              <a:t>like Wikipedia</a:t>
            </a:r>
          </a:p>
          <a:p>
            <a:r>
              <a:rPr lang="en-US" dirty="0"/>
              <a:t>We may need to consider the issue of </a:t>
            </a:r>
            <a:r>
              <a:rPr lang="en-US" dirty="0">
                <a:solidFill>
                  <a:srgbClr val="0070C0"/>
                </a:solidFill>
              </a:rPr>
              <a:t>hallucination snowballing </a:t>
            </a:r>
            <a:r>
              <a:rPr lang="en-US" dirty="0"/>
              <a:t>(LLM overcommits to its early mistakes in its generation)</a:t>
            </a:r>
            <a:endParaRPr lang="en-AT" dirty="0"/>
          </a:p>
        </p:txBody>
      </p:sp>
      <p:sp>
        <p:nvSpPr>
          <p:cNvPr id="4" name="Rectangle 3">
            <a:extLst>
              <a:ext uri="{FF2B5EF4-FFF2-40B4-BE49-F238E27FC236}">
                <a16:creationId xmlns:a16="http://schemas.microsoft.com/office/drawing/2014/main" id="{8885CF3D-0709-431E-84E1-E9AFBA349525}"/>
              </a:ext>
            </a:extLst>
          </p:cNvPr>
          <p:cNvSpPr/>
          <p:nvPr/>
        </p:nvSpPr>
        <p:spPr>
          <a:xfrm>
            <a:off x="-76200" y="4921299"/>
            <a:ext cx="4572000" cy="246221"/>
          </a:xfrm>
          <a:prstGeom prst="rect">
            <a:avLst/>
          </a:prstGeom>
        </p:spPr>
        <p:txBody>
          <a:bodyPr>
            <a:spAutoFit/>
          </a:bodyPr>
          <a:lstStyle/>
          <a:p>
            <a:r>
              <a:rPr lang="en-AT" sz="1000" dirty="0">
                <a:latin typeface="Calibri" panose="020F0502020204030204" pitchFamily="34" charset="0"/>
                <a:cs typeface="Calibri" panose="020F0502020204030204" pitchFamily="34" charset="0"/>
              </a:rPr>
              <a:t>https://github.com/nayeon7lee/FactualityPrompt</a:t>
            </a:r>
          </a:p>
        </p:txBody>
      </p:sp>
    </p:spTree>
    <p:extLst>
      <p:ext uri="{BB962C8B-B14F-4D97-AF65-F5344CB8AC3E}">
        <p14:creationId xmlns:p14="http://schemas.microsoft.com/office/powerpoint/2010/main" val="251634214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ja-JP" dirty="0">
                <a:solidFill>
                  <a:srgbClr val="0070C0"/>
                </a:solidFill>
              </a:rPr>
              <a:t>Temporal Profiling</a:t>
            </a:r>
            <a:endParaRPr lang="en-US" b="0" dirty="0">
              <a:solidFill>
                <a:srgbClr val="0070C0"/>
              </a:solidFill>
            </a:endParaRPr>
          </a:p>
        </p:txBody>
      </p:sp>
      <p:sp>
        <p:nvSpPr>
          <p:cNvPr id="3" name="Text Placeholder 2"/>
          <p:cNvSpPr>
            <a:spLocks noGrp="1"/>
          </p:cNvSpPr>
          <p:nvPr>
            <p:ph type="body" idx="1"/>
          </p:nvPr>
        </p:nvSpPr>
        <p:spPr/>
        <p:txBody>
          <a:bodyPr/>
          <a:lstStyle/>
          <a:p>
            <a:r>
              <a:rPr lang="en-US" dirty="0"/>
              <a:t>Temporal Validity Estimation of Text</a:t>
            </a:r>
          </a:p>
        </p:txBody>
      </p:sp>
    </p:spTree>
    <p:extLst>
      <p:ext uri="{BB962C8B-B14F-4D97-AF65-F5344CB8AC3E}">
        <p14:creationId xmlns:p14="http://schemas.microsoft.com/office/powerpoint/2010/main" val="149402058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4897A2F-925D-48AE-9625-B8B6BC36A8CE}"/>
              </a:ext>
            </a:extLst>
          </p:cNvPr>
          <p:cNvSpPr/>
          <p:nvPr/>
        </p:nvSpPr>
        <p:spPr>
          <a:xfrm>
            <a:off x="5878486" y="3375124"/>
            <a:ext cx="1999493" cy="114230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2" name="Title 1">
            <a:extLst>
              <a:ext uri="{FF2B5EF4-FFF2-40B4-BE49-F238E27FC236}">
                <a16:creationId xmlns:a16="http://schemas.microsoft.com/office/drawing/2014/main" id="{CD2E3025-724A-4958-840F-F588DE12D388}"/>
              </a:ext>
            </a:extLst>
          </p:cNvPr>
          <p:cNvSpPr>
            <a:spLocks noGrp="1"/>
          </p:cNvSpPr>
          <p:nvPr>
            <p:ph type="title"/>
          </p:nvPr>
        </p:nvSpPr>
        <p:spPr/>
        <p:txBody>
          <a:bodyPr/>
          <a:lstStyle/>
          <a:p>
            <a:r>
              <a:rPr lang="en-US" dirty="0">
                <a:solidFill>
                  <a:srgbClr val="0070C0"/>
                </a:solidFill>
              </a:rPr>
              <a:t>Temporal Validity of Text</a:t>
            </a:r>
            <a:endParaRPr lang="en-AT" dirty="0">
              <a:solidFill>
                <a:srgbClr val="0070C0"/>
              </a:solidFill>
            </a:endParaRPr>
          </a:p>
        </p:txBody>
      </p:sp>
      <p:sp>
        <p:nvSpPr>
          <p:cNvPr id="4" name="Platshållare för innehåll 2">
            <a:extLst>
              <a:ext uri="{FF2B5EF4-FFF2-40B4-BE49-F238E27FC236}">
                <a16:creationId xmlns:a16="http://schemas.microsoft.com/office/drawing/2014/main" id="{6D0AF873-63F3-44AF-B55C-6CB7453FDAF7}"/>
              </a:ext>
            </a:extLst>
          </p:cNvPr>
          <p:cNvSpPr txBox="1">
            <a:spLocks noChangeAspect="1"/>
          </p:cNvSpPr>
          <p:nvPr/>
        </p:nvSpPr>
        <p:spPr>
          <a:xfrm>
            <a:off x="1323027" y="1164873"/>
            <a:ext cx="6417101" cy="1496670"/>
          </a:xfrm>
          <a:prstGeom prst="rect">
            <a:avLst/>
          </a:prstGeom>
        </p:spPr>
        <p:txBody>
          <a:bodyPr vert="horz" lIns="68580" tIns="34290" rIns="68580" bIns="34290" rtlCol="0">
            <a:normAutofit fontScale="77500" lnSpcReduction="20000"/>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nSpc>
                <a:spcPct val="90000"/>
              </a:lnSpc>
              <a:spcBef>
                <a:spcPts val="899"/>
              </a:spcBef>
              <a:buNone/>
            </a:pPr>
            <a:r>
              <a:rPr lang="en-US" sz="1800" dirty="0"/>
              <a:t>Assume you read the following sentences in a newspaper published </a:t>
            </a:r>
            <a:r>
              <a:rPr lang="en-US" sz="1800" dirty="0">
                <a:solidFill>
                  <a:srgbClr val="0070C0"/>
                </a:solidFill>
              </a:rPr>
              <a:t>1 month ago</a:t>
            </a:r>
            <a:r>
              <a:rPr lang="en-US" sz="1800" spc="-1" dirty="0"/>
              <a:t>:</a:t>
            </a:r>
          </a:p>
          <a:p>
            <a:pPr marL="0" indent="0">
              <a:lnSpc>
                <a:spcPct val="90000"/>
              </a:lnSpc>
              <a:spcBef>
                <a:spcPts val="899"/>
              </a:spcBef>
              <a:buNone/>
            </a:pPr>
            <a:endParaRPr lang="en-US" sz="1800" spc="-1" dirty="0"/>
          </a:p>
          <a:p>
            <a:pPr lvl="1"/>
            <a:r>
              <a:rPr lang="en-US" sz="1800" dirty="0"/>
              <a:t>“</a:t>
            </a:r>
            <a:r>
              <a:rPr lang="en-US" sz="1800" i="1" dirty="0"/>
              <a:t>President of France is visiting Austria.</a:t>
            </a:r>
            <a:r>
              <a:rPr lang="en-US" sz="1800" dirty="0"/>
              <a:t>" </a:t>
            </a:r>
          </a:p>
          <a:p>
            <a:pPr lvl="1"/>
            <a:r>
              <a:rPr lang="en-US" sz="1800" i="1" dirty="0"/>
              <a:t>“Austria is a member of United Nations.”</a:t>
            </a:r>
            <a:r>
              <a:rPr lang="en-US" sz="1800" dirty="0"/>
              <a:t> </a:t>
            </a:r>
          </a:p>
          <a:p>
            <a:pPr marL="0" indent="0">
              <a:buNone/>
            </a:pPr>
            <a:endParaRPr lang="en-US" sz="1800" dirty="0"/>
          </a:p>
          <a:p>
            <a:pPr marL="0" indent="0">
              <a:buNone/>
            </a:pPr>
            <a:r>
              <a:rPr lang="en-US" sz="1800" b="1" dirty="0"/>
              <a:t>Which would you consider still as true?</a:t>
            </a:r>
          </a:p>
        </p:txBody>
      </p:sp>
      <p:sp>
        <p:nvSpPr>
          <p:cNvPr id="5" name="Platshållare för innehåll 2">
            <a:extLst>
              <a:ext uri="{FF2B5EF4-FFF2-40B4-BE49-F238E27FC236}">
                <a16:creationId xmlns:a16="http://schemas.microsoft.com/office/drawing/2014/main" id="{2EBBDBB5-BC78-4E98-A69C-E2556829E225}"/>
              </a:ext>
            </a:extLst>
          </p:cNvPr>
          <p:cNvSpPr>
            <a:spLocks noGrp="1"/>
          </p:cNvSpPr>
          <p:nvPr>
            <p:ph idx="1"/>
          </p:nvPr>
        </p:nvSpPr>
        <p:spPr>
          <a:xfrm>
            <a:off x="1363450" y="2799015"/>
            <a:ext cx="6417101" cy="1987670"/>
          </a:xfrm>
        </p:spPr>
        <p:txBody>
          <a:bodyPr>
            <a:normAutofit fontScale="85000" lnSpcReduction="20000"/>
          </a:bodyPr>
          <a:lstStyle/>
          <a:p>
            <a:pPr marL="0" indent="0">
              <a:spcBef>
                <a:spcPts val="899"/>
              </a:spcBef>
              <a:buNone/>
            </a:pPr>
            <a:r>
              <a:rPr lang="en-US" sz="1800" dirty="0"/>
              <a:t>Assume you read the following posts of given user</a:t>
            </a:r>
            <a:r>
              <a:rPr lang="en-US" sz="1800" spc="-1" dirty="0"/>
              <a:t>:</a:t>
            </a:r>
          </a:p>
          <a:p>
            <a:pPr marL="0" indent="0">
              <a:spcBef>
                <a:spcPts val="899"/>
              </a:spcBef>
              <a:buNone/>
            </a:pPr>
            <a:endParaRPr lang="en-US" sz="1800" spc="-1" dirty="0"/>
          </a:p>
          <a:p>
            <a:pPr lvl="1"/>
            <a:r>
              <a:rPr lang="en-US" sz="1800" dirty="0">
                <a:solidFill>
                  <a:srgbClr val="0070C0"/>
                </a:solidFill>
              </a:rPr>
              <a:t>Post 1: "</a:t>
            </a:r>
            <a:r>
              <a:rPr lang="en-US" sz="1800" i="1" dirty="0">
                <a:solidFill>
                  <a:srgbClr val="0070C0"/>
                </a:solidFill>
              </a:rPr>
              <a:t>I am t</a:t>
            </a:r>
            <a:r>
              <a:rPr lang="en-AT" sz="1800" i="1" dirty="0" err="1">
                <a:solidFill>
                  <a:srgbClr val="0070C0"/>
                </a:solidFill>
              </a:rPr>
              <a:t>ak</a:t>
            </a:r>
            <a:r>
              <a:rPr lang="en-US" sz="1800" i="1" dirty="0" err="1">
                <a:solidFill>
                  <a:srgbClr val="0070C0"/>
                </a:solidFill>
              </a:rPr>
              <a:t>ing</a:t>
            </a:r>
            <a:r>
              <a:rPr lang="en-AT" sz="1800" i="1" dirty="0">
                <a:solidFill>
                  <a:srgbClr val="0070C0"/>
                </a:solidFill>
              </a:rPr>
              <a:t> a walk</a:t>
            </a:r>
            <a:r>
              <a:rPr lang="en-US" sz="1800" dirty="0">
                <a:solidFill>
                  <a:srgbClr val="0070C0"/>
                </a:solidFill>
              </a:rPr>
              <a:t>.“</a:t>
            </a:r>
          </a:p>
          <a:p>
            <a:pPr lvl="1"/>
            <a:r>
              <a:rPr lang="en-US" sz="1800" dirty="0"/>
              <a:t>Post 2: </a:t>
            </a:r>
            <a:r>
              <a:rPr lang="en-AT" sz="1800" dirty="0"/>
              <a:t>“</a:t>
            </a:r>
            <a:r>
              <a:rPr lang="en-US" sz="1800" i="1" dirty="0"/>
              <a:t>G</a:t>
            </a:r>
            <a:r>
              <a:rPr lang="en-AT" sz="1800" i="1" dirty="0" err="1"/>
              <a:t>etting</a:t>
            </a:r>
            <a:r>
              <a:rPr lang="en-AT" sz="1800" i="1" dirty="0"/>
              <a:t> a cup of coffee </a:t>
            </a:r>
            <a:r>
              <a:rPr lang="en-US" sz="1800" i="1" dirty="0"/>
              <a:t>for</a:t>
            </a:r>
            <a:r>
              <a:rPr lang="en-AT" sz="1800" i="1" dirty="0"/>
              <a:t> take</a:t>
            </a:r>
            <a:r>
              <a:rPr lang="en-US" sz="1800" i="1" dirty="0"/>
              <a:t>-</a:t>
            </a:r>
            <a:r>
              <a:rPr lang="en-AT" sz="1800" i="1" dirty="0"/>
              <a:t>away</a:t>
            </a:r>
            <a:r>
              <a:rPr lang="en-US" sz="1800" i="1" dirty="0"/>
              <a:t>.</a:t>
            </a:r>
            <a:r>
              <a:rPr lang="en-AT" sz="1800" dirty="0"/>
              <a:t>”</a:t>
            </a:r>
            <a:endParaRPr lang="en-US" sz="1800" dirty="0"/>
          </a:p>
          <a:p>
            <a:pPr lvl="1"/>
            <a:r>
              <a:rPr lang="en-US" sz="1800" dirty="0"/>
              <a:t>Post 3: </a:t>
            </a:r>
            <a:r>
              <a:rPr lang="en-AT" sz="1800" dirty="0"/>
              <a:t>“</a:t>
            </a:r>
            <a:r>
              <a:rPr lang="en-US" sz="1800" i="1" dirty="0"/>
              <a:t>Just started </a:t>
            </a:r>
            <a:r>
              <a:rPr lang="en-AT" sz="1800" i="1" dirty="0"/>
              <a:t>preparing dinner</a:t>
            </a:r>
            <a:r>
              <a:rPr lang="en-US" sz="1800" i="1" dirty="0"/>
              <a:t>.</a:t>
            </a:r>
            <a:r>
              <a:rPr lang="en-AT" sz="1800" dirty="0"/>
              <a:t>”</a:t>
            </a:r>
            <a:endParaRPr lang="en-US" sz="1800" dirty="0"/>
          </a:p>
          <a:p>
            <a:pPr marL="0" indent="0">
              <a:buNone/>
            </a:pPr>
            <a:endParaRPr lang="en-US" sz="1800" b="1" dirty="0"/>
          </a:p>
          <a:p>
            <a:pPr marL="0" indent="0">
              <a:buNone/>
            </a:pPr>
            <a:r>
              <a:rPr lang="en-US" sz="1800" b="1" dirty="0"/>
              <a:t>Is post 1 still true after reading post 2?</a:t>
            </a:r>
          </a:p>
          <a:p>
            <a:pPr marL="0" indent="0">
              <a:buNone/>
            </a:pPr>
            <a:r>
              <a:rPr lang="en-US" sz="1800" b="1" dirty="0"/>
              <a:t>How about after reading post 3?</a:t>
            </a:r>
          </a:p>
        </p:txBody>
      </p:sp>
      <p:sp>
        <p:nvSpPr>
          <p:cNvPr id="6" name="TextBox 5">
            <a:extLst>
              <a:ext uri="{FF2B5EF4-FFF2-40B4-BE49-F238E27FC236}">
                <a16:creationId xmlns:a16="http://schemas.microsoft.com/office/drawing/2014/main" id="{5DBA5F93-CD7B-405C-A1D4-A582306982D8}"/>
              </a:ext>
            </a:extLst>
          </p:cNvPr>
          <p:cNvSpPr txBox="1"/>
          <p:nvPr/>
        </p:nvSpPr>
        <p:spPr>
          <a:xfrm>
            <a:off x="1143000" y="4865721"/>
            <a:ext cx="7452681" cy="323165"/>
          </a:xfrm>
          <a:prstGeom prst="rect">
            <a:avLst/>
          </a:prstGeom>
          <a:noFill/>
        </p:spPr>
        <p:txBody>
          <a:bodyPr wrap="none" rtlCol="0">
            <a:spAutoFit/>
          </a:bodyPr>
          <a:lstStyle/>
          <a:p>
            <a:r>
              <a:rPr lang="en-US" sz="750" dirty="0"/>
              <a:t>Axel </a:t>
            </a:r>
            <a:r>
              <a:rPr lang="en-US" sz="750" dirty="0" err="1"/>
              <a:t>Almquist</a:t>
            </a:r>
            <a:r>
              <a:rPr lang="en-US" sz="750" dirty="0"/>
              <a:t>,  Adam Jatowt: </a:t>
            </a:r>
            <a:r>
              <a:rPr lang="en-US" sz="750" i="1" dirty="0"/>
              <a:t>Towards Content Expiry Date Determination: Predicting Validity Periods of Sentences</a:t>
            </a:r>
            <a:r>
              <a:rPr lang="en-US" sz="750" dirty="0"/>
              <a:t>. ECIR 2019, pp. 86-101</a:t>
            </a:r>
          </a:p>
          <a:p>
            <a:r>
              <a:rPr lang="en-US" sz="750" dirty="0" err="1"/>
              <a:t>Taishi</a:t>
            </a:r>
            <a:r>
              <a:rPr lang="en-US" sz="750" dirty="0"/>
              <a:t> Hosokawa, Adam Jatowt, Kazunari Sugiyama: </a:t>
            </a:r>
            <a:r>
              <a:rPr lang="en-US" sz="750" i="1" dirty="0"/>
              <a:t>Temporal Natural Language Inference: Evidence-based Evaluation of Temporal Text Validity</a:t>
            </a:r>
            <a:r>
              <a:rPr lang="en-US" sz="750" dirty="0"/>
              <a:t>, ECIR 2023</a:t>
            </a:r>
            <a:endParaRPr lang="en-AT" sz="750" dirty="0"/>
          </a:p>
        </p:txBody>
      </p:sp>
      <p:sp>
        <p:nvSpPr>
          <p:cNvPr id="7" name="Rectangle 6">
            <a:extLst>
              <a:ext uri="{FF2B5EF4-FFF2-40B4-BE49-F238E27FC236}">
                <a16:creationId xmlns:a16="http://schemas.microsoft.com/office/drawing/2014/main" id="{587FBF3F-2A69-42FA-822E-3EDCAEE1D678}"/>
              </a:ext>
            </a:extLst>
          </p:cNvPr>
          <p:cNvSpPr/>
          <p:nvPr/>
        </p:nvSpPr>
        <p:spPr>
          <a:xfrm>
            <a:off x="5880064" y="1620879"/>
            <a:ext cx="1999493" cy="114230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cxnSp>
        <p:nvCxnSpPr>
          <p:cNvPr id="8" name="Straight Arrow Connector 7">
            <a:extLst>
              <a:ext uri="{FF2B5EF4-FFF2-40B4-BE49-F238E27FC236}">
                <a16:creationId xmlns:a16="http://schemas.microsoft.com/office/drawing/2014/main" id="{BB41F2D5-1C72-4D7B-B1B4-7082B729E11F}"/>
              </a:ext>
            </a:extLst>
          </p:cNvPr>
          <p:cNvCxnSpPr>
            <a:cxnSpLocks/>
          </p:cNvCxnSpPr>
          <p:nvPr/>
        </p:nvCxnSpPr>
        <p:spPr>
          <a:xfrm>
            <a:off x="5988099" y="2166116"/>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36EAF5-2FF4-44FC-9E1E-C7E7F700AF52}"/>
              </a:ext>
            </a:extLst>
          </p:cNvPr>
          <p:cNvSpPr txBox="1"/>
          <p:nvPr/>
        </p:nvSpPr>
        <p:spPr>
          <a:xfrm>
            <a:off x="5988099" y="1894440"/>
            <a:ext cx="585417" cy="248209"/>
          </a:xfrm>
          <a:prstGeom prst="rect">
            <a:avLst/>
          </a:prstGeom>
          <a:noFill/>
          <a:ln>
            <a:solidFill>
              <a:schemeClr val="tx1"/>
            </a:solidFill>
          </a:ln>
        </p:spPr>
        <p:txBody>
          <a:bodyPr wrap="none" rtlCol="0">
            <a:spAutoFit/>
          </a:bodyPr>
          <a:lstStyle/>
          <a:p>
            <a:r>
              <a:rPr lang="en-US" sz="1013" dirty="0"/>
              <a:t>msg C</a:t>
            </a:r>
            <a:endParaRPr lang="en-AT" sz="1013" dirty="0"/>
          </a:p>
        </p:txBody>
      </p:sp>
      <p:cxnSp>
        <p:nvCxnSpPr>
          <p:cNvPr id="10" name="Straight Connector 9">
            <a:extLst>
              <a:ext uri="{FF2B5EF4-FFF2-40B4-BE49-F238E27FC236}">
                <a16:creationId xmlns:a16="http://schemas.microsoft.com/office/drawing/2014/main" id="{21330B21-0E09-47F0-A0A8-061B4DE6B16F}"/>
              </a:ext>
            </a:extLst>
          </p:cNvPr>
          <p:cNvCxnSpPr/>
          <p:nvPr/>
        </p:nvCxnSpPr>
        <p:spPr>
          <a:xfrm>
            <a:off x="6235306" y="2140199"/>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CF89687-9AF7-454A-8087-59B605893E31}"/>
              </a:ext>
            </a:extLst>
          </p:cNvPr>
          <p:cNvCxnSpPr/>
          <p:nvPr/>
        </p:nvCxnSpPr>
        <p:spPr>
          <a:xfrm>
            <a:off x="7421501" y="2142197"/>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A544E82C-F7DD-4ABC-A538-99A667548148}"/>
              </a:ext>
            </a:extLst>
          </p:cNvPr>
          <p:cNvSpPr/>
          <p:nvPr/>
        </p:nvSpPr>
        <p:spPr>
          <a:xfrm rot="5400000">
            <a:off x="6740687" y="1726526"/>
            <a:ext cx="175434" cy="1186197"/>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013"/>
          </a:p>
        </p:txBody>
      </p:sp>
      <p:sp>
        <p:nvSpPr>
          <p:cNvPr id="13" name="TextBox 12">
            <a:extLst>
              <a:ext uri="{FF2B5EF4-FFF2-40B4-BE49-F238E27FC236}">
                <a16:creationId xmlns:a16="http://schemas.microsoft.com/office/drawing/2014/main" id="{DB690630-9A57-45F6-A003-E6F98AC5C91F}"/>
              </a:ext>
            </a:extLst>
          </p:cNvPr>
          <p:cNvSpPr txBox="1"/>
          <p:nvPr/>
        </p:nvSpPr>
        <p:spPr>
          <a:xfrm>
            <a:off x="6758432" y="2375749"/>
            <a:ext cx="234360" cy="248209"/>
          </a:xfrm>
          <a:prstGeom prst="rect">
            <a:avLst/>
          </a:prstGeom>
          <a:noFill/>
        </p:spPr>
        <p:txBody>
          <a:bodyPr wrap="none" rtlCol="0">
            <a:spAutoFit/>
          </a:bodyPr>
          <a:lstStyle/>
          <a:p>
            <a:r>
              <a:rPr lang="en-US" sz="1013" i="1" dirty="0"/>
              <a:t>t</a:t>
            </a:r>
            <a:endParaRPr lang="en-AT" sz="1013" i="1" dirty="0"/>
          </a:p>
        </p:txBody>
      </p:sp>
      <p:sp>
        <p:nvSpPr>
          <p:cNvPr id="14" name="TextBox 13">
            <a:extLst>
              <a:ext uri="{FF2B5EF4-FFF2-40B4-BE49-F238E27FC236}">
                <a16:creationId xmlns:a16="http://schemas.microsoft.com/office/drawing/2014/main" id="{5FCB87AF-D75C-460E-8936-8263378AF063}"/>
              </a:ext>
            </a:extLst>
          </p:cNvPr>
          <p:cNvSpPr txBox="1"/>
          <p:nvPr/>
        </p:nvSpPr>
        <p:spPr>
          <a:xfrm>
            <a:off x="7238134" y="2395194"/>
            <a:ext cx="726481" cy="404085"/>
          </a:xfrm>
          <a:prstGeom prst="rect">
            <a:avLst/>
          </a:prstGeom>
          <a:noFill/>
        </p:spPr>
        <p:txBody>
          <a:bodyPr wrap="none" rtlCol="0">
            <a:spAutoFit/>
          </a:bodyPr>
          <a:lstStyle/>
          <a:p>
            <a:r>
              <a:rPr lang="en-US" sz="1013" dirty="0"/>
              <a:t>Is C still </a:t>
            </a:r>
          </a:p>
          <a:p>
            <a:pPr algn="ctr"/>
            <a:r>
              <a:rPr lang="en-US" sz="1013" dirty="0"/>
              <a:t>valid?</a:t>
            </a:r>
            <a:endParaRPr lang="en-AT" sz="1013" dirty="0"/>
          </a:p>
        </p:txBody>
      </p:sp>
      <p:cxnSp>
        <p:nvCxnSpPr>
          <p:cNvPr id="15" name="Straight Arrow Connector 14">
            <a:extLst>
              <a:ext uri="{FF2B5EF4-FFF2-40B4-BE49-F238E27FC236}">
                <a16:creationId xmlns:a16="http://schemas.microsoft.com/office/drawing/2014/main" id="{5D564998-144D-4B54-98CA-B40D58B40C52}"/>
              </a:ext>
            </a:extLst>
          </p:cNvPr>
          <p:cNvCxnSpPr>
            <a:cxnSpLocks/>
            <a:endCxn id="14" idx="0"/>
          </p:cNvCxnSpPr>
          <p:nvPr/>
        </p:nvCxnSpPr>
        <p:spPr>
          <a:xfrm>
            <a:off x="7421502" y="2214461"/>
            <a:ext cx="179873" cy="1807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561E4CA-7DD0-4CCB-B998-A5E4E4585012}"/>
              </a:ext>
            </a:extLst>
          </p:cNvPr>
          <p:cNvCxnSpPr>
            <a:cxnSpLocks/>
          </p:cNvCxnSpPr>
          <p:nvPr/>
        </p:nvCxnSpPr>
        <p:spPr>
          <a:xfrm>
            <a:off x="5970447" y="3944240"/>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FBCAB2-34C3-48D6-A1C8-477E17CE6534}"/>
              </a:ext>
            </a:extLst>
          </p:cNvPr>
          <p:cNvSpPr txBox="1"/>
          <p:nvPr/>
        </p:nvSpPr>
        <p:spPr>
          <a:xfrm>
            <a:off x="5970447" y="3672564"/>
            <a:ext cx="585417" cy="248209"/>
          </a:xfrm>
          <a:prstGeom prst="rect">
            <a:avLst/>
          </a:prstGeom>
          <a:noFill/>
          <a:ln>
            <a:solidFill>
              <a:schemeClr val="tx1"/>
            </a:solidFill>
          </a:ln>
        </p:spPr>
        <p:txBody>
          <a:bodyPr wrap="none" rtlCol="0">
            <a:spAutoFit/>
          </a:bodyPr>
          <a:lstStyle/>
          <a:p>
            <a:r>
              <a:rPr lang="en-US" sz="1013" dirty="0"/>
              <a:t>msg A</a:t>
            </a:r>
            <a:endParaRPr lang="en-AT" sz="1013" dirty="0"/>
          </a:p>
        </p:txBody>
      </p:sp>
      <p:cxnSp>
        <p:nvCxnSpPr>
          <p:cNvPr id="18" name="Straight Connector 17">
            <a:extLst>
              <a:ext uri="{FF2B5EF4-FFF2-40B4-BE49-F238E27FC236}">
                <a16:creationId xmlns:a16="http://schemas.microsoft.com/office/drawing/2014/main" id="{43DB648A-9B58-40F0-B9D0-CB25C8D592E3}"/>
              </a:ext>
            </a:extLst>
          </p:cNvPr>
          <p:cNvCxnSpPr/>
          <p:nvPr/>
        </p:nvCxnSpPr>
        <p:spPr>
          <a:xfrm>
            <a:off x="6217653" y="3918323"/>
            <a:ext cx="0" cy="5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6B7389-507A-4BDA-B9C1-712932ECE62D}"/>
              </a:ext>
            </a:extLst>
          </p:cNvPr>
          <p:cNvCxnSpPr/>
          <p:nvPr/>
        </p:nvCxnSpPr>
        <p:spPr>
          <a:xfrm>
            <a:off x="7403849" y="3920321"/>
            <a:ext cx="0" cy="5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6780363-D392-4BD0-BF18-18A267967F0C}"/>
              </a:ext>
            </a:extLst>
          </p:cNvPr>
          <p:cNvSpPr txBox="1"/>
          <p:nvPr/>
        </p:nvSpPr>
        <p:spPr>
          <a:xfrm>
            <a:off x="7220481" y="4173318"/>
            <a:ext cx="726481" cy="404085"/>
          </a:xfrm>
          <a:prstGeom prst="rect">
            <a:avLst/>
          </a:prstGeom>
          <a:noFill/>
        </p:spPr>
        <p:txBody>
          <a:bodyPr wrap="none" rtlCol="0">
            <a:spAutoFit/>
          </a:bodyPr>
          <a:lstStyle/>
          <a:p>
            <a:r>
              <a:rPr lang="en-US" sz="1013" dirty="0"/>
              <a:t>Is A still </a:t>
            </a:r>
          </a:p>
          <a:p>
            <a:pPr algn="ctr"/>
            <a:r>
              <a:rPr lang="en-US" sz="1013" dirty="0"/>
              <a:t>valid?</a:t>
            </a:r>
            <a:endParaRPr lang="en-AT" sz="1013" dirty="0"/>
          </a:p>
        </p:txBody>
      </p:sp>
      <p:cxnSp>
        <p:nvCxnSpPr>
          <p:cNvPr id="21" name="Straight Arrow Connector 20">
            <a:extLst>
              <a:ext uri="{FF2B5EF4-FFF2-40B4-BE49-F238E27FC236}">
                <a16:creationId xmlns:a16="http://schemas.microsoft.com/office/drawing/2014/main" id="{42DDC873-BBB6-44EB-B196-2F3236F360A6}"/>
              </a:ext>
            </a:extLst>
          </p:cNvPr>
          <p:cNvCxnSpPr>
            <a:cxnSpLocks/>
            <a:endCxn id="20" idx="0"/>
          </p:cNvCxnSpPr>
          <p:nvPr/>
        </p:nvCxnSpPr>
        <p:spPr>
          <a:xfrm>
            <a:off x="7403849" y="3992586"/>
            <a:ext cx="179873" cy="18073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7AAB14-6DDA-40FA-B526-C616D74FA5EA}"/>
              </a:ext>
            </a:extLst>
          </p:cNvPr>
          <p:cNvSpPr txBox="1"/>
          <p:nvPr/>
        </p:nvSpPr>
        <p:spPr>
          <a:xfrm>
            <a:off x="7114422" y="3674488"/>
            <a:ext cx="570990" cy="248209"/>
          </a:xfrm>
          <a:prstGeom prst="rect">
            <a:avLst/>
          </a:prstGeom>
          <a:noFill/>
          <a:ln>
            <a:solidFill>
              <a:schemeClr val="tx1"/>
            </a:solidFill>
          </a:ln>
        </p:spPr>
        <p:txBody>
          <a:bodyPr wrap="none" rtlCol="0">
            <a:spAutoFit/>
          </a:bodyPr>
          <a:lstStyle/>
          <a:p>
            <a:r>
              <a:rPr lang="en-US" sz="1013" dirty="0"/>
              <a:t>msg B</a:t>
            </a:r>
            <a:endParaRPr lang="en-AT" sz="1013" dirty="0"/>
          </a:p>
        </p:txBody>
      </p:sp>
      <p:sp>
        <p:nvSpPr>
          <p:cNvPr id="23" name="Rectangle 22">
            <a:extLst>
              <a:ext uri="{FF2B5EF4-FFF2-40B4-BE49-F238E27FC236}">
                <a16:creationId xmlns:a16="http://schemas.microsoft.com/office/drawing/2014/main" id="{E4297CB4-3A40-4DE4-9930-6FF93A8D39B0}"/>
              </a:ext>
            </a:extLst>
          </p:cNvPr>
          <p:cNvSpPr/>
          <p:nvPr/>
        </p:nvSpPr>
        <p:spPr>
          <a:xfrm>
            <a:off x="6177870" y="1631330"/>
            <a:ext cx="1526380" cy="248209"/>
          </a:xfrm>
          <a:prstGeom prst="rect">
            <a:avLst/>
          </a:prstGeom>
        </p:spPr>
        <p:txBody>
          <a:bodyPr wrap="none">
            <a:spAutoFit/>
          </a:bodyPr>
          <a:lstStyle/>
          <a:p>
            <a:r>
              <a:rPr lang="en-US" sz="1013" b="1" i="1" dirty="0">
                <a:solidFill>
                  <a:srgbClr val="000000"/>
                </a:solidFill>
                <a:latin typeface="Arial" panose="020B0604020202020204" pitchFamily="34" charset="0"/>
                <a:ea typeface="Times New Roman" panose="02020603050405020304" pitchFamily="18" charset="0"/>
              </a:rPr>
              <a:t>Time-based Inference</a:t>
            </a:r>
            <a:endParaRPr lang="en-AT" sz="1013" dirty="0"/>
          </a:p>
        </p:txBody>
      </p:sp>
      <p:sp>
        <p:nvSpPr>
          <p:cNvPr id="24" name="Rectangle 23">
            <a:extLst>
              <a:ext uri="{FF2B5EF4-FFF2-40B4-BE49-F238E27FC236}">
                <a16:creationId xmlns:a16="http://schemas.microsoft.com/office/drawing/2014/main" id="{B43727A4-2EED-43BA-99F3-8874652AA79C}"/>
              </a:ext>
            </a:extLst>
          </p:cNvPr>
          <p:cNvSpPr/>
          <p:nvPr/>
        </p:nvSpPr>
        <p:spPr>
          <a:xfrm>
            <a:off x="6043630" y="3407459"/>
            <a:ext cx="1765227" cy="248209"/>
          </a:xfrm>
          <a:prstGeom prst="rect">
            <a:avLst/>
          </a:prstGeom>
        </p:spPr>
        <p:txBody>
          <a:bodyPr wrap="none">
            <a:spAutoFit/>
          </a:bodyPr>
          <a:lstStyle/>
          <a:p>
            <a:r>
              <a:rPr lang="en-US" sz="1013" b="1" i="1" dirty="0">
                <a:solidFill>
                  <a:srgbClr val="000000"/>
                </a:solidFill>
                <a:latin typeface="Arial" panose="020B0604020202020204" pitchFamily="34" charset="0"/>
                <a:ea typeface="Calibri" panose="020F0502020204030204" pitchFamily="34" charset="0"/>
              </a:rPr>
              <a:t>Premise-based Inference</a:t>
            </a:r>
            <a:r>
              <a:rPr lang="en-US" sz="1013" dirty="0">
                <a:solidFill>
                  <a:srgbClr val="000000"/>
                </a:solidFill>
                <a:latin typeface="Arial" panose="020B0604020202020204" pitchFamily="34" charset="0"/>
                <a:ea typeface="Calibri" panose="020F0502020204030204" pitchFamily="34" charset="0"/>
              </a:rPr>
              <a:t> </a:t>
            </a:r>
            <a:endParaRPr lang="en-AT" sz="1013" dirty="0"/>
          </a:p>
        </p:txBody>
      </p:sp>
    </p:spTree>
    <p:extLst>
      <p:ext uri="{BB962C8B-B14F-4D97-AF65-F5344CB8AC3E}">
        <p14:creationId xmlns:p14="http://schemas.microsoft.com/office/powerpoint/2010/main" val="181622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7" grpId="0" animBg="1"/>
      <p:bldP spid="9" grpId="0" animBg="1"/>
      <p:bldP spid="12" grpId="0" animBg="1"/>
      <p:bldP spid="13" grpId="0"/>
      <p:bldP spid="14" grpId="0"/>
      <p:bldP spid="17" grpId="0" animBg="1"/>
      <p:bldP spid="20" grpId="0"/>
      <p:bldP spid="22" grpId="0" animBg="1"/>
      <p:bldP spid="23" grpId="0"/>
      <p:bldP spid="24"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9"/>
            <a:ext cx="6343650" cy="857250"/>
          </a:xfrm>
        </p:spPr>
        <p:txBody>
          <a:bodyPr>
            <a:normAutofit/>
          </a:bodyPr>
          <a:lstStyle/>
          <a:p>
            <a:r>
              <a:rPr lang="en-US" dirty="0">
                <a:solidFill>
                  <a:srgbClr val="0070C0"/>
                </a:solidFill>
              </a:rPr>
              <a:t>Validity Classes &amp; Example Applications</a:t>
            </a:r>
          </a:p>
        </p:txBody>
      </p:sp>
      <p:sp>
        <p:nvSpPr>
          <p:cNvPr id="3" name="Content Placeholder 2"/>
          <p:cNvSpPr>
            <a:spLocks noGrp="1"/>
          </p:cNvSpPr>
          <p:nvPr>
            <p:ph idx="1"/>
          </p:nvPr>
        </p:nvSpPr>
        <p:spPr>
          <a:xfrm>
            <a:off x="1614488" y="3580555"/>
            <a:ext cx="5915025" cy="1037165"/>
          </a:xfrm>
        </p:spPr>
        <p:txBody>
          <a:bodyPr>
            <a:normAutofit fontScale="47500" lnSpcReduction="20000"/>
          </a:bodyPr>
          <a:lstStyle/>
          <a:p>
            <a:pPr marL="0" indent="0">
              <a:buNone/>
            </a:pPr>
            <a:r>
              <a:rPr lang="en-US" sz="3000" dirty="0">
                <a:solidFill>
                  <a:srgbClr val="0070C0"/>
                </a:solidFill>
              </a:rPr>
              <a:t>Example applications:</a:t>
            </a:r>
          </a:p>
          <a:p>
            <a:r>
              <a:rPr lang="en-US" sz="2175" dirty="0"/>
              <a:t>Conversational chatbots</a:t>
            </a:r>
          </a:p>
          <a:p>
            <a:r>
              <a:rPr lang="en-US" sz="2175" dirty="0"/>
              <a:t>Story understanding</a:t>
            </a:r>
          </a:p>
          <a:p>
            <a:r>
              <a:rPr lang="en-US" sz="2175" dirty="0"/>
              <a:t>Enhancing information retrieval (e.g., filtering Twitter timeline)</a:t>
            </a:r>
          </a:p>
          <a:p>
            <a:r>
              <a:rPr lang="en-US" sz="2175" dirty="0"/>
              <a:t>Support for fact-checking</a:t>
            </a:r>
          </a:p>
          <a:p>
            <a:endParaRPr lang="en-US" dirty="0"/>
          </a:p>
        </p:txBody>
      </p:sp>
      <p:graphicFrame>
        <p:nvGraphicFramePr>
          <p:cNvPr id="4" name="Content Placeholder 3">
            <a:extLst>
              <a:ext uri="{FF2B5EF4-FFF2-40B4-BE49-F238E27FC236}">
                <a16:creationId xmlns:a16="http://schemas.microsoft.com/office/drawing/2014/main" id="{A503602F-736B-4E5B-9709-608E213DA76E}"/>
              </a:ext>
            </a:extLst>
          </p:cNvPr>
          <p:cNvGraphicFramePr>
            <a:graphicFrameLocks/>
          </p:cNvGraphicFramePr>
          <p:nvPr>
            <p:extLst/>
          </p:nvPr>
        </p:nvGraphicFramePr>
        <p:xfrm>
          <a:off x="3333007" y="1439348"/>
          <a:ext cx="4221063" cy="1793663"/>
        </p:xfrm>
        <a:graphic>
          <a:graphicData uri="http://schemas.openxmlformats.org/drawingml/2006/table">
            <a:tbl>
              <a:tblPr firstRow="1" firstCol="1" bandRow="1"/>
              <a:tblGrid>
                <a:gridCol w="1482295">
                  <a:extLst>
                    <a:ext uri="{9D8B030D-6E8A-4147-A177-3AD203B41FA5}">
                      <a16:colId xmlns:a16="http://schemas.microsoft.com/office/drawing/2014/main" val="1539113962"/>
                    </a:ext>
                  </a:extLst>
                </a:gridCol>
                <a:gridCol w="2738768">
                  <a:extLst>
                    <a:ext uri="{9D8B030D-6E8A-4147-A177-3AD203B41FA5}">
                      <a16:colId xmlns:a16="http://schemas.microsoft.com/office/drawing/2014/main" val="4267530276"/>
                    </a:ext>
                  </a:extLst>
                </a:gridCol>
              </a:tblGrid>
              <a:tr h="324015">
                <a:tc>
                  <a:txBody>
                    <a:bodyPr/>
                    <a:lstStyle/>
                    <a:p>
                      <a:pPr algn="just" fontAlgn="t">
                        <a:lnSpc>
                          <a:spcPct val="115000"/>
                        </a:lnSpc>
                        <a:spcBef>
                          <a:spcPts val="0"/>
                        </a:spcBef>
                        <a:spcAft>
                          <a:spcPts val="0"/>
                        </a:spcAft>
                      </a:pPr>
                      <a:r>
                        <a:rPr lang="en-US" sz="9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hours</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9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Michi, Audrey, Joel and myself are all hanging out in Linda’s basement.”</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727154882"/>
                  </a:ext>
                </a:extLst>
              </a:tr>
              <a:tr h="324015">
                <a:tc>
                  <a:txBody>
                    <a:bodyPr/>
                    <a:lstStyle/>
                    <a:p>
                      <a:pPr algn="just" fontAlgn="t">
                        <a:lnSpc>
                          <a:spcPct val="115000"/>
                        </a:lnSpc>
                        <a:spcBef>
                          <a:spcPts val="0"/>
                        </a:spcBef>
                        <a:spcAft>
                          <a:spcPts val="0"/>
                        </a:spcAft>
                      </a:pPr>
                      <a:r>
                        <a:rPr lang="en-US" sz="9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days</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9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“School starts at a later time on Wednesday but that’s no big deal.”</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735967517"/>
                  </a:ext>
                </a:extLst>
              </a:tr>
              <a:tr h="324015">
                <a:tc>
                  <a:txBody>
                    <a:bodyPr/>
                    <a:lstStyle/>
                    <a:p>
                      <a:pPr algn="just" fontAlgn="t">
                        <a:lnSpc>
                          <a:spcPct val="115000"/>
                        </a:lnSpc>
                        <a:spcBef>
                          <a:spcPts val="0"/>
                        </a:spcBef>
                        <a:spcAft>
                          <a:spcPts val="0"/>
                        </a:spcAft>
                      </a:pPr>
                      <a:r>
                        <a:rPr lang="en-US" sz="9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weeks</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9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taking a course on learning how to use the program 3d studio max.”</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82010360"/>
                  </a:ext>
                </a:extLst>
              </a:tr>
              <a:tr h="339869">
                <a:tc>
                  <a:txBody>
                    <a:bodyPr/>
                    <a:lstStyle/>
                    <a:p>
                      <a:pPr algn="just" fontAlgn="t">
                        <a:lnSpc>
                          <a:spcPct val="115000"/>
                        </a:lnSpc>
                        <a:spcBef>
                          <a:spcPts val="0"/>
                        </a:spcBef>
                        <a:spcAft>
                          <a:spcPts val="0"/>
                        </a:spcAft>
                      </a:pPr>
                      <a:r>
                        <a:rPr lang="en-US" sz="9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months</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9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also playing a gig with the new millennium string orchestra at the beginning of next month.”</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419176505"/>
                  </a:ext>
                </a:extLst>
              </a:tr>
              <a:tr h="481749">
                <a:tc>
                  <a:txBody>
                    <a:bodyPr/>
                    <a:lstStyle/>
                    <a:p>
                      <a:pPr algn="just" fontAlgn="t">
                        <a:lnSpc>
                          <a:spcPct val="115000"/>
                        </a:lnSpc>
                        <a:spcBef>
                          <a:spcPts val="0"/>
                        </a:spcBef>
                        <a:spcAft>
                          <a:spcPts val="0"/>
                        </a:spcAft>
                      </a:pPr>
                      <a:r>
                        <a:rPr lang="en-US" sz="9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years or more</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9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middle eastern nation of Israel is planning to expand its settlements, its housing areas in the west bank.”</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1740619"/>
                  </a:ext>
                </a:extLst>
              </a:tr>
            </a:tbl>
          </a:graphicData>
        </a:graphic>
      </p:graphicFrame>
      <p:sp>
        <p:nvSpPr>
          <p:cNvPr id="23" name="TextBox 22">
            <a:extLst>
              <a:ext uri="{FF2B5EF4-FFF2-40B4-BE49-F238E27FC236}">
                <a16:creationId xmlns:a16="http://schemas.microsoft.com/office/drawing/2014/main" id="{7CD3FF27-FAF2-47CC-AFC1-52B2335559A0}"/>
              </a:ext>
            </a:extLst>
          </p:cNvPr>
          <p:cNvSpPr txBox="1"/>
          <p:nvPr/>
        </p:nvSpPr>
        <p:spPr>
          <a:xfrm>
            <a:off x="1143000" y="4963928"/>
            <a:ext cx="6667210" cy="207749"/>
          </a:xfrm>
          <a:prstGeom prst="rect">
            <a:avLst/>
          </a:prstGeom>
          <a:noFill/>
        </p:spPr>
        <p:txBody>
          <a:bodyPr wrap="none" rtlCol="0">
            <a:spAutoFit/>
          </a:bodyPr>
          <a:lstStyle/>
          <a:p>
            <a:r>
              <a:rPr lang="en-US" sz="750" dirty="0"/>
              <a:t>Axel </a:t>
            </a:r>
            <a:r>
              <a:rPr lang="en-US" sz="750" dirty="0" err="1"/>
              <a:t>Almquist</a:t>
            </a:r>
            <a:r>
              <a:rPr lang="en-US" sz="750" dirty="0"/>
              <a:t>,  Adam Jatowt: </a:t>
            </a:r>
            <a:r>
              <a:rPr lang="en-US" sz="750" i="1" dirty="0"/>
              <a:t>Towards Content Expiry Date Determination: Predicting Validity Periods of Sentences</a:t>
            </a:r>
            <a:r>
              <a:rPr lang="en-US" sz="750" dirty="0"/>
              <a:t>. ECIR 2019, pp. 86-101</a:t>
            </a:r>
          </a:p>
        </p:txBody>
      </p:sp>
      <p:sp>
        <p:nvSpPr>
          <p:cNvPr id="24" name="TextBox 23">
            <a:extLst>
              <a:ext uri="{FF2B5EF4-FFF2-40B4-BE49-F238E27FC236}">
                <a16:creationId xmlns:a16="http://schemas.microsoft.com/office/drawing/2014/main" id="{1F913E2C-32C7-49A4-BEE9-617F77FB093A}"/>
              </a:ext>
            </a:extLst>
          </p:cNvPr>
          <p:cNvSpPr txBox="1"/>
          <p:nvPr/>
        </p:nvSpPr>
        <p:spPr>
          <a:xfrm>
            <a:off x="1869965" y="2129299"/>
            <a:ext cx="1011560" cy="461665"/>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Information </a:t>
            </a:r>
          </a:p>
          <a:p>
            <a:r>
              <a:rPr lang="en-US" sz="1200" dirty="0"/>
              <a:t>expiry date</a:t>
            </a:r>
            <a:endParaRPr lang="en-AT" sz="1200" dirty="0"/>
          </a:p>
        </p:txBody>
      </p:sp>
      <p:sp>
        <p:nvSpPr>
          <p:cNvPr id="25" name="Left Brace 24">
            <a:extLst>
              <a:ext uri="{FF2B5EF4-FFF2-40B4-BE49-F238E27FC236}">
                <a16:creationId xmlns:a16="http://schemas.microsoft.com/office/drawing/2014/main" id="{E1EAAD63-6D4D-4F72-97E6-1796E91C736E}"/>
              </a:ext>
            </a:extLst>
          </p:cNvPr>
          <p:cNvSpPr/>
          <p:nvPr/>
        </p:nvSpPr>
        <p:spPr>
          <a:xfrm>
            <a:off x="2964656" y="1439348"/>
            <a:ext cx="228600" cy="179366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T" sz="1800"/>
          </a:p>
        </p:txBody>
      </p:sp>
    </p:spTree>
    <p:extLst>
      <p:ext uri="{BB962C8B-B14F-4D97-AF65-F5344CB8AC3E}">
        <p14:creationId xmlns:p14="http://schemas.microsoft.com/office/powerpoint/2010/main" val="397816252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ruta 6">
            <a:extLst>
              <a:ext uri="{FF2B5EF4-FFF2-40B4-BE49-F238E27FC236}">
                <a16:creationId xmlns:a16="http://schemas.microsoft.com/office/drawing/2014/main" id="{913D6031-B86D-45EB-B3E2-A6BC4D656954}"/>
              </a:ext>
            </a:extLst>
          </p:cNvPr>
          <p:cNvSpPr txBox="1"/>
          <p:nvPr/>
        </p:nvSpPr>
        <p:spPr>
          <a:xfrm>
            <a:off x="1143000" y="4937522"/>
            <a:ext cx="5958548" cy="404085"/>
          </a:xfrm>
          <a:prstGeom prst="rect">
            <a:avLst/>
          </a:prstGeom>
          <a:noFill/>
        </p:spPr>
        <p:txBody>
          <a:bodyPr wrap="square" rtlCol="0">
            <a:spAutoFit/>
          </a:bodyPr>
          <a:lstStyle/>
          <a:p>
            <a:r>
              <a:rPr lang="sv-SE" sz="1013" dirty="0"/>
              <a:t>LIME: </a:t>
            </a:r>
            <a:r>
              <a:rPr lang="sv-SE" sz="1013" dirty="0">
                <a:hlinkClick r:id="rId2"/>
              </a:rPr>
              <a:t>https://github.com/marcotcr/lime</a:t>
            </a:r>
            <a:endParaRPr lang="sv-SE" sz="1013" dirty="0"/>
          </a:p>
          <a:p>
            <a:endParaRPr lang="sv-SE" sz="1013" dirty="0"/>
          </a:p>
        </p:txBody>
      </p:sp>
      <p:sp>
        <p:nvSpPr>
          <p:cNvPr id="5" name="Title 4">
            <a:extLst>
              <a:ext uri="{FF2B5EF4-FFF2-40B4-BE49-F238E27FC236}">
                <a16:creationId xmlns:a16="http://schemas.microsoft.com/office/drawing/2014/main" id="{8313175D-1A27-457D-A44F-A181D64B43C8}"/>
              </a:ext>
            </a:extLst>
          </p:cNvPr>
          <p:cNvSpPr>
            <a:spLocks noGrp="1"/>
          </p:cNvSpPr>
          <p:nvPr>
            <p:ph type="title"/>
          </p:nvPr>
        </p:nvSpPr>
        <p:spPr/>
        <p:txBody>
          <a:bodyPr/>
          <a:lstStyle/>
          <a:p>
            <a:r>
              <a:rPr lang="en-US" dirty="0">
                <a:solidFill>
                  <a:srgbClr val="0070C0"/>
                </a:solidFill>
              </a:rPr>
              <a:t>Examples of Classified Sentences</a:t>
            </a:r>
            <a:endParaRPr lang="en-AT" dirty="0">
              <a:solidFill>
                <a:srgbClr val="0070C0"/>
              </a:solidFill>
            </a:endParaRPr>
          </a:p>
        </p:txBody>
      </p:sp>
      <p:grpSp>
        <p:nvGrpSpPr>
          <p:cNvPr id="8" name="Group 7">
            <a:extLst>
              <a:ext uri="{FF2B5EF4-FFF2-40B4-BE49-F238E27FC236}">
                <a16:creationId xmlns:a16="http://schemas.microsoft.com/office/drawing/2014/main" id="{92C3FC75-6C07-4DB9-9D6F-87A61639636A}"/>
              </a:ext>
            </a:extLst>
          </p:cNvPr>
          <p:cNvGrpSpPr/>
          <p:nvPr/>
        </p:nvGrpSpPr>
        <p:grpSpPr>
          <a:xfrm>
            <a:off x="1980314" y="1667351"/>
            <a:ext cx="4695072" cy="2517301"/>
            <a:chOff x="1116419" y="2223134"/>
            <a:chExt cx="6260096" cy="3356401"/>
          </a:xfrm>
        </p:grpSpPr>
        <p:pic>
          <p:nvPicPr>
            <p:cNvPr id="9" name="Bildobjekt 8">
              <a:extLst>
                <a:ext uri="{FF2B5EF4-FFF2-40B4-BE49-F238E27FC236}">
                  <a16:creationId xmlns:a16="http://schemas.microsoft.com/office/drawing/2014/main" id="{0854C602-6B7A-4170-B5E1-0D30746F4550}"/>
                </a:ext>
              </a:extLst>
            </p:cNvPr>
            <p:cNvPicPr>
              <a:picLocks noChangeAspect="1"/>
            </p:cNvPicPr>
            <p:nvPr/>
          </p:nvPicPr>
          <p:blipFill rotWithShape="1">
            <a:blip r:embed="rId3"/>
            <a:srcRect b="9152"/>
            <a:stretch/>
          </p:blipFill>
          <p:spPr>
            <a:xfrm>
              <a:off x="1160584" y="2602163"/>
              <a:ext cx="6151628" cy="1032050"/>
            </a:xfrm>
            <a:prstGeom prst="rect">
              <a:avLst/>
            </a:prstGeom>
          </p:spPr>
        </p:pic>
        <p:pic>
          <p:nvPicPr>
            <p:cNvPr id="11" name="Bildobjekt 10">
              <a:extLst>
                <a:ext uri="{FF2B5EF4-FFF2-40B4-BE49-F238E27FC236}">
                  <a16:creationId xmlns:a16="http://schemas.microsoft.com/office/drawing/2014/main" id="{EEB33CB5-547A-4A80-B070-3EE6C8115879}"/>
                </a:ext>
              </a:extLst>
            </p:cNvPr>
            <p:cNvPicPr>
              <a:picLocks noChangeAspect="1"/>
            </p:cNvPicPr>
            <p:nvPr/>
          </p:nvPicPr>
          <p:blipFill>
            <a:blip r:embed="rId4"/>
            <a:stretch>
              <a:fillRect/>
            </a:stretch>
          </p:blipFill>
          <p:spPr>
            <a:xfrm>
              <a:off x="1160584" y="2223134"/>
              <a:ext cx="3686690" cy="407251"/>
            </a:xfrm>
            <a:prstGeom prst="rect">
              <a:avLst/>
            </a:prstGeom>
          </p:spPr>
        </p:pic>
        <p:pic>
          <p:nvPicPr>
            <p:cNvPr id="13" name="Bildobjekt 12">
              <a:extLst>
                <a:ext uri="{FF2B5EF4-FFF2-40B4-BE49-F238E27FC236}">
                  <a16:creationId xmlns:a16="http://schemas.microsoft.com/office/drawing/2014/main" id="{C855BA44-CA01-4F2C-8401-93939B5B0677}"/>
                </a:ext>
              </a:extLst>
            </p:cNvPr>
            <p:cNvPicPr>
              <a:picLocks noChangeAspect="1"/>
            </p:cNvPicPr>
            <p:nvPr/>
          </p:nvPicPr>
          <p:blipFill rotWithShape="1">
            <a:blip r:embed="rId5"/>
            <a:srcRect b="5165"/>
            <a:stretch/>
          </p:blipFill>
          <p:spPr>
            <a:xfrm>
              <a:off x="1160585" y="4392663"/>
              <a:ext cx="6215930" cy="1023128"/>
            </a:xfrm>
            <a:prstGeom prst="rect">
              <a:avLst/>
            </a:prstGeom>
          </p:spPr>
        </p:pic>
        <p:pic>
          <p:nvPicPr>
            <p:cNvPr id="15" name="Bildobjekt 14">
              <a:extLst>
                <a:ext uri="{FF2B5EF4-FFF2-40B4-BE49-F238E27FC236}">
                  <a16:creationId xmlns:a16="http://schemas.microsoft.com/office/drawing/2014/main" id="{04753F34-CA48-484C-83AF-1B773DDFC2DC}"/>
                </a:ext>
              </a:extLst>
            </p:cNvPr>
            <p:cNvPicPr>
              <a:picLocks noChangeAspect="1"/>
            </p:cNvPicPr>
            <p:nvPr/>
          </p:nvPicPr>
          <p:blipFill>
            <a:blip r:embed="rId6"/>
            <a:stretch>
              <a:fillRect/>
            </a:stretch>
          </p:blipFill>
          <p:spPr>
            <a:xfrm>
              <a:off x="1160585" y="3999701"/>
              <a:ext cx="4715533" cy="392961"/>
            </a:xfrm>
            <a:prstGeom prst="rect">
              <a:avLst/>
            </a:prstGeom>
          </p:spPr>
        </p:pic>
        <p:sp>
          <p:nvSpPr>
            <p:cNvPr id="3" name="Rectangle 2">
              <a:extLst>
                <a:ext uri="{FF2B5EF4-FFF2-40B4-BE49-F238E27FC236}">
                  <a16:creationId xmlns:a16="http://schemas.microsoft.com/office/drawing/2014/main" id="{9891DFF9-7D7A-454D-AE50-733FF74937B1}"/>
                </a:ext>
              </a:extLst>
            </p:cNvPr>
            <p:cNvSpPr/>
            <p:nvPr/>
          </p:nvSpPr>
          <p:spPr>
            <a:xfrm>
              <a:off x="1116419" y="2223134"/>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10" name="Rectangle 9">
              <a:extLst>
                <a:ext uri="{FF2B5EF4-FFF2-40B4-BE49-F238E27FC236}">
                  <a16:creationId xmlns:a16="http://schemas.microsoft.com/office/drawing/2014/main" id="{7BF1D77D-22F8-4CD8-B464-9DC69304C7F9}"/>
                </a:ext>
              </a:extLst>
            </p:cNvPr>
            <p:cNvSpPr/>
            <p:nvPr/>
          </p:nvSpPr>
          <p:spPr>
            <a:xfrm>
              <a:off x="1230718" y="3992640"/>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6" name="Rectangle 5">
              <a:extLst>
                <a:ext uri="{FF2B5EF4-FFF2-40B4-BE49-F238E27FC236}">
                  <a16:creationId xmlns:a16="http://schemas.microsoft.com/office/drawing/2014/main" id="{15F4B515-5BD7-4CE8-8B6C-D02EC968FE34}"/>
                </a:ext>
              </a:extLst>
            </p:cNvPr>
            <p:cNvSpPr/>
            <p:nvPr/>
          </p:nvSpPr>
          <p:spPr>
            <a:xfrm>
              <a:off x="4097868" y="5390393"/>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4" name="Rectangle 13">
              <a:extLst>
                <a:ext uri="{FF2B5EF4-FFF2-40B4-BE49-F238E27FC236}">
                  <a16:creationId xmlns:a16="http://schemas.microsoft.com/office/drawing/2014/main" id="{AAF86D31-A437-4281-96C2-11D8EDF5BD94}"/>
                </a:ext>
              </a:extLst>
            </p:cNvPr>
            <p:cNvSpPr/>
            <p:nvPr/>
          </p:nvSpPr>
          <p:spPr>
            <a:xfrm>
              <a:off x="6104468" y="5353651"/>
              <a:ext cx="423332"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7" name="Rectangle 16">
              <a:extLst>
                <a:ext uri="{FF2B5EF4-FFF2-40B4-BE49-F238E27FC236}">
                  <a16:creationId xmlns:a16="http://schemas.microsoft.com/office/drawing/2014/main" id="{B7E35B85-18AB-402B-9D8B-19CE968D4E4A}"/>
                </a:ext>
              </a:extLst>
            </p:cNvPr>
            <p:cNvSpPr/>
            <p:nvPr/>
          </p:nvSpPr>
          <p:spPr>
            <a:xfrm>
              <a:off x="4143264" y="3601365"/>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8" name="Rectangle 17">
              <a:extLst>
                <a:ext uri="{FF2B5EF4-FFF2-40B4-BE49-F238E27FC236}">
                  <a16:creationId xmlns:a16="http://schemas.microsoft.com/office/drawing/2014/main" id="{63E91210-D9C3-4DD6-AE25-BDB65414B7D7}"/>
                </a:ext>
              </a:extLst>
            </p:cNvPr>
            <p:cNvSpPr/>
            <p:nvPr/>
          </p:nvSpPr>
          <p:spPr>
            <a:xfrm>
              <a:off x="4295664" y="3753765"/>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9" name="Rectangle 18">
              <a:extLst>
                <a:ext uri="{FF2B5EF4-FFF2-40B4-BE49-F238E27FC236}">
                  <a16:creationId xmlns:a16="http://schemas.microsoft.com/office/drawing/2014/main" id="{07469AA7-6876-4467-B871-366376E0B431}"/>
                </a:ext>
              </a:extLst>
            </p:cNvPr>
            <p:cNvSpPr/>
            <p:nvPr/>
          </p:nvSpPr>
          <p:spPr>
            <a:xfrm>
              <a:off x="6523563" y="3609422"/>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grpSp>
    </p:spTree>
    <p:extLst>
      <p:ext uri="{BB962C8B-B14F-4D97-AF65-F5344CB8AC3E}">
        <p14:creationId xmlns:p14="http://schemas.microsoft.com/office/powerpoint/2010/main" val="394757967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80AD-A37C-E141-9EAF-CB1B39B9CA8D}"/>
              </a:ext>
            </a:extLst>
          </p:cNvPr>
          <p:cNvSpPr>
            <a:spLocks noGrp="1"/>
          </p:cNvSpPr>
          <p:nvPr>
            <p:ph type="title"/>
          </p:nvPr>
        </p:nvSpPr>
        <p:spPr>
          <a:xfrm>
            <a:off x="1485900" y="205979"/>
            <a:ext cx="6336506" cy="857250"/>
          </a:xfrm>
        </p:spPr>
        <p:txBody>
          <a:bodyPr>
            <a:noAutofit/>
          </a:bodyPr>
          <a:lstStyle/>
          <a:p>
            <a:r>
              <a:rPr lang="en-US" sz="3150" dirty="0">
                <a:solidFill>
                  <a:srgbClr val="0070C0"/>
                </a:solidFill>
              </a:rPr>
              <a:t>Collective Memory Analysis in Twitter</a:t>
            </a:r>
            <a:endParaRPr lang="en-JP" sz="3150" dirty="0">
              <a:solidFill>
                <a:srgbClr val="0070C0"/>
              </a:solidFill>
            </a:endParaRPr>
          </a:p>
        </p:txBody>
      </p:sp>
      <p:sp>
        <p:nvSpPr>
          <p:cNvPr id="3" name="Content Placeholder 2">
            <a:extLst>
              <a:ext uri="{FF2B5EF4-FFF2-40B4-BE49-F238E27FC236}">
                <a16:creationId xmlns:a16="http://schemas.microsoft.com/office/drawing/2014/main" id="{7B79CBC0-5899-3A4C-8155-08A8A08D98AB}"/>
              </a:ext>
            </a:extLst>
          </p:cNvPr>
          <p:cNvSpPr>
            <a:spLocks noGrp="1"/>
          </p:cNvSpPr>
          <p:nvPr>
            <p:ph idx="1"/>
          </p:nvPr>
        </p:nvSpPr>
        <p:spPr/>
        <p:txBody>
          <a:bodyPr/>
          <a:lstStyle/>
          <a:p>
            <a:endParaRPr lang="en-JP" dirty="0"/>
          </a:p>
        </p:txBody>
      </p:sp>
      <p:pic>
        <p:nvPicPr>
          <p:cNvPr id="4" name="図 3">
            <a:extLst>
              <a:ext uri="{FF2B5EF4-FFF2-40B4-BE49-F238E27FC236}">
                <a16:creationId xmlns:a16="http://schemas.microsoft.com/office/drawing/2014/main" id="{3C1D1C49-E85A-3345-84DB-AECD89729597}"/>
              </a:ext>
            </a:extLst>
          </p:cNvPr>
          <p:cNvPicPr>
            <a:picLocks noChangeAspect="1"/>
          </p:cNvPicPr>
          <p:nvPr/>
        </p:nvPicPr>
        <p:blipFill>
          <a:blip r:embed="rId2"/>
          <a:stretch>
            <a:fillRect/>
          </a:stretch>
        </p:blipFill>
        <p:spPr>
          <a:xfrm>
            <a:off x="3030058" y="3108700"/>
            <a:ext cx="2953190" cy="1802918"/>
          </a:xfrm>
          <a:prstGeom prst="rect">
            <a:avLst/>
          </a:prstGeom>
        </p:spPr>
      </p:pic>
      <p:pic>
        <p:nvPicPr>
          <p:cNvPr id="5" name="図 6">
            <a:extLst>
              <a:ext uri="{FF2B5EF4-FFF2-40B4-BE49-F238E27FC236}">
                <a16:creationId xmlns:a16="http://schemas.microsoft.com/office/drawing/2014/main" id="{1D696BEE-606D-1D46-A036-0662443C8FCC}"/>
              </a:ext>
            </a:extLst>
          </p:cNvPr>
          <p:cNvPicPr>
            <a:picLocks noChangeAspect="1"/>
          </p:cNvPicPr>
          <p:nvPr/>
        </p:nvPicPr>
        <p:blipFill>
          <a:blip r:embed="rId3"/>
          <a:stretch>
            <a:fillRect/>
          </a:stretch>
        </p:blipFill>
        <p:spPr>
          <a:xfrm>
            <a:off x="1267576" y="1152501"/>
            <a:ext cx="3806333" cy="1661627"/>
          </a:xfrm>
          <a:prstGeom prst="rect">
            <a:avLst/>
          </a:prstGeom>
        </p:spPr>
      </p:pic>
      <p:pic>
        <p:nvPicPr>
          <p:cNvPr id="6" name="図 4">
            <a:extLst>
              <a:ext uri="{FF2B5EF4-FFF2-40B4-BE49-F238E27FC236}">
                <a16:creationId xmlns:a16="http://schemas.microsoft.com/office/drawing/2014/main" id="{C6F95540-4430-4445-B10F-6C53FE70C880}"/>
              </a:ext>
            </a:extLst>
          </p:cNvPr>
          <p:cNvPicPr>
            <a:picLocks noChangeAspect="1"/>
          </p:cNvPicPr>
          <p:nvPr/>
        </p:nvPicPr>
        <p:blipFill rotWithShape="1">
          <a:blip r:embed="rId4"/>
          <a:srcRect l="7649" b="7876"/>
          <a:stretch/>
        </p:blipFill>
        <p:spPr>
          <a:xfrm>
            <a:off x="5200651" y="1152502"/>
            <a:ext cx="2675774" cy="1866924"/>
          </a:xfrm>
          <a:prstGeom prst="rect">
            <a:avLst/>
          </a:prstGeom>
        </p:spPr>
      </p:pic>
      <p:sp>
        <p:nvSpPr>
          <p:cNvPr id="7" name="TextBox 6">
            <a:extLst>
              <a:ext uri="{FF2B5EF4-FFF2-40B4-BE49-F238E27FC236}">
                <a16:creationId xmlns:a16="http://schemas.microsoft.com/office/drawing/2014/main" id="{4A968AFA-8525-8B49-9F1B-E8E596CB5D86}"/>
              </a:ext>
            </a:extLst>
          </p:cNvPr>
          <p:cNvSpPr txBox="1"/>
          <p:nvPr/>
        </p:nvSpPr>
        <p:spPr>
          <a:xfrm>
            <a:off x="5636392" y="996866"/>
            <a:ext cx="2563522" cy="253916"/>
          </a:xfrm>
          <a:prstGeom prst="rect">
            <a:avLst/>
          </a:prstGeom>
          <a:noFill/>
        </p:spPr>
        <p:txBody>
          <a:bodyPr wrap="none" rtlCol="0">
            <a:spAutoFit/>
          </a:bodyPr>
          <a:lstStyle/>
          <a:p>
            <a:r>
              <a:rPr lang="en-JP" sz="1050" b="1" dirty="0"/>
              <a:t>Correlations of mentioned entities</a:t>
            </a:r>
          </a:p>
        </p:txBody>
      </p:sp>
      <p:sp>
        <p:nvSpPr>
          <p:cNvPr id="8" name="TextBox 7">
            <a:extLst>
              <a:ext uri="{FF2B5EF4-FFF2-40B4-BE49-F238E27FC236}">
                <a16:creationId xmlns:a16="http://schemas.microsoft.com/office/drawing/2014/main" id="{8B0A9D80-CAF6-1649-B4E6-7EDCD3EF26F9}"/>
              </a:ext>
            </a:extLst>
          </p:cNvPr>
          <p:cNvSpPr txBox="1"/>
          <p:nvPr/>
        </p:nvSpPr>
        <p:spPr>
          <a:xfrm>
            <a:off x="3218211" y="2974352"/>
            <a:ext cx="3435556" cy="253916"/>
          </a:xfrm>
          <a:prstGeom prst="rect">
            <a:avLst/>
          </a:prstGeom>
          <a:noFill/>
        </p:spPr>
        <p:txBody>
          <a:bodyPr wrap="none" rtlCol="0">
            <a:spAutoFit/>
          </a:bodyPr>
          <a:lstStyle/>
          <a:p>
            <a:r>
              <a:rPr lang="en-JP" sz="1050" b="1" dirty="0"/>
              <a:t>Remembering curve based on mentioned years</a:t>
            </a:r>
          </a:p>
        </p:txBody>
      </p:sp>
      <p:sp>
        <p:nvSpPr>
          <p:cNvPr id="11" name="TextBox 10">
            <a:extLst>
              <a:ext uri="{FF2B5EF4-FFF2-40B4-BE49-F238E27FC236}">
                <a16:creationId xmlns:a16="http://schemas.microsoft.com/office/drawing/2014/main" id="{B7D4CE93-C16A-6E42-933D-312847D34C1F}"/>
              </a:ext>
            </a:extLst>
          </p:cNvPr>
          <p:cNvSpPr txBox="1"/>
          <p:nvPr/>
        </p:nvSpPr>
        <p:spPr>
          <a:xfrm>
            <a:off x="2641651" y="1013261"/>
            <a:ext cx="1965603" cy="253916"/>
          </a:xfrm>
          <a:prstGeom prst="rect">
            <a:avLst/>
          </a:prstGeom>
          <a:noFill/>
        </p:spPr>
        <p:txBody>
          <a:bodyPr wrap="none" rtlCol="0">
            <a:spAutoFit/>
          </a:bodyPr>
          <a:lstStyle/>
          <a:p>
            <a:r>
              <a:rPr lang="en-JP" sz="1050" b="1" dirty="0"/>
              <a:t>Distribution of categories</a:t>
            </a:r>
          </a:p>
        </p:txBody>
      </p:sp>
      <p:sp>
        <p:nvSpPr>
          <p:cNvPr id="10" name="TextBox 9">
            <a:extLst>
              <a:ext uri="{FF2B5EF4-FFF2-40B4-BE49-F238E27FC236}">
                <a16:creationId xmlns:a16="http://schemas.microsoft.com/office/drawing/2014/main" id="{ACBEDFB4-5C54-4892-9A94-E826F5681330}"/>
              </a:ext>
            </a:extLst>
          </p:cNvPr>
          <p:cNvSpPr txBox="1"/>
          <p:nvPr/>
        </p:nvSpPr>
        <p:spPr>
          <a:xfrm>
            <a:off x="1143000" y="4981960"/>
            <a:ext cx="6345324" cy="207749"/>
          </a:xfrm>
          <a:prstGeom prst="rect">
            <a:avLst/>
          </a:prstGeom>
          <a:solidFill>
            <a:schemeClr val="bg1"/>
          </a:solidFill>
        </p:spPr>
        <p:txBody>
          <a:bodyPr wrap="square" rtlCol="0">
            <a:spAutoFit/>
          </a:bodyPr>
          <a:lstStyle/>
          <a:p>
            <a:r>
              <a:rPr lang="en-US" altLang="ja-JP" sz="750" dirty="0"/>
              <a:t>[1] Y. </a:t>
            </a:r>
            <a:r>
              <a:rPr lang="en-US" altLang="ja-JP" sz="750" dirty="0" err="1"/>
              <a:t>Sumikawa</a:t>
            </a:r>
            <a:r>
              <a:rPr lang="en-US" altLang="ja-JP" sz="750" dirty="0"/>
              <a:t>, A. Jatowt: </a:t>
            </a:r>
            <a:r>
              <a:rPr lang="en-US" altLang="ja-JP" sz="750" i="1" dirty="0"/>
              <a:t>Analyzing history-related posts in twitter</a:t>
            </a:r>
            <a:r>
              <a:rPr lang="en-US" altLang="ja-JP" sz="750" dirty="0"/>
              <a:t>. Int. J. Digit. </a:t>
            </a:r>
            <a:r>
              <a:rPr lang="en-US" altLang="ja-JP" sz="750" dirty="0" err="1"/>
              <a:t>Libr</a:t>
            </a:r>
            <a:r>
              <a:rPr lang="en-US" altLang="ja-JP" sz="750" dirty="0"/>
              <a:t>. 22(1): 105-134 (2021)</a:t>
            </a:r>
          </a:p>
        </p:txBody>
      </p:sp>
    </p:spTree>
    <p:extLst>
      <p:ext uri="{BB962C8B-B14F-4D97-AF65-F5344CB8AC3E}">
        <p14:creationId xmlns:p14="http://schemas.microsoft.com/office/powerpoint/2010/main" val="229741019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A64F-C0BA-46D6-A694-24EF9A85BD1F}"/>
              </a:ext>
            </a:extLst>
          </p:cNvPr>
          <p:cNvSpPr>
            <a:spLocks noGrp="1"/>
          </p:cNvSpPr>
          <p:nvPr>
            <p:ph type="title"/>
          </p:nvPr>
        </p:nvSpPr>
        <p:spPr>
          <a:xfrm>
            <a:off x="1485900" y="161555"/>
            <a:ext cx="6172200" cy="857250"/>
          </a:xfrm>
        </p:spPr>
        <p:txBody>
          <a:bodyPr>
            <a:normAutofit/>
          </a:bodyPr>
          <a:lstStyle/>
          <a:p>
            <a:r>
              <a:rPr lang="en-US" dirty="0">
                <a:solidFill>
                  <a:srgbClr val="0070C0"/>
                </a:solidFill>
              </a:rPr>
              <a:t>Large Scale Analysis and Visualization of Time References in Tweets</a:t>
            </a:r>
            <a:endParaRPr lang="en-AT" dirty="0"/>
          </a:p>
        </p:txBody>
      </p:sp>
      <p:sp>
        <p:nvSpPr>
          <p:cNvPr id="3" name="Content Placeholder 2">
            <a:extLst>
              <a:ext uri="{FF2B5EF4-FFF2-40B4-BE49-F238E27FC236}">
                <a16:creationId xmlns:a16="http://schemas.microsoft.com/office/drawing/2014/main" id="{577EBA26-2632-4ABB-BF0F-8A5CBF98ACE3}"/>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2B9A495E-7BD2-42D4-91A4-8E190DB19F04}"/>
              </a:ext>
            </a:extLst>
          </p:cNvPr>
          <p:cNvSpPr/>
          <p:nvPr/>
        </p:nvSpPr>
        <p:spPr>
          <a:xfrm>
            <a:off x="1116487" y="4968822"/>
            <a:ext cx="8058150" cy="207749"/>
          </a:xfrm>
          <a:prstGeom prst="rect">
            <a:avLst/>
          </a:prstGeom>
        </p:spPr>
        <p:txBody>
          <a:bodyPr wrap="square">
            <a:spAutoFit/>
          </a:bodyPr>
          <a:lstStyle/>
          <a:p>
            <a:r>
              <a:rPr lang="en-US" sz="750" dirty="0">
                <a:latin typeface="Cambria" panose="02040503050406030204" pitchFamily="18" charset="0"/>
              </a:rPr>
              <a:t>A. Jatowt, </a:t>
            </a:r>
            <a:r>
              <a:rPr lang="en-US" sz="750" dirty="0" err="1">
                <a:latin typeface="Cambria" panose="02040503050406030204" pitchFamily="18" charset="0"/>
              </a:rPr>
              <a:t>É</a:t>
            </a:r>
            <a:r>
              <a:rPr lang="en-US" sz="750" dirty="0">
                <a:latin typeface="Cambria" panose="02040503050406030204" pitchFamily="18" charset="0"/>
              </a:rPr>
              <a:t>. Antoine, Y. Kawai, T. Akiyama: </a:t>
            </a:r>
            <a:r>
              <a:rPr lang="en-US" sz="750" i="1" dirty="0">
                <a:latin typeface="Cambria" panose="02040503050406030204" pitchFamily="18" charset="0"/>
              </a:rPr>
              <a:t>Mapping Temporal Horizons: Analysis of Collective Future and Past related Attention in Twitter</a:t>
            </a:r>
            <a:r>
              <a:rPr lang="en-US" sz="750" dirty="0">
                <a:latin typeface="Cambria" panose="02040503050406030204" pitchFamily="18" charset="0"/>
              </a:rPr>
              <a:t>. WWW 2015: 484-494</a:t>
            </a:r>
          </a:p>
        </p:txBody>
      </p:sp>
      <p:sp>
        <p:nvSpPr>
          <p:cNvPr id="5" name="TextBox 4">
            <a:extLst>
              <a:ext uri="{FF2B5EF4-FFF2-40B4-BE49-F238E27FC236}">
                <a16:creationId xmlns:a16="http://schemas.microsoft.com/office/drawing/2014/main" id="{D93C25E0-AB32-4FC6-900E-371E824D10FF}"/>
              </a:ext>
            </a:extLst>
          </p:cNvPr>
          <p:cNvSpPr txBox="1"/>
          <p:nvPr/>
        </p:nvSpPr>
        <p:spPr>
          <a:xfrm>
            <a:off x="3121785" y="4558493"/>
            <a:ext cx="3836307" cy="369332"/>
          </a:xfrm>
          <a:prstGeom prst="rect">
            <a:avLst/>
          </a:prstGeom>
          <a:noFill/>
        </p:spPr>
        <p:txBody>
          <a:bodyPr wrap="none" rtlCol="0">
            <a:spAutoFit/>
          </a:bodyPr>
          <a:lstStyle/>
          <a:p>
            <a:r>
              <a:rPr lang="en-JP" sz="900" dirty="0"/>
              <a:t>Distribution of temporal expressions in large amount of tweets </a:t>
            </a:r>
          </a:p>
          <a:p>
            <a:r>
              <a:rPr lang="en-JP" sz="900" dirty="0"/>
              <a:t>from US mapped on axis y </a:t>
            </a:r>
            <a:r>
              <a:rPr lang="en-US" sz="900" dirty="0" err="1"/>
              <a:t>i</a:t>
            </a:r>
            <a:r>
              <a:rPr lang="en-JP" sz="900" dirty="0"/>
              <a:t>n relation to tweet timestamp (axis x)</a:t>
            </a:r>
          </a:p>
        </p:txBody>
      </p:sp>
      <p:pic>
        <p:nvPicPr>
          <p:cNvPr id="6" name="Picture 5">
            <a:extLst>
              <a:ext uri="{FF2B5EF4-FFF2-40B4-BE49-F238E27FC236}">
                <a16:creationId xmlns:a16="http://schemas.microsoft.com/office/drawing/2014/main" id="{78DAE047-261C-4FC9-A18E-30FEE111C789}"/>
              </a:ext>
            </a:extLst>
          </p:cNvPr>
          <p:cNvPicPr>
            <a:picLocks noChangeAspect="1"/>
          </p:cNvPicPr>
          <p:nvPr/>
        </p:nvPicPr>
        <p:blipFill rotWithShape="1">
          <a:blip r:embed="rId2"/>
          <a:srcRect l="34259" t="17709" r="19444" b="15316"/>
          <a:stretch/>
        </p:blipFill>
        <p:spPr>
          <a:xfrm>
            <a:off x="2862618" y="1170191"/>
            <a:ext cx="3699577" cy="3344999"/>
          </a:xfrm>
          <a:prstGeom prst="rect">
            <a:avLst/>
          </a:prstGeom>
        </p:spPr>
      </p:pic>
      <p:sp>
        <p:nvSpPr>
          <p:cNvPr id="7" name="TextBox 6">
            <a:extLst>
              <a:ext uri="{FF2B5EF4-FFF2-40B4-BE49-F238E27FC236}">
                <a16:creationId xmlns:a16="http://schemas.microsoft.com/office/drawing/2014/main" id="{CD49467E-805F-4D3D-B853-6A47FCFB2966}"/>
              </a:ext>
            </a:extLst>
          </p:cNvPr>
          <p:cNvSpPr txBox="1"/>
          <p:nvPr/>
        </p:nvSpPr>
        <p:spPr>
          <a:xfrm>
            <a:off x="6562195" y="1831056"/>
            <a:ext cx="827471" cy="323165"/>
          </a:xfrm>
          <a:prstGeom prst="rect">
            <a:avLst/>
          </a:prstGeom>
          <a:noFill/>
        </p:spPr>
        <p:txBody>
          <a:bodyPr wrap="none" rtlCol="0">
            <a:spAutoFit/>
          </a:bodyPr>
          <a:lstStyle/>
          <a:p>
            <a:r>
              <a:rPr lang="en-JP" sz="1500" b="1" dirty="0">
                <a:solidFill>
                  <a:srgbClr val="0070C0"/>
                </a:solidFill>
              </a:rPr>
              <a:t>Future</a:t>
            </a:r>
          </a:p>
        </p:txBody>
      </p:sp>
      <p:sp>
        <p:nvSpPr>
          <p:cNvPr id="8" name="TextBox 7">
            <a:extLst>
              <a:ext uri="{FF2B5EF4-FFF2-40B4-BE49-F238E27FC236}">
                <a16:creationId xmlns:a16="http://schemas.microsoft.com/office/drawing/2014/main" id="{CC2F5153-11D2-4E9D-8F2B-E8B8B9203819}"/>
              </a:ext>
            </a:extLst>
          </p:cNvPr>
          <p:cNvSpPr txBox="1"/>
          <p:nvPr/>
        </p:nvSpPr>
        <p:spPr>
          <a:xfrm>
            <a:off x="6570863" y="3053664"/>
            <a:ext cx="604653" cy="323165"/>
          </a:xfrm>
          <a:prstGeom prst="rect">
            <a:avLst/>
          </a:prstGeom>
          <a:noFill/>
        </p:spPr>
        <p:txBody>
          <a:bodyPr wrap="none" rtlCol="0">
            <a:spAutoFit/>
          </a:bodyPr>
          <a:lstStyle/>
          <a:p>
            <a:r>
              <a:rPr lang="en-JP" sz="1500" b="1" dirty="0">
                <a:solidFill>
                  <a:srgbClr val="0070C0"/>
                </a:solidFill>
              </a:rPr>
              <a:t>Past</a:t>
            </a:r>
          </a:p>
        </p:txBody>
      </p:sp>
    </p:spTree>
    <p:extLst>
      <p:ext uri="{BB962C8B-B14F-4D97-AF65-F5344CB8AC3E}">
        <p14:creationId xmlns:p14="http://schemas.microsoft.com/office/powerpoint/2010/main" val="3828847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D52640DD-8DEC-44CB-88AC-04283F3786D0}"/>
              </a:ext>
            </a:extLst>
          </p:cNvPr>
          <p:cNvSpPr/>
          <p:nvPr/>
        </p:nvSpPr>
        <p:spPr>
          <a:xfrm>
            <a:off x="4164789" y="1276351"/>
            <a:ext cx="4876800" cy="1904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p:cNvSpPr>
            <a:spLocks noGrp="1"/>
          </p:cNvSpPr>
          <p:nvPr>
            <p:ph type="title"/>
          </p:nvPr>
        </p:nvSpPr>
        <p:spPr>
          <a:xfrm>
            <a:off x="838200" y="146836"/>
            <a:ext cx="7543800" cy="642938"/>
          </a:xfrm>
          <a:noFill/>
          <a:ln w="31750" cap="sq">
            <a:solidFill>
              <a:schemeClr val="bg1"/>
            </a:solidFill>
            <a:miter lim="800000"/>
          </a:ln>
        </p:spPr>
        <p:txBody>
          <a:bodyPr vert="horz" lIns="102870" tIns="102870" rIns="102870" bIns="102870" rtlCol="0" anchor="ctr">
            <a:noAutofit/>
          </a:bodyPr>
          <a:lstStyle/>
          <a:p>
            <a:r>
              <a:rPr lang="en-US" sz="2625" dirty="0"/>
              <a:t>Simple Approach for Estimating Temporal Validity</a:t>
            </a:r>
          </a:p>
        </p:txBody>
      </p:sp>
      <p:sp>
        <p:nvSpPr>
          <p:cNvPr id="23" name="TextBox 22">
            <a:extLst>
              <a:ext uri="{FF2B5EF4-FFF2-40B4-BE49-F238E27FC236}">
                <a16:creationId xmlns:a16="http://schemas.microsoft.com/office/drawing/2014/main" id="{7CD3FF27-FAF2-47CC-AFC1-52B2335559A0}"/>
              </a:ext>
            </a:extLst>
          </p:cNvPr>
          <p:cNvSpPr txBox="1"/>
          <p:nvPr/>
        </p:nvSpPr>
        <p:spPr>
          <a:xfrm>
            <a:off x="0" y="4929915"/>
            <a:ext cx="6054863" cy="213585"/>
          </a:xfrm>
          <a:prstGeom prst="rect">
            <a:avLst/>
          </a:prstGeom>
          <a:noFill/>
        </p:spPr>
        <p:txBody>
          <a:bodyPr wrap="none" rtlCol="0">
            <a:spAutoFit/>
          </a:bodyPr>
          <a:lstStyle/>
          <a:p>
            <a:r>
              <a:rPr lang="en-US" sz="788" dirty="0">
                <a:latin typeface="+mj-lt"/>
              </a:rPr>
              <a:t>Axel </a:t>
            </a:r>
            <a:r>
              <a:rPr lang="en-US" sz="788" dirty="0" err="1">
                <a:latin typeface="+mj-lt"/>
              </a:rPr>
              <a:t>Almquist</a:t>
            </a:r>
            <a:r>
              <a:rPr lang="en-US" sz="788" dirty="0">
                <a:latin typeface="+mj-lt"/>
              </a:rPr>
              <a:t>,  Adam Jatowt: </a:t>
            </a:r>
            <a:r>
              <a:rPr lang="en-US" sz="788" i="1" dirty="0">
                <a:latin typeface="+mj-lt"/>
              </a:rPr>
              <a:t>Towards Content Expiry Date Determination: Predicting Validity Periods of Sentences</a:t>
            </a:r>
            <a:r>
              <a:rPr lang="en-US" sz="788" dirty="0">
                <a:latin typeface="+mj-lt"/>
              </a:rPr>
              <a:t>. ECIR 2019, pp. 86-101</a:t>
            </a:r>
          </a:p>
        </p:txBody>
      </p:sp>
      <p:sp>
        <p:nvSpPr>
          <p:cNvPr id="8" name="TextBox 7">
            <a:extLst>
              <a:ext uri="{FF2B5EF4-FFF2-40B4-BE49-F238E27FC236}">
                <a16:creationId xmlns:a16="http://schemas.microsoft.com/office/drawing/2014/main" id="{8839AE99-6DBF-462D-926C-C1C476A8266E}"/>
              </a:ext>
            </a:extLst>
          </p:cNvPr>
          <p:cNvSpPr txBox="1"/>
          <p:nvPr/>
        </p:nvSpPr>
        <p:spPr>
          <a:xfrm>
            <a:off x="1600200" y="1112375"/>
            <a:ext cx="723276" cy="265457"/>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defPPr>
              <a:defRPr lang="ja-JP"/>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25" dirty="0"/>
              <a:t>Features</a:t>
            </a:r>
            <a:endParaRPr lang="en-AT" sz="1125" dirty="0"/>
          </a:p>
        </p:txBody>
      </p:sp>
      <p:pic>
        <p:nvPicPr>
          <p:cNvPr id="6" name="Picture 5">
            <a:extLst>
              <a:ext uri="{FF2B5EF4-FFF2-40B4-BE49-F238E27FC236}">
                <a16:creationId xmlns:a16="http://schemas.microsoft.com/office/drawing/2014/main" id="{6A5B9A8D-DEEE-4844-B864-D2D79C6B6A9C}"/>
              </a:ext>
            </a:extLst>
          </p:cNvPr>
          <p:cNvPicPr>
            <a:picLocks noChangeAspect="1"/>
          </p:cNvPicPr>
          <p:nvPr/>
        </p:nvPicPr>
        <p:blipFill>
          <a:blip r:embed="rId3"/>
          <a:stretch>
            <a:fillRect/>
          </a:stretch>
        </p:blipFill>
        <p:spPr>
          <a:xfrm>
            <a:off x="0" y="1429127"/>
            <a:ext cx="3809809" cy="2544682"/>
          </a:xfrm>
          <a:prstGeom prst="rect">
            <a:avLst/>
          </a:prstGeom>
        </p:spPr>
      </p:pic>
      <p:sp>
        <p:nvSpPr>
          <p:cNvPr id="10" name="Rectangle 9">
            <a:extLst>
              <a:ext uri="{FF2B5EF4-FFF2-40B4-BE49-F238E27FC236}">
                <a16:creationId xmlns:a16="http://schemas.microsoft.com/office/drawing/2014/main" id="{1D82FEE2-A5F5-45DC-A611-06C1881DE7EF}"/>
              </a:ext>
            </a:extLst>
          </p:cNvPr>
          <p:cNvSpPr/>
          <p:nvPr/>
        </p:nvSpPr>
        <p:spPr>
          <a:xfrm>
            <a:off x="2667000" y="1451431"/>
            <a:ext cx="990600" cy="30480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pic>
        <p:nvPicPr>
          <p:cNvPr id="4" name="Picture 3">
            <a:extLst>
              <a:ext uri="{FF2B5EF4-FFF2-40B4-BE49-F238E27FC236}">
                <a16:creationId xmlns:a16="http://schemas.microsoft.com/office/drawing/2014/main" id="{42C3FC5F-5167-45B7-ADC6-F6C55050AEE4}"/>
              </a:ext>
            </a:extLst>
          </p:cNvPr>
          <p:cNvPicPr>
            <a:picLocks noChangeAspect="1"/>
          </p:cNvPicPr>
          <p:nvPr/>
        </p:nvPicPr>
        <p:blipFill>
          <a:blip r:embed="rId4"/>
          <a:stretch>
            <a:fillRect/>
          </a:stretch>
        </p:blipFill>
        <p:spPr>
          <a:xfrm>
            <a:off x="4328340" y="1443010"/>
            <a:ext cx="4600366" cy="840131"/>
          </a:xfrm>
          <a:prstGeom prst="rect">
            <a:avLst/>
          </a:prstGeom>
        </p:spPr>
      </p:pic>
      <p:sp>
        <p:nvSpPr>
          <p:cNvPr id="5" name="Rectangle 4">
            <a:extLst>
              <a:ext uri="{FF2B5EF4-FFF2-40B4-BE49-F238E27FC236}">
                <a16:creationId xmlns:a16="http://schemas.microsoft.com/office/drawing/2014/main" id="{2D9F95D3-70FC-4096-BA11-DE0A2847FE18}"/>
              </a:ext>
            </a:extLst>
          </p:cNvPr>
          <p:cNvSpPr/>
          <p:nvPr/>
        </p:nvSpPr>
        <p:spPr>
          <a:xfrm>
            <a:off x="4328340" y="2328695"/>
            <a:ext cx="4572000" cy="461665"/>
          </a:xfrm>
          <a:prstGeom prst="rect">
            <a:avLst/>
          </a:prstGeom>
        </p:spPr>
        <p:txBody>
          <a:bodyPr>
            <a:spAutoFit/>
          </a:bodyPr>
          <a:lstStyle/>
          <a:p>
            <a:pPr algn="ctr"/>
            <a:r>
              <a:rPr lang="en-US" sz="1200" spc="-1" dirty="0">
                <a:solidFill>
                  <a:schemeClr val="bg1"/>
                </a:solidFill>
              </a:rPr>
              <a:t>Computed by measuring</a:t>
            </a:r>
            <a:r>
              <a:rPr lang="en-US" sz="1200" b="1" spc="-1" dirty="0">
                <a:solidFill>
                  <a:schemeClr val="bg1"/>
                </a:solidFill>
              </a:rPr>
              <a:t> co-occurrences of duration temporal expressions </a:t>
            </a:r>
            <a:r>
              <a:rPr lang="en-US" sz="1200" spc="-1" dirty="0">
                <a:solidFill>
                  <a:schemeClr val="bg1"/>
                </a:solidFill>
              </a:rPr>
              <a:t>and</a:t>
            </a:r>
            <a:r>
              <a:rPr lang="en-US" sz="1200" b="1" spc="-1" dirty="0">
                <a:solidFill>
                  <a:schemeClr val="bg1"/>
                </a:solidFill>
              </a:rPr>
              <a:t> words </a:t>
            </a:r>
            <a:r>
              <a:rPr lang="en-US" sz="1200" spc="-1" dirty="0">
                <a:solidFill>
                  <a:schemeClr val="bg1"/>
                </a:solidFill>
              </a:rPr>
              <a:t>in Common Crawl</a:t>
            </a:r>
            <a:endParaRPr lang="en-AT" sz="1200" dirty="0">
              <a:solidFill>
                <a:schemeClr val="bg1"/>
              </a:solidFill>
            </a:endParaRPr>
          </a:p>
        </p:txBody>
      </p:sp>
      <p:pic>
        <p:nvPicPr>
          <p:cNvPr id="12" name="Picture 11">
            <a:extLst>
              <a:ext uri="{FF2B5EF4-FFF2-40B4-BE49-F238E27FC236}">
                <a16:creationId xmlns:a16="http://schemas.microsoft.com/office/drawing/2014/main" id="{3DC29486-392A-41F5-902C-35A8C563D86E}"/>
              </a:ext>
            </a:extLst>
          </p:cNvPr>
          <p:cNvPicPr>
            <a:picLocks noChangeAspect="1"/>
          </p:cNvPicPr>
          <p:nvPr/>
        </p:nvPicPr>
        <p:blipFill rotWithShape="1">
          <a:blip r:embed="rId5"/>
          <a:srcRect l="45102" t="30775" r="32928" b="64223"/>
          <a:stretch/>
        </p:blipFill>
        <p:spPr>
          <a:xfrm>
            <a:off x="5334000" y="2824298"/>
            <a:ext cx="2541219" cy="325465"/>
          </a:xfrm>
          <a:prstGeom prst="rect">
            <a:avLst/>
          </a:prstGeom>
        </p:spPr>
      </p:pic>
      <p:cxnSp>
        <p:nvCxnSpPr>
          <p:cNvPr id="14" name="Straight Arrow Connector 13">
            <a:extLst>
              <a:ext uri="{FF2B5EF4-FFF2-40B4-BE49-F238E27FC236}">
                <a16:creationId xmlns:a16="http://schemas.microsoft.com/office/drawing/2014/main" id="{B3761098-044C-4A7C-9C43-01FB7F51D67B}"/>
              </a:ext>
            </a:extLst>
          </p:cNvPr>
          <p:cNvCxnSpPr>
            <a:stCxn id="10" idx="3"/>
          </p:cNvCxnSpPr>
          <p:nvPr/>
        </p:nvCxnSpPr>
        <p:spPr>
          <a:xfrm>
            <a:off x="3657600" y="1603831"/>
            <a:ext cx="507189" cy="205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088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animBg="1"/>
      <p:bldP spid="5"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1810E-2110-4D3E-B914-42E13271ACDF}"/>
              </a:ext>
            </a:extLst>
          </p:cNvPr>
          <p:cNvSpPr>
            <a:spLocks noGrp="1"/>
          </p:cNvSpPr>
          <p:nvPr>
            <p:ph type="title"/>
          </p:nvPr>
        </p:nvSpPr>
        <p:spPr/>
        <p:txBody>
          <a:bodyPr>
            <a:normAutofit/>
          </a:bodyPr>
          <a:lstStyle/>
          <a:p>
            <a:r>
              <a:rPr lang="en-US" dirty="0">
                <a:solidFill>
                  <a:srgbClr val="0070C0"/>
                </a:solidFill>
              </a:rPr>
              <a:t>Collective Expectations Analysis (“Future” from 2010)</a:t>
            </a:r>
            <a:endParaRPr lang="en-AT" dirty="0">
              <a:solidFill>
                <a:srgbClr val="0070C0"/>
              </a:solidFill>
            </a:endParaRPr>
          </a:p>
        </p:txBody>
      </p:sp>
      <p:sp>
        <p:nvSpPr>
          <p:cNvPr id="3" name="Content Placeholder 2">
            <a:extLst>
              <a:ext uri="{FF2B5EF4-FFF2-40B4-BE49-F238E27FC236}">
                <a16:creationId xmlns:a16="http://schemas.microsoft.com/office/drawing/2014/main" id="{CDFEFCB1-A23D-4356-9E83-5C91C9AC028F}"/>
              </a:ext>
            </a:extLst>
          </p:cNvPr>
          <p:cNvSpPr>
            <a:spLocks noGrp="1"/>
          </p:cNvSpPr>
          <p:nvPr>
            <p:ph idx="1"/>
          </p:nvPr>
        </p:nvSpPr>
        <p:spPr/>
        <p:txBody>
          <a:bodyPr>
            <a:normAutofit/>
          </a:bodyPr>
          <a:lstStyle/>
          <a:p>
            <a:pPr marL="0" indent="0">
              <a:buNone/>
            </a:pPr>
            <a:r>
              <a:rPr lang="en-US" sz="1500" dirty="0"/>
              <a:t>How much and what kind of future-related content </a:t>
            </a:r>
            <a:r>
              <a:rPr lang="en-US" sz="1500" strike="sngStrike" dirty="0"/>
              <a:t>is</a:t>
            </a:r>
            <a:r>
              <a:rPr lang="en-US" sz="1500" dirty="0"/>
              <a:t> was there on the Web?</a:t>
            </a:r>
            <a:endParaRPr lang="en-AT" sz="1500" dirty="0"/>
          </a:p>
        </p:txBody>
      </p:sp>
      <p:sp>
        <p:nvSpPr>
          <p:cNvPr id="5" name="Rectangle 4">
            <a:extLst>
              <a:ext uri="{FF2B5EF4-FFF2-40B4-BE49-F238E27FC236}">
                <a16:creationId xmlns:a16="http://schemas.microsoft.com/office/drawing/2014/main" id="{64EBEDF0-4436-4336-8C3A-7B64BF6C0146}"/>
              </a:ext>
            </a:extLst>
          </p:cNvPr>
          <p:cNvSpPr/>
          <p:nvPr/>
        </p:nvSpPr>
        <p:spPr>
          <a:xfrm>
            <a:off x="1143000" y="4965458"/>
            <a:ext cx="6858000" cy="323165"/>
          </a:xfrm>
          <a:prstGeom prst="rect">
            <a:avLst/>
          </a:prstGeom>
        </p:spPr>
        <p:txBody>
          <a:bodyPr wrap="square">
            <a:spAutoFit/>
          </a:bodyPr>
          <a:lstStyle/>
          <a:p>
            <a:r>
              <a:rPr lang="en-US" sz="750" dirty="0"/>
              <a:t>A. Jatowt, H. Kawai, K. Kanazawa, K. Tanaka, K. </a:t>
            </a:r>
            <a:r>
              <a:rPr lang="en-US" sz="750" dirty="0" err="1"/>
              <a:t>Kunieda</a:t>
            </a:r>
            <a:r>
              <a:rPr lang="en-US" sz="750" dirty="0"/>
              <a:t>, K. Yamada: </a:t>
            </a:r>
            <a:r>
              <a:rPr lang="en-US" sz="750" i="1" dirty="0"/>
              <a:t>Multi-lingual Analysis of Future-Related Information on the Web</a:t>
            </a:r>
            <a:r>
              <a:rPr lang="en-US" sz="750" dirty="0"/>
              <a:t>. Culture and Computing 2013</a:t>
            </a:r>
            <a:endParaRPr lang="en-AT" sz="750" dirty="0"/>
          </a:p>
        </p:txBody>
      </p:sp>
      <p:pic>
        <p:nvPicPr>
          <p:cNvPr id="6" name="Picture 5">
            <a:extLst>
              <a:ext uri="{FF2B5EF4-FFF2-40B4-BE49-F238E27FC236}">
                <a16:creationId xmlns:a16="http://schemas.microsoft.com/office/drawing/2014/main" id="{FF438955-67FF-4701-9977-2F4089F35344}"/>
              </a:ext>
            </a:extLst>
          </p:cNvPr>
          <p:cNvPicPr>
            <a:picLocks noChangeAspect="1"/>
          </p:cNvPicPr>
          <p:nvPr/>
        </p:nvPicPr>
        <p:blipFill>
          <a:blip r:embed="rId2"/>
          <a:stretch>
            <a:fillRect/>
          </a:stretch>
        </p:blipFill>
        <p:spPr>
          <a:xfrm>
            <a:off x="1485900" y="1662705"/>
            <a:ext cx="2931755" cy="909045"/>
          </a:xfrm>
          <a:prstGeom prst="rect">
            <a:avLst/>
          </a:prstGeom>
        </p:spPr>
      </p:pic>
      <p:pic>
        <p:nvPicPr>
          <p:cNvPr id="7" name="Picture 6">
            <a:extLst>
              <a:ext uri="{FF2B5EF4-FFF2-40B4-BE49-F238E27FC236}">
                <a16:creationId xmlns:a16="http://schemas.microsoft.com/office/drawing/2014/main" id="{816EC9DB-F8A2-46E6-80F7-65CB32DE5647}"/>
              </a:ext>
            </a:extLst>
          </p:cNvPr>
          <p:cNvPicPr>
            <a:picLocks noChangeAspect="1"/>
          </p:cNvPicPr>
          <p:nvPr/>
        </p:nvPicPr>
        <p:blipFill>
          <a:blip r:embed="rId3"/>
          <a:stretch>
            <a:fillRect/>
          </a:stretch>
        </p:blipFill>
        <p:spPr>
          <a:xfrm>
            <a:off x="4786313" y="1662706"/>
            <a:ext cx="2686466" cy="1452491"/>
          </a:xfrm>
          <a:prstGeom prst="rect">
            <a:avLst/>
          </a:prstGeom>
        </p:spPr>
      </p:pic>
      <p:pic>
        <p:nvPicPr>
          <p:cNvPr id="8" name="Picture 7">
            <a:extLst>
              <a:ext uri="{FF2B5EF4-FFF2-40B4-BE49-F238E27FC236}">
                <a16:creationId xmlns:a16="http://schemas.microsoft.com/office/drawing/2014/main" id="{AADAEC26-3C1E-4B3D-A06F-43E8233FEB23}"/>
              </a:ext>
            </a:extLst>
          </p:cNvPr>
          <p:cNvPicPr>
            <a:picLocks noChangeAspect="1"/>
          </p:cNvPicPr>
          <p:nvPr/>
        </p:nvPicPr>
        <p:blipFill>
          <a:blip r:embed="rId4"/>
          <a:stretch>
            <a:fillRect/>
          </a:stretch>
        </p:blipFill>
        <p:spPr>
          <a:xfrm>
            <a:off x="1635511" y="2810294"/>
            <a:ext cx="2722178" cy="1291544"/>
          </a:xfrm>
          <a:prstGeom prst="rect">
            <a:avLst/>
          </a:prstGeom>
        </p:spPr>
      </p:pic>
      <p:sp>
        <p:nvSpPr>
          <p:cNvPr id="9" name="TextBox 8">
            <a:extLst>
              <a:ext uri="{FF2B5EF4-FFF2-40B4-BE49-F238E27FC236}">
                <a16:creationId xmlns:a16="http://schemas.microsoft.com/office/drawing/2014/main" id="{933D44E7-C98F-4C67-8F0E-F5006D4B8CA2}"/>
              </a:ext>
            </a:extLst>
          </p:cNvPr>
          <p:cNvSpPr txBox="1"/>
          <p:nvPr/>
        </p:nvSpPr>
        <p:spPr>
          <a:xfrm>
            <a:off x="5448300" y="2994065"/>
            <a:ext cx="2291012" cy="369332"/>
          </a:xfrm>
          <a:prstGeom prst="rect">
            <a:avLst/>
          </a:prstGeom>
          <a:noFill/>
        </p:spPr>
        <p:txBody>
          <a:bodyPr wrap="none" rtlCol="0">
            <a:spAutoFit/>
          </a:bodyPr>
          <a:lstStyle/>
          <a:p>
            <a:r>
              <a:rPr lang="en-US" sz="1800" dirty="0"/>
              <a:t>Amount of content</a:t>
            </a:r>
            <a:endParaRPr lang="en-AT" sz="1800" dirty="0"/>
          </a:p>
        </p:txBody>
      </p:sp>
      <p:sp>
        <p:nvSpPr>
          <p:cNvPr id="10" name="TextBox 9">
            <a:extLst>
              <a:ext uri="{FF2B5EF4-FFF2-40B4-BE49-F238E27FC236}">
                <a16:creationId xmlns:a16="http://schemas.microsoft.com/office/drawing/2014/main" id="{8F1602AB-3330-4092-A67E-729C5B44B3EB}"/>
              </a:ext>
            </a:extLst>
          </p:cNvPr>
          <p:cNvSpPr txBox="1"/>
          <p:nvPr/>
        </p:nvSpPr>
        <p:spPr>
          <a:xfrm>
            <a:off x="2359822" y="4148421"/>
            <a:ext cx="2274982" cy="369332"/>
          </a:xfrm>
          <a:prstGeom prst="rect">
            <a:avLst/>
          </a:prstGeom>
          <a:noFill/>
        </p:spPr>
        <p:txBody>
          <a:bodyPr wrap="none" rtlCol="0">
            <a:spAutoFit/>
          </a:bodyPr>
          <a:lstStyle/>
          <a:p>
            <a:r>
              <a:rPr lang="en-US" sz="1800" dirty="0"/>
              <a:t>Average sentiment</a:t>
            </a:r>
            <a:endParaRPr lang="en-AT" sz="1800" dirty="0"/>
          </a:p>
        </p:txBody>
      </p:sp>
      <p:pic>
        <p:nvPicPr>
          <p:cNvPr id="11" name="Picture 10">
            <a:extLst>
              <a:ext uri="{FF2B5EF4-FFF2-40B4-BE49-F238E27FC236}">
                <a16:creationId xmlns:a16="http://schemas.microsoft.com/office/drawing/2014/main" id="{37715CB1-8C8A-4D17-8878-A7CFC9C0011A}"/>
              </a:ext>
            </a:extLst>
          </p:cNvPr>
          <p:cNvPicPr>
            <a:picLocks noChangeAspect="1"/>
          </p:cNvPicPr>
          <p:nvPr/>
        </p:nvPicPr>
        <p:blipFill>
          <a:blip r:embed="rId5"/>
          <a:stretch>
            <a:fillRect/>
          </a:stretch>
        </p:blipFill>
        <p:spPr>
          <a:xfrm>
            <a:off x="4938712" y="3339525"/>
            <a:ext cx="2268458" cy="1082429"/>
          </a:xfrm>
          <a:prstGeom prst="rect">
            <a:avLst/>
          </a:prstGeom>
        </p:spPr>
      </p:pic>
      <p:sp>
        <p:nvSpPr>
          <p:cNvPr id="12" name="TextBox 11">
            <a:extLst>
              <a:ext uri="{FF2B5EF4-FFF2-40B4-BE49-F238E27FC236}">
                <a16:creationId xmlns:a16="http://schemas.microsoft.com/office/drawing/2014/main" id="{FCD1C882-42F7-47FB-95B2-F34507916CCA}"/>
              </a:ext>
            </a:extLst>
          </p:cNvPr>
          <p:cNvSpPr txBox="1"/>
          <p:nvPr/>
        </p:nvSpPr>
        <p:spPr>
          <a:xfrm>
            <a:off x="5150853" y="4386084"/>
            <a:ext cx="3430747" cy="369332"/>
          </a:xfrm>
          <a:prstGeom prst="rect">
            <a:avLst/>
          </a:prstGeom>
          <a:noFill/>
        </p:spPr>
        <p:txBody>
          <a:bodyPr wrap="none" rtlCol="0">
            <a:spAutoFit/>
          </a:bodyPr>
          <a:lstStyle/>
          <a:p>
            <a:r>
              <a:rPr lang="en-US" sz="1800" dirty="0"/>
              <a:t>Amount of content (monthly)</a:t>
            </a:r>
            <a:endParaRPr lang="en-AT" sz="1800" dirty="0"/>
          </a:p>
        </p:txBody>
      </p:sp>
    </p:spTree>
    <p:extLst>
      <p:ext uri="{BB962C8B-B14F-4D97-AF65-F5344CB8AC3E}">
        <p14:creationId xmlns:p14="http://schemas.microsoft.com/office/powerpoint/2010/main" val="220569349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6DCF-B8E9-4B5C-B84E-784EE8CE13A2}"/>
              </a:ext>
            </a:extLst>
          </p:cNvPr>
          <p:cNvSpPr>
            <a:spLocks noGrp="1"/>
          </p:cNvSpPr>
          <p:nvPr>
            <p:ph type="title"/>
          </p:nvPr>
        </p:nvSpPr>
        <p:spPr/>
        <p:txBody>
          <a:bodyPr/>
          <a:lstStyle/>
          <a:p>
            <a:r>
              <a:rPr lang="en-US" dirty="0">
                <a:solidFill>
                  <a:srgbClr val="0070C0"/>
                </a:solidFill>
              </a:rPr>
              <a:t>Clustering Future Expectations</a:t>
            </a:r>
            <a:endParaRPr lang="en-AT" dirty="0">
              <a:solidFill>
                <a:srgbClr val="0070C0"/>
              </a:solidFill>
            </a:endParaRPr>
          </a:p>
        </p:txBody>
      </p:sp>
      <p:sp>
        <p:nvSpPr>
          <p:cNvPr id="3" name="Content Placeholder 2">
            <a:extLst>
              <a:ext uri="{FF2B5EF4-FFF2-40B4-BE49-F238E27FC236}">
                <a16:creationId xmlns:a16="http://schemas.microsoft.com/office/drawing/2014/main" id="{A1108443-3598-4AF9-8A03-07863301B4F8}"/>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B34069F6-1FFC-4E69-8759-59FE374224C1}"/>
              </a:ext>
            </a:extLst>
          </p:cNvPr>
          <p:cNvPicPr>
            <a:picLocks noChangeAspect="1"/>
          </p:cNvPicPr>
          <p:nvPr/>
        </p:nvPicPr>
        <p:blipFill>
          <a:blip r:embed="rId2"/>
          <a:stretch>
            <a:fillRect/>
          </a:stretch>
        </p:blipFill>
        <p:spPr>
          <a:xfrm>
            <a:off x="1650803" y="1146436"/>
            <a:ext cx="2261312" cy="1696877"/>
          </a:xfrm>
          <a:prstGeom prst="rect">
            <a:avLst/>
          </a:prstGeom>
        </p:spPr>
      </p:pic>
      <p:pic>
        <p:nvPicPr>
          <p:cNvPr id="5" name="Picture 4">
            <a:extLst>
              <a:ext uri="{FF2B5EF4-FFF2-40B4-BE49-F238E27FC236}">
                <a16:creationId xmlns:a16="http://schemas.microsoft.com/office/drawing/2014/main" id="{2AEB7EAC-8C63-46AA-9656-BCC630F1465B}"/>
              </a:ext>
            </a:extLst>
          </p:cNvPr>
          <p:cNvPicPr>
            <a:picLocks noChangeAspect="1"/>
          </p:cNvPicPr>
          <p:nvPr/>
        </p:nvPicPr>
        <p:blipFill>
          <a:blip r:embed="rId3"/>
          <a:stretch>
            <a:fillRect/>
          </a:stretch>
        </p:blipFill>
        <p:spPr>
          <a:xfrm>
            <a:off x="5000625" y="1167272"/>
            <a:ext cx="2236306" cy="771633"/>
          </a:xfrm>
          <a:prstGeom prst="rect">
            <a:avLst/>
          </a:prstGeom>
        </p:spPr>
      </p:pic>
      <p:pic>
        <p:nvPicPr>
          <p:cNvPr id="6" name="Picture 5">
            <a:extLst>
              <a:ext uri="{FF2B5EF4-FFF2-40B4-BE49-F238E27FC236}">
                <a16:creationId xmlns:a16="http://schemas.microsoft.com/office/drawing/2014/main" id="{7FBB55B7-55ED-4568-9413-90581E716C59}"/>
              </a:ext>
            </a:extLst>
          </p:cNvPr>
          <p:cNvPicPr>
            <a:picLocks noChangeAspect="1"/>
          </p:cNvPicPr>
          <p:nvPr/>
        </p:nvPicPr>
        <p:blipFill rotWithShape="1">
          <a:blip r:embed="rId4"/>
          <a:srcRect b="24286"/>
          <a:stretch/>
        </p:blipFill>
        <p:spPr>
          <a:xfrm>
            <a:off x="4929187" y="2112638"/>
            <a:ext cx="2236307" cy="784390"/>
          </a:xfrm>
          <a:prstGeom prst="rect">
            <a:avLst/>
          </a:prstGeom>
        </p:spPr>
      </p:pic>
      <p:pic>
        <p:nvPicPr>
          <p:cNvPr id="7" name="Picture 6">
            <a:extLst>
              <a:ext uri="{FF2B5EF4-FFF2-40B4-BE49-F238E27FC236}">
                <a16:creationId xmlns:a16="http://schemas.microsoft.com/office/drawing/2014/main" id="{A3D9E3C7-2B3D-4BF0-801D-4E9B80965C1F}"/>
              </a:ext>
            </a:extLst>
          </p:cNvPr>
          <p:cNvPicPr>
            <a:picLocks noChangeAspect="1"/>
          </p:cNvPicPr>
          <p:nvPr/>
        </p:nvPicPr>
        <p:blipFill>
          <a:blip r:embed="rId5"/>
          <a:stretch>
            <a:fillRect/>
          </a:stretch>
        </p:blipFill>
        <p:spPr>
          <a:xfrm>
            <a:off x="3381376" y="3000933"/>
            <a:ext cx="2149730" cy="1884835"/>
          </a:xfrm>
          <a:prstGeom prst="rect">
            <a:avLst/>
          </a:prstGeom>
        </p:spPr>
      </p:pic>
      <p:sp>
        <p:nvSpPr>
          <p:cNvPr id="9" name="Rectangle 8">
            <a:extLst>
              <a:ext uri="{FF2B5EF4-FFF2-40B4-BE49-F238E27FC236}">
                <a16:creationId xmlns:a16="http://schemas.microsoft.com/office/drawing/2014/main" id="{D9189BDA-CA78-44D0-8AEC-9BA1970B96E5}"/>
              </a:ext>
            </a:extLst>
          </p:cNvPr>
          <p:cNvSpPr/>
          <p:nvPr/>
        </p:nvSpPr>
        <p:spPr>
          <a:xfrm>
            <a:off x="1143000" y="4989672"/>
            <a:ext cx="6725685" cy="207749"/>
          </a:xfrm>
          <a:prstGeom prst="rect">
            <a:avLst/>
          </a:prstGeom>
        </p:spPr>
        <p:txBody>
          <a:bodyPr wrap="square">
            <a:spAutoFit/>
          </a:bodyPr>
          <a:lstStyle/>
          <a:p>
            <a:r>
              <a:rPr lang="en-US" sz="750" dirty="0"/>
              <a:t>Adam Jatowt, Ching-man Au Yeung: </a:t>
            </a:r>
            <a:r>
              <a:rPr lang="en-US" sz="750" i="1" dirty="0"/>
              <a:t>Extracting collective expectations about the future from large text collections</a:t>
            </a:r>
            <a:r>
              <a:rPr lang="en-US" sz="750" dirty="0"/>
              <a:t>. CIKM 2011: 1259-1264</a:t>
            </a:r>
            <a:endParaRPr lang="en-AT" sz="750" dirty="0"/>
          </a:p>
        </p:txBody>
      </p:sp>
    </p:spTree>
    <p:extLst>
      <p:ext uri="{BB962C8B-B14F-4D97-AF65-F5344CB8AC3E}">
        <p14:creationId xmlns:p14="http://schemas.microsoft.com/office/powerpoint/2010/main" val="27093042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CAEF-FCFF-4A76-905F-B8E4BD8D8ECD}"/>
              </a:ext>
            </a:extLst>
          </p:cNvPr>
          <p:cNvSpPr>
            <a:spLocks noGrp="1"/>
          </p:cNvSpPr>
          <p:nvPr>
            <p:ph type="title"/>
          </p:nvPr>
        </p:nvSpPr>
        <p:spPr/>
        <p:txBody>
          <a:bodyPr>
            <a:normAutofit/>
          </a:bodyPr>
          <a:lstStyle/>
          <a:p>
            <a:r>
              <a:rPr lang="en-US" dirty="0">
                <a:solidFill>
                  <a:srgbClr val="0070C0"/>
                </a:solidFill>
              </a:rPr>
              <a:t>Pretrained LLMs &amp; Archival QA</a:t>
            </a:r>
            <a:endParaRPr lang="en-AT" dirty="0">
              <a:solidFill>
                <a:srgbClr val="0070C0"/>
              </a:solidFill>
            </a:endParaRPr>
          </a:p>
        </p:txBody>
      </p:sp>
      <p:graphicFrame>
        <p:nvGraphicFramePr>
          <p:cNvPr id="7" name="Content Placeholder 6">
            <a:extLst>
              <a:ext uri="{FF2B5EF4-FFF2-40B4-BE49-F238E27FC236}">
                <a16:creationId xmlns:a16="http://schemas.microsoft.com/office/drawing/2014/main" id="{5F34D121-9CF9-46DB-A032-E2ED1881C4A8}"/>
              </a:ext>
            </a:extLst>
          </p:cNvPr>
          <p:cNvGraphicFramePr>
            <a:graphicFrameLocks noGrp="1"/>
          </p:cNvGraphicFramePr>
          <p:nvPr>
            <p:ph idx="1"/>
            <p:extLst/>
          </p:nvPr>
        </p:nvGraphicFramePr>
        <p:xfrm>
          <a:off x="3236120" y="3582353"/>
          <a:ext cx="4474368" cy="1508760"/>
        </p:xfrm>
        <a:graphic>
          <a:graphicData uri="http://schemas.openxmlformats.org/drawingml/2006/table">
            <a:tbl>
              <a:tblPr firstRow="1" bandRow="1">
                <a:tableStyleId>{5C22544A-7EE6-4342-B048-85BDC9FD1C3A}</a:tableStyleId>
              </a:tblPr>
              <a:tblGrid>
                <a:gridCol w="1739741">
                  <a:extLst>
                    <a:ext uri="{9D8B030D-6E8A-4147-A177-3AD203B41FA5}">
                      <a16:colId xmlns:a16="http://schemas.microsoft.com/office/drawing/2014/main" val="1885136812"/>
                    </a:ext>
                  </a:extLst>
                </a:gridCol>
                <a:gridCol w="1463040">
                  <a:extLst>
                    <a:ext uri="{9D8B030D-6E8A-4147-A177-3AD203B41FA5}">
                      <a16:colId xmlns:a16="http://schemas.microsoft.com/office/drawing/2014/main" val="3335877553"/>
                    </a:ext>
                  </a:extLst>
                </a:gridCol>
                <a:gridCol w="1271588">
                  <a:extLst>
                    <a:ext uri="{9D8B030D-6E8A-4147-A177-3AD203B41FA5}">
                      <a16:colId xmlns:a16="http://schemas.microsoft.com/office/drawing/2014/main" val="2445964252"/>
                    </a:ext>
                  </a:extLst>
                </a:gridCol>
              </a:tblGrid>
              <a:tr h="251460">
                <a:tc>
                  <a:txBody>
                    <a:bodyPr/>
                    <a:lstStyle/>
                    <a:p>
                      <a:pPr algn="ctr"/>
                      <a:r>
                        <a:rPr lang="en-US" sz="1200" dirty="0"/>
                        <a:t>Model</a:t>
                      </a:r>
                      <a:endParaRPr lang="en-AT" sz="1200" dirty="0"/>
                    </a:p>
                  </a:txBody>
                  <a:tcPr marL="68580" marR="68580" marT="34290" marB="34290"/>
                </a:tc>
                <a:tc>
                  <a:txBody>
                    <a:bodyPr/>
                    <a:lstStyle/>
                    <a:p>
                      <a:pPr algn="ctr"/>
                      <a:r>
                        <a:rPr lang="en-US" sz="1200" dirty="0"/>
                        <a:t>Exact Match (EM)</a:t>
                      </a:r>
                      <a:endParaRPr lang="en-AT" sz="1200" dirty="0"/>
                    </a:p>
                  </a:txBody>
                  <a:tcPr marL="68580" marR="68580" marT="34290" marB="34290"/>
                </a:tc>
                <a:tc>
                  <a:txBody>
                    <a:bodyPr/>
                    <a:lstStyle/>
                    <a:p>
                      <a:pPr algn="ctr"/>
                      <a:r>
                        <a:rPr lang="en-US" sz="1200" dirty="0"/>
                        <a:t>F1 score</a:t>
                      </a:r>
                      <a:endParaRPr lang="en-AT" sz="1200" dirty="0"/>
                    </a:p>
                  </a:txBody>
                  <a:tcPr marL="68580" marR="68580" marT="34290" marB="34290"/>
                </a:tc>
                <a:extLst>
                  <a:ext uri="{0D108BD9-81ED-4DB2-BD59-A6C34878D82A}">
                    <a16:rowId xmlns:a16="http://schemas.microsoft.com/office/drawing/2014/main" val="959245192"/>
                  </a:ext>
                </a:extLst>
              </a:tr>
              <a:tr h="251460">
                <a:tc>
                  <a:txBody>
                    <a:bodyPr/>
                    <a:lstStyle/>
                    <a:p>
                      <a:pPr algn="ctr"/>
                      <a:r>
                        <a:rPr lang="en-US" sz="1200" dirty="0"/>
                        <a:t>DPR (NYT)</a:t>
                      </a:r>
                      <a:endParaRPr lang="en-AT" sz="1200" dirty="0"/>
                    </a:p>
                  </a:txBody>
                  <a:tcPr marL="68580" marR="68580" marT="34290" marB="34290"/>
                </a:tc>
                <a:tc>
                  <a:txBody>
                    <a:bodyPr/>
                    <a:lstStyle/>
                    <a:p>
                      <a:pPr algn="ctr"/>
                      <a:r>
                        <a:rPr lang="en-US" sz="1200" dirty="0"/>
                        <a:t>38.13</a:t>
                      </a:r>
                      <a:endParaRPr lang="en-AT" sz="1200" dirty="0"/>
                    </a:p>
                  </a:txBody>
                  <a:tcPr marL="68580" marR="68580" marT="34290" marB="34290"/>
                </a:tc>
                <a:tc>
                  <a:txBody>
                    <a:bodyPr/>
                    <a:lstStyle/>
                    <a:p>
                      <a:pPr algn="ctr"/>
                      <a:r>
                        <a:rPr lang="en-US" sz="1200" dirty="0"/>
                        <a:t>46.12</a:t>
                      </a:r>
                      <a:endParaRPr lang="en-AT" sz="1200" dirty="0"/>
                    </a:p>
                  </a:txBody>
                  <a:tcPr marL="68580" marR="68580" marT="34290" marB="34290"/>
                </a:tc>
                <a:extLst>
                  <a:ext uri="{0D108BD9-81ED-4DB2-BD59-A6C34878D82A}">
                    <a16:rowId xmlns:a16="http://schemas.microsoft.com/office/drawing/2014/main" val="1045454439"/>
                  </a:ext>
                </a:extLst>
              </a:tr>
              <a:tr h="251460">
                <a:tc>
                  <a:txBody>
                    <a:bodyPr/>
                    <a:lstStyle/>
                    <a:p>
                      <a:pPr algn="ctr"/>
                      <a:r>
                        <a:rPr lang="en-US" sz="1200" dirty="0" err="1"/>
                        <a:t>BERTSerini</a:t>
                      </a:r>
                      <a:r>
                        <a:rPr lang="en-US" sz="1200" dirty="0"/>
                        <a:t> (NYT)</a:t>
                      </a:r>
                      <a:endParaRPr lang="en-AT" sz="1200" dirty="0"/>
                    </a:p>
                  </a:txBody>
                  <a:tcPr marL="68580" marR="68580" marT="34290" marB="34290"/>
                </a:tc>
                <a:tc>
                  <a:txBody>
                    <a:bodyPr/>
                    <a:lstStyle/>
                    <a:p>
                      <a:pPr algn="ctr"/>
                      <a:r>
                        <a:rPr lang="en-US" sz="1200" dirty="0"/>
                        <a:t>54.30</a:t>
                      </a:r>
                      <a:endParaRPr lang="en-AT" sz="1200" dirty="0"/>
                    </a:p>
                  </a:txBody>
                  <a:tcPr marL="68580" marR="68580" marT="34290" marB="34290"/>
                </a:tc>
                <a:tc>
                  <a:txBody>
                    <a:bodyPr/>
                    <a:lstStyle/>
                    <a:p>
                      <a:pPr algn="ctr"/>
                      <a:r>
                        <a:rPr lang="en-US" sz="1200" dirty="0"/>
                        <a:t>66.05</a:t>
                      </a:r>
                      <a:endParaRPr lang="en-AT" sz="1200" dirty="0"/>
                    </a:p>
                  </a:txBody>
                  <a:tcPr marL="68580" marR="68580" marT="34290" marB="34290"/>
                </a:tc>
                <a:extLst>
                  <a:ext uri="{0D108BD9-81ED-4DB2-BD59-A6C34878D82A}">
                    <a16:rowId xmlns:a16="http://schemas.microsoft.com/office/drawing/2014/main" val="262851158"/>
                  </a:ext>
                </a:extLst>
              </a:tr>
              <a:tr h="251460">
                <a:tc>
                  <a:txBody>
                    <a:bodyPr/>
                    <a:lstStyle/>
                    <a:p>
                      <a:pPr algn="ctr"/>
                      <a:r>
                        <a:rPr lang="en-US" sz="1200" dirty="0" err="1"/>
                        <a:t>DrQA</a:t>
                      </a:r>
                      <a:r>
                        <a:rPr lang="en-US" sz="1200" dirty="0"/>
                        <a:t> (Wikipedia)</a:t>
                      </a:r>
                      <a:endParaRPr lang="en-AT" sz="1200" dirty="0"/>
                    </a:p>
                  </a:txBody>
                  <a:tcPr marL="68580" marR="68580" marT="34290" marB="34290"/>
                </a:tc>
                <a:tc>
                  <a:txBody>
                    <a:bodyPr/>
                    <a:lstStyle/>
                    <a:p>
                      <a:pPr algn="ctr"/>
                      <a:r>
                        <a:rPr lang="en-US" sz="1200" dirty="0"/>
                        <a:t>7.53</a:t>
                      </a:r>
                      <a:endParaRPr lang="en-AT" sz="1200" dirty="0"/>
                    </a:p>
                  </a:txBody>
                  <a:tcPr marL="68580" marR="68580" marT="34290" marB="34290"/>
                </a:tc>
                <a:tc>
                  <a:txBody>
                    <a:bodyPr/>
                    <a:lstStyle/>
                    <a:p>
                      <a:pPr algn="ctr"/>
                      <a:r>
                        <a:rPr lang="en-US" sz="1200" dirty="0"/>
                        <a:t>11.64</a:t>
                      </a:r>
                      <a:endParaRPr lang="en-AT" sz="1200" dirty="0"/>
                    </a:p>
                  </a:txBody>
                  <a:tcPr marL="68580" marR="68580" marT="34290" marB="34290"/>
                </a:tc>
                <a:extLst>
                  <a:ext uri="{0D108BD9-81ED-4DB2-BD59-A6C34878D82A}">
                    <a16:rowId xmlns:a16="http://schemas.microsoft.com/office/drawing/2014/main" val="3996947335"/>
                  </a:ext>
                </a:extLst>
              </a:tr>
              <a:tr h="251460">
                <a:tc>
                  <a:txBody>
                    <a:bodyPr/>
                    <a:lstStyle/>
                    <a:p>
                      <a:pPr algn="ctr"/>
                      <a:r>
                        <a:rPr lang="en-US" sz="1200" dirty="0"/>
                        <a:t>Alpaca-7B (Web)</a:t>
                      </a:r>
                      <a:endParaRPr lang="en-AT" sz="1200" dirty="0"/>
                    </a:p>
                  </a:txBody>
                  <a:tcPr marL="68580" marR="68580" marT="34290" marB="34290"/>
                </a:tc>
                <a:tc>
                  <a:txBody>
                    <a:bodyPr/>
                    <a:lstStyle/>
                    <a:p>
                      <a:pPr algn="ctr"/>
                      <a:r>
                        <a:rPr lang="en-US" sz="1200" dirty="0"/>
                        <a:t>4.4</a:t>
                      </a:r>
                      <a:endParaRPr lang="en-AT" sz="1200" dirty="0"/>
                    </a:p>
                  </a:txBody>
                  <a:tcPr marL="68580" marR="68580" marT="34290" marB="34290"/>
                </a:tc>
                <a:tc>
                  <a:txBody>
                    <a:bodyPr/>
                    <a:lstStyle/>
                    <a:p>
                      <a:pPr algn="ctr"/>
                      <a:r>
                        <a:rPr lang="en-US" sz="1200" dirty="0"/>
                        <a:t>11</a:t>
                      </a:r>
                      <a:endParaRPr lang="en-AT" sz="1200" dirty="0"/>
                    </a:p>
                  </a:txBody>
                  <a:tcPr marL="68580" marR="68580" marT="34290" marB="34290"/>
                </a:tc>
                <a:extLst>
                  <a:ext uri="{0D108BD9-81ED-4DB2-BD59-A6C34878D82A}">
                    <a16:rowId xmlns:a16="http://schemas.microsoft.com/office/drawing/2014/main" val="3078312132"/>
                  </a:ext>
                </a:extLst>
              </a:tr>
              <a:tr h="25146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dirty="0"/>
                        <a:t>Text-davinci-003 (Web)</a:t>
                      </a:r>
                      <a:endParaRPr lang="en-AT" sz="1200" dirty="0"/>
                    </a:p>
                  </a:txBody>
                  <a:tcPr marL="68580" marR="68580" marT="34290" marB="34290"/>
                </a:tc>
                <a:tc>
                  <a:txBody>
                    <a:bodyPr/>
                    <a:lstStyle/>
                    <a:p>
                      <a:pPr algn="ctr"/>
                      <a:r>
                        <a:rPr lang="en-US" sz="1200" dirty="0"/>
                        <a:t>10.7</a:t>
                      </a:r>
                      <a:endParaRPr lang="en-AT" sz="1200" dirty="0"/>
                    </a:p>
                  </a:txBody>
                  <a:tcPr marL="68580" marR="68580" marT="34290" marB="34290"/>
                </a:tc>
                <a:tc>
                  <a:txBody>
                    <a:bodyPr/>
                    <a:lstStyle/>
                    <a:p>
                      <a:pPr algn="ctr"/>
                      <a:r>
                        <a:rPr lang="en-US" sz="1200" dirty="0"/>
                        <a:t>21.9</a:t>
                      </a:r>
                      <a:endParaRPr lang="en-AT" sz="1200" dirty="0"/>
                    </a:p>
                  </a:txBody>
                  <a:tcPr marL="68580" marR="68580" marT="34290" marB="34290"/>
                </a:tc>
                <a:extLst>
                  <a:ext uri="{0D108BD9-81ED-4DB2-BD59-A6C34878D82A}">
                    <a16:rowId xmlns:a16="http://schemas.microsoft.com/office/drawing/2014/main" val="1476090546"/>
                  </a:ext>
                </a:extLst>
              </a:tr>
            </a:tbl>
          </a:graphicData>
        </a:graphic>
      </p:graphicFrame>
      <p:cxnSp>
        <p:nvCxnSpPr>
          <p:cNvPr id="11" name="Straight Connector 10">
            <a:extLst>
              <a:ext uri="{FF2B5EF4-FFF2-40B4-BE49-F238E27FC236}">
                <a16:creationId xmlns:a16="http://schemas.microsoft.com/office/drawing/2014/main" id="{83823454-72E8-491C-B6AE-3008629E7DED}"/>
              </a:ext>
            </a:extLst>
          </p:cNvPr>
          <p:cNvCxnSpPr>
            <a:cxnSpLocks/>
          </p:cNvCxnSpPr>
          <p:nvPr/>
        </p:nvCxnSpPr>
        <p:spPr>
          <a:xfrm flipV="1">
            <a:off x="3236120" y="4579015"/>
            <a:ext cx="4460080" cy="1905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494DA338-BFD6-44C3-BC1A-DA5879E9134D}"/>
              </a:ext>
            </a:extLst>
          </p:cNvPr>
          <p:cNvSpPr/>
          <p:nvPr/>
        </p:nvSpPr>
        <p:spPr>
          <a:xfrm>
            <a:off x="1566863" y="1275748"/>
            <a:ext cx="6267450" cy="1200329"/>
          </a:xfrm>
          <a:prstGeom prst="rect">
            <a:avLst/>
          </a:prstGeom>
        </p:spPr>
        <p:txBody>
          <a:bodyPr wrap="square">
            <a:spAutoFit/>
          </a:bodyPr>
          <a:lstStyle/>
          <a:p>
            <a:r>
              <a:rPr lang="en-US" sz="1800" b="1" dirty="0">
                <a:latin typeface="Calibri" panose="020F0502020204030204" pitchFamily="34" charset="0"/>
              </a:rPr>
              <a:t>News dataset</a:t>
            </a:r>
            <a:r>
              <a:rPr lang="en-US" sz="1800" dirty="0">
                <a:latin typeface="Calibri" panose="020F0502020204030204" pitchFamily="34" charset="0"/>
              </a:rPr>
              <a:t>: </a:t>
            </a:r>
            <a:r>
              <a:rPr lang="en-US" sz="1800" b="1" dirty="0">
                <a:solidFill>
                  <a:srgbClr val="0070C0"/>
                </a:solidFill>
                <a:latin typeface="Calibri" panose="020F0502020204030204" pitchFamily="34" charset="0"/>
              </a:rPr>
              <a:t>New York Times </a:t>
            </a:r>
            <a:r>
              <a:rPr lang="en-US" sz="1800" dirty="0">
                <a:latin typeface="Calibri" panose="020F0502020204030204" pitchFamily="34" charset="0"/>
              </a:rPr>
              <a:t>(NYT) Corpus (</a:t>
            </a:r>
            <a:r>
              <a:rPr lang="en-US" sz="1800" dirty="0">
                <a:solidFill>
                  <a:srgbClr val="0070C0"/>
                </a:solidFill>
                <a:latin typeface="Calibri" panose="020F0502020204030204" pitchFamily="34" charset="0"/>
              </a:rPr>
              <a:t>1987-2007</a:t>
            </a:r>
            <a:r>
              <a:rPr lang="en-US" sz="1800" dirty="0">
                <a:latin typeface="Calibri" panose="020F0502020204030204" pitchFamily="34" charset="0"/>
              </a:rPr>
              <a:t>) with </a:t>
            </a:r>
            <a:r>
              <a:rPr lang="en-US" sz="1800" b="1" dirty="0">
                <a:latin typeface="Calibri" panose="020F0502020204030204" pitchFamily="34" charset="0"/>
              </a:rPr>
              <a:t>1.8mln </a:t>
            </a:r>
            <a:r>
              <a:rPr lang="en-US" sz="1800" dirty="0">
                <a:latin typeface="Calibri" panose="020F0502020204030204" pitchFamily="34" charset="0"/>
              </a:rPr>
              <a:t>articles in total</a:t>
            </a:r>
          </a:p>
          <a:p>
            <a:r>
              <a:rPr lang="en-US" sz="1800" b="1" dirty="0">
                <a:latin typeface="Calibri" panose="020F0502020204030204" pitchFamily="34" charset="0"/>
              </a:rPr>
              <a:t>QA dataset</a:t>
            </a:r>
            <a:r>
              <a:rPr lang="en-US" sz="1800" dirty="0">
                <a:latin typeface="Calibri" panose="020F0502020204030204" pitchFamily="34" charset="0"/>
              </a:rPr>
              <a:t>: </a:t>
            </a:r>
            <a:r>
              <a:rPr lang="en-US" sz="1800" b="1" dirty="0" err="1">
                <a:solidFill>
                  <a:srgbClr val="0070C0"/>
                </a:solidFill>
                <a:latin typeface="Calibri" panose="020F0502020204030204" pitchFamily="34" charset="0"/>
              </a:rPr>
              <a:t>ArchivalQA</a:t>
            </a:r>
            <a:r>
              <a:rPr lang="en-US" sz="1800" b="1" dirty="0">
                <a:solidFill>
                  <a:srgbClr val="0070C0"/>
                </a:solidFill>
                <a:latin typeface="Calibri" panose="020F0502020204030204" pitchFamily="34" charset="0"/>
              </a:rPr>
              <a:t> </a:t>
            </a:r>
            <a:r>
              <a:rPr lang="en-US" sz="1800" dirty="0">
                <a:latin typeface="Calibri" panose="020F0502020204030204" pitchFamily="34" charset="0"/>
              </a:rPr>
              <a:t>containing </a:t>
            </a:r>
            <a:r>
              <a:rPr lang="en-US" sz="1800" b="1" dirty="0">
                <a:latin typeface="Calibri" panose="020F0502020204030204" pitchFamily="34" charset="0"/>
              </a:rPr>
              <a:t>550k</a:t>
            </a:r>
            <a:r>
              <a:rPr lang="en-US" sz="1800" dirty="0">
                <a:latin typeface="Calibri" panose="020F0502020204030204" pitchFamily="34" charset="0"/>
              </a:rPr>
              <a:t> questions about 1987-2007</a:t>
            </a:r>
          </a:p>
        </p:txBody>
      </p:sp>
      <p:pic>
        <p:nvPicPr>
          <p:cNvPr id="13" name="Picture 12">
            <a:extLst>
              <a:ext uri="{FF2B5EF4-FFF2-40B4-BE49-F238E27FC236}">
                <a16:creationId xmlns:a16="http://schemas.microsoft.com/office/drawing/2014/main" id="{80C38791-F9B9-4043-9679-7CE4131335CA}"/>
              </a:ext>
            </a:extLst>
          </p:cNvPr>
          <p:cNvPicPr>
            <a:picLocks noChangeAspect="1"/>
          </p:cNvPicPr>
          <p:nvPr/>
        </p:nvPicPr>
        <p:blipFill rotWithShape="1">
          <a:blip r:embed="rId2"/>
          <a:srcRect l="57880" t="49309" r="13514" b="37503"/>
          <a:stretch>
            <a:fillRect/>
          </a:stretch>
        </p:blipFill>
        <p:spPr>
          <a:xfrm>
            <a:off x="1284634" y="1973015"/>
            <a:ext cx="3372207" cy="971550"/>
          </a:xfrm>
          <a:prstGeom prst="rect">
            <a:avLst/>
          </a:prstGeom>
        </p:spPr>
      </p:pic>
      <p:sp>
        <p:nvSpPr>
          <p:cNvPr id="14" name="Text Box 5">
            <a:extLst>
              <a:ext uri="{FF2B5EF4-FFF2-40B4-BE49-F238E27FC236}">
                <a16:creationId xmlns:a16="http://schemas.microsoft.com/office/drawing/2014/main" id="{85E08951-00E6-47C9-9AAB-CFCF8A7A79F4}"/>
              </a:ext>
            </a:extLst>
          </p:cNvPr>
          <p:cNvSpPr txBox="1"/>
          <p:nvPr/>
        </p:nvSpPr>
        <p:spPr>
          <a:xfrm>
            <a:off x="2043470" y="2940295"/>
            <a:ext cx="2613371" cy="415498"/>
          </a:xfrm>
          <a:prstGeom prst="rect">
            <a:avLst/>
          </a:prstGeom>
          <a:noFill/>
        </p:spPr>
        <p:txBody>
          <a:bodyPr wrap="square" rtlCol="0" anchor="t">
            <a:spAutoFit/>
          </a:bodyPr>
          <a:lstStyle/>
          <a:p>
            <a:r>
              <a:rPr sz="1050" b="1" dirty="0"/>
              <a:t>Distribution of articles in </a:t>
            </a:r>
            <a:r>
              <a:rPr sz="1050" b="1" dirty="0" err="1"/>
              <a:t>ArchivalQA</a:t>
            </a:r>
            <a:endParaRPr sz="1050" b="1" dirty="0"/>
          </a:p>
        </p:txBody>
      </p:sp>
      <p:pic>
        <p:nvPicPr>
          <p:cNvPr id="15" name="Picture 14">
            <a:extLst>
              <a:ext uri="{FF2B5EF4-FFF2-40B4-BE49-F238E27FC236}">
                <a16:creationId xmlns:a16="http://schemas.microsoft.com/office/drawing/2014/main" id="{20FE54D3-9429-4BF7-B3C9-4F7AECDCA62A}"/>
              </a:ext>
            </a:extLst>
          </p:cNvPr>
          <p:cNvPicPr>
            <a:picLocks noChangeAspect="1"/>
          </p:cNvPicPr>
          <p:nvPr/>
        </p:nvPicPr>
        <p:blipFill rotWithShape="1">
          <a:blip r:embed="rId3"/>
          <a:srcRect l="30364" t="23842" r="44301" b="60934"/>
          <a:stretch/>
        </p:blipFill>
        <p:spPr>
          <a:xfrm>
            <a:off x="4751665" y="1897328"/>
            <a:ext cx="2668310" cy="1001911"/>
          </a:xfrm>
          <a:prstGeom prst="rect">
            <a:avLst/>
          </a:prstGeom>
        </p:spPr>
      </p:pic>
      <p:sp>
        <p:nvSpPr>
          <p:cNvPr id="16" name="Text Box 9">
            <a:extLst>
              <a:ext uri="{FF2B5EF4-FFF2-40B4-BE49-F238E27FC236}">
                <a16:creationId xmlns:a16="http://schemas.microsoft.com/office/drawing/2014/main" id="{57C780D9-79F3-4C78-AB1A-1DB7D11EF876}"/>
              </a:ext>
            </a:extLst>
          </p:cNvPr>
          <p:cNvSpPr txBox="1"/>
          <p:nvPr/>
        </p:nvSpPr>
        <p:spPr>
          <a:xfrm>
            <a:off x="5448835" y="2829149"/>
            <a:ext cx="2209265" cy="415498"/>
          </a:xfrm>
          <a:prstGeom prst="rect">
            <a:avLst/>
          </a:prstGeom>
          <a:noFill/>
        </p:spPr>
        <p:txBody>
          <a:bodyPr wrap="square" rtlCol="0" anchor="t">
            <a:spAutoFit/>
          </a:bodyPr>
          <a:lstStyle/>
          <a:p>
            <a:r>
              <a:rPr lang="en-US" sz="1050" b="1" dirty="0" err="1"/>
              <a:t>ArchivalQA</a:t>
            </a:r>
            <a:r>
              <a:rPr lang="en-US" sz="1050" b="1" dirty="0"/>
              <a:t> question examples</a:t>
            </a:r>
          </a:p>
        </p:txBody>
      </p:sp>
      <p:sp>
        <p:nvSpPr>
          <p:cNvPr id="17" name="Text Box 5">
            <a:extLst>
              <a:ext uri="{FF2B5EF4-FFF2-40B4-BE49-F238E27FC236}">
                <a16:creationId xmlns:a16="http://schemas.microsoft.com/office/drawing/2014/main" id="{908B00EB-F40A-4C7C-BEE1-4785FA74DF6C}"/>
              </a:ext>
            </a:extLst>
          </p:cNvPr>
          <p:cNvSpPr txBox="1"/>
          <p:nvPr/>
        </p:nvSpPr>
        <p:spPr>
          <a:xfrm>
            <a:off x="2622233" y="4706689"/>
            <a:ext cx="544830" cy="253916"/>
          </a:xfrm>
          <a:prstGeom prst="rect">
            <a:avLst/>
          </a:prstGeom>
          <a:noFill/>
        </p:spPr>
        <p:txBody>
          <a:bodyPr wrap="square" rtlCol="0" anchor="t">
            <a:spAutoFit/>
          </a:bodyPr>
          <a:lstStyle/>
          <a:p>
            <a:r>
              <a:rPr lang="en-US" sz="1050" b="1" dirty="0"/>
              <a:t>LLMs</a:t>
            </a:r>
            <a:endParaRPr sz="1050" b="1" dirty="0"/>
          </a:p>
        </p:txBody>
      </p:sp>
      <p:sp>
        <p:nvSpPr>
          <p:cNvPr id="18" name="Left Brace 17">
            <a:extLst>
              <a:ext uri="{FF2B5EF4-FFF2-40B4-BE49-F238E27FC236}">
                <a16:creationId xmlns:a16="http://schemas.microsoft.com/office/drawing/2014/main" id="{AA0953FF-FD0F-4193-BB0E-E3C811CE3AAB}"/>
              </a:ext>
            </a:extLst>
          </p:cNvPr>
          <p:cNvSpPr/>
          <p:nvPr/>
        </p:nvSpPr>
        <p:spPr>
          <a:xfrm>
            <a:off x="3067050" y="4608820"/>
            <a:ext cx="100013" cy="40931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T" sz="1800"/>
          </a:p>
        </p:txBody>
      </p:sp>
      <p:sp>
        <p:nvSpPr>
          <p:cNvPr id="19" name="Text Box 5">
            <a:extLst>
              <a:ext uri="{FF2B5EF4-FFF2-40B4-BE49-F238E27FC236}">
                <a16:creationId xmlns:a16="http://schemas.microsoft.com/office/drawing/2014/main" id="{C02077A5-EE53-46B6-A454-D0171449C58E}"/>
              </a:ext>
            </a:extLst>
          </p:cNvPr>
          <p:cNvSpPr txBox="1"/>
          <p:nvPr/>
        </p:nvSpPr>
        <p:spPr>
          <a:xfrm>
            <a:off x="2285076" y="3888198"/>
            <a:ext cx="881987" cy="415498"/>
          </a:xfrm>
          <a:prstGeom prst="rect">
            <a:avLst/>
          </a:prstGeom>
          <a:noFill/>
        </p:spPr>
        <p:txBody>
          <a:bodyPr wrap="square" rtlCol="0" anchor="t">
            <a:spAutoFit/>
          </a:bodyPr>
          <a:lstStyle/>
          <a:p>
            <a:r>
              <a:rPr lang="en-US" sz="1050" b="1" dirty="0"/>
              <a:t>Dedicated solutions</a:t>
            </a:r>
            <a:endParaRPr sz="1050" b="1" dirty="0"/>
          </a:p>
        </p:txBody>
      </p:sp>
      <p:sp>
        <p:nvSpPr>
          <p:cNvPr id="20" name="Left Brace 19">
            <a:extLst>
              <a:ext uri="{FF2B5EF4-FFF2-40B4-BE49-F238E27FC236}">
                <a16:creationId xmlns:a16="http://schemas.microsoft.com/office/drawing/2014/main" id="{0B26F38F-1A60-48F1-90EF-CEC2FA0032A1}"/>
              </a:ext>
            </a:extLst>
          </p:cNvPr>
          <p:cNvSpPr/>
          <p:nvPr/>
        </p:nvSpPr>
        <p:spPr>
          <a:xfrm>
            <a:off x="3028951" y="3867753"/>
            <a:ext cx="100013" cy="43330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T" sz="1800"/>
          </a:p>
        </p:txBody>
      </p:sp>
    </p:spTree>
    <p:extLst>
      <p:ext uri="{BB962C8B-B14F-4D97-AF65-F5344CB8AC3E}">
        <p14:creationId xmlns:p14="http://schemas.microsoft.com/office/powerpoint/2010/main" val="20883380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339A6-22D7-4B37-BB46-496A60802C70}"/>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8B4C81D8-A98E-4F4D-BA5E-066064724B9B}"/>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13A63241-810F-4C51-A7E7-ACF7966F1C9C}"/>
              </a:ext>
            </a:extLst>
          </p:cNvPr>
          <p:cNvSpPr/>
          <p:nvPr/>
        </p:nvSpPr>
        <p:spPr>
          <a:xfrm>
            <a:off x="1187775" y="3412839"/>
            <a:ext cx="4356692" cy="1007953"/>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cxnSp>
        <p:nvCxnSpPr>
          <p:cNvPr id="5" name="Straight Arrow Connector 4">
            <a:extLst>
              <a:ext uri="{FF2B5EF4-FFF2-40B4-BE49-F238E27FC236}">
                <a16:creationId xmlns:a16="http://schemas.microsoft.com/office/drawing/2014/main" id="{2FA1BBA6-E2F2-49F2-9EDF-1B8F5FA58C43}"/>
              </a:ext>
            </a:extLst>
          </p:cNvPr>
          <p:cNvCxnSpPr>
            <a:cxnSpLocks/>
          </p:cNvCxnSpPr>
          <p:nvPr/>
        </p:nvCxnSpPr>
        <p:spPr>
          <a:xfrm>
            <a:off x="1295811" y="3823720"/>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26B92E-D567-4F6A-850D-16ADACB1ED88}"/>
              </a:ext>
            </a:extLst>
          </p:cNvPr>
          <p:cNvSpPr txBox="1"/>
          <p:nvPr/>
        </p:nvSpPr>
        <p:spPr>
          <a:xfrm>
            <a:off x="1295811" y="3552044"/>
            <a:ext cx="681597" cy="248209"/>
          </a:xfrm>
          <a:prstGeom prst="rect">
            <a:avLst/>
          </a:prstGeom>
          <a:noFill/>
          <a:ln>
            <a:solidFill>
              <a:schemeClr val="tx1"/>
            </a:solidFill>
          </a:ln>
        </p:spPr>
        <p:txBody>
          <a:bodyPr wrap="none" rtlCol="0">
            <a:spAutoFit/>
          </a:bodyPr>
          <a:lstStyle/>
          <a:p>
            <a:r>
              <a:rPr lang="en-US" sz="1013" dirty="0"/>
              <a:t>tweet C</a:t>
            </a:r>
            <a:r>
              <a:rPr lang="en-US" sz="1013" baseline="30000" dirty="0"/>
              <a:t>i</a:t>
            </a:r>
            <a:endParaRPr lang="en-AT" sz="1013" dirty="0"/>
          </a:p>
        </p:txBody>
      </p:sp>
      <p:cxnSp>
        <p:nvCxnSpPr>
          <p:cNvPr id="7" name="Straight Connector 6">
            <a:extLst>
              <a:ext uri="{FF2B5EF4-FFF2-40B4-BE49-F238E27FC236}">
                <a16:creationId xmlns:a16="http://schemas.microsoft.com/office/drawing/2014/main" id="{20325968-E501-428F-A01E-7B8FFA72B220}"/>
              </a:ext>
            </a:extLst>
          </p:cNvPr>
          <p:cNvCxnSpPr/>
          <p:nvPr/>
        </p:nvCxnSpPr>
        <p:spPr>
          <a:xfrm>
            <a:off x="1543017" y="3797803"/>
            <a:ext cx="0" cy="5183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17AC6D5-DA3D-4438-81CE-510898781582}"/>
              </a:ext>
            </a:extLst>
          </p:cNvPr>
          <p:cNvCxnSpPr/>
          <p:nvPr/>
        </p:nvCxnSpPr>
        <p:spPr>
          <a:xfrm>
            <a:off x="2729213" y="3799801"/>
            <a:ext cx="0" cy="5183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Right Brace 8">
            <a:extLst>
              <a:ext uri="{FF2B5EF4-FFF2-40B4-BE49-F238E27FC236}">
                <a16:creationId xmlns:a16="http://schemas.microsoft.com/office/drawing/2014/main" id="{03EE9860-F8A3-4A1E-8631-6D31C1326E2E}"/>
              </a:ext>
            </a:extLst>
          </p:cNvPr>
          <p:cNvSpPr/>
          <p:nvPr/>
        </p:nvSpPr>
        <p:spPr>
          <a:xfrm rot="5400000">
            <a:off x="2048398" y="3384131"/>
            <a:ext cx="175434" cy="1186197"/>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013"/>
          </a:p>
        </p:txBody>
      </p:sp>
      <p:sp>
        <p:nvSpPr>
          <p:cNvPr id="10" name="TextBox 9">
            <a:extLst>
              <a:ext uri="{FF2B5EF4-FFF2-40B4-BE49-F238E27FC236}">
                <a16:creationId xmlns:a16="http://schemas.microsoft.com/office/drawing/2014/main" id="{0198704A-6CFF-4478-A807-0646E89D4BDF}"/>
              </a:ext>
            </a:extLst>
          </p:cNvPr>
          <p:cNvSpPr txBox="1"/>
          <p:nvPr/>
        </p:nvSpPr>
        <p:spPr>
          <a:xfrm>
            <a:off x="2066144" y="4033353"/>
            <a:ext cx="234360" cy="248209"/>
          </a:xfrm>
          <a:prstGeom prst="rect">
            <a:avLst/>
          </a:prstGeom>
          <a:noFill/>
        </p:spPr>
        <p:txBody>
          <a:bodyPr wrap="none" rtlCol="0">
            <a:spAutoFit/>
          </a:bodyPr>
          <a:lstStyle/>
          <a:p>
            <a:r>
              <a:rPr lang="en-US" sz="1013" i="1" dirty="0"/>
              <a:t>t</a:t>
            </a:r>
            <a:endParaRPr lang="en-AT" sz="1013" i="1" dirty="0"/>
          </a:p>
        </p:txBody>
      </p:sp>
      <p:sp>
        <p:nvSpPr>
          <p:cNvPr id="11" name="TextBox 10">
            <a:extLst>
              <a:ext uri="{FF2B5EF4-FFF2-40B4-BE49-F238E27FC236}">
                <a16:creationId xmlns:a16="http://schemas.microsoft.com/office/drawing/2014/main" id="{2B5AB77C-0BC2-4629-AF0B-CB3B344A8804}"/>
              </a:ext>
            </a:extLst>
          </p:cNvPr>
          <p:cNvSpPr txBox="1"/>
          <p:nvPr/>
        </p:nvSpPr>
        <p:spPr>
          <a:xfrm>
            <a:off x="2545845" y="4052798"/>
            <a:ext cx="752129" cy="404085"/>
          </a:xfrm>
          <a:prstGeom prst="rect">
            <a:avLst/>
          </a:prstGeom>
          <a:noFill/>
        </p:spPr>
        <p:txBody>
          <a:bodyPr wrap="none" rtlCol="0">
            <a:spAutoFit/>
          </a:bodyPr>
          <a:lstStyle/>
          <a:p>
            <a:r>
              <a:rPr lang="en-US" sz="1013" dirty="0"/>
              <a:t>Is C</a:t>
            </a:r>
            <a:r>
              <a:rPr lang="en-US" sz="1013" baseline="30000" dirty="0"/>
              <a:t>i</a:t>
            </a:r>
            <a:r>
              <a:rPr lang="en-US" sz="1013" dirty="0"/>
              <a:t> still </a:t>
            </a:r>
          </a:p>
          <a:p>
            <a:pPr algn="ctr"/>
            <a:r>
              <a:rPr lang="en-US" sz="1013" dirty="0"/>
              <a:t>valid?</a:t>
            </a:r>
            <a:endParaRPr lang="en-AT" sz="1013" dirty="0"/>
          </a:p>
        </p:txBody>
      </p:sp>
      <p:cxnSp>
        <p:nvCxnSpPr>
          <p:cNvPr id="12" name="Straight Arrow Connector 11">
            <a:extLst>
              <a:ext uri="{FF2B5EF4-FFF2-40B4-BE49-F238E27FC236}">
                <a16:creationId xmlns:a16="http://schemas.microsoft.com/office/drawing/2014/main" id="{CB625EDB-1792-4ED2-8E91-9A03A50C02D7}"/>
              </a:ext>
            </a:extLst>
          </p:cNvPr>
          <p:cNvCxnSpPr>
            <a:cxnSpLocks/>
            <a:endCxn id="11" idx="0"/>
          </p:cNvCxnSpPr>
          <p:nvPr/>
        </p:nvCxnSpPr>
        <p:spPr>
          <a:xfrm>
            <a:off x="2729213" y="3872066"/>
            <a:ext cx="192697" cy="18073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CEBDFD-94A4-4820-8493-688D8DC5C059}"/>
              </a:ext>
            </a:extLst>
          </p:cNvPr>
          <p:cNvCxnSpPr>
            <a:cxnSpLocks/>
          </p:cNvCxnSpPr>
          <p:nvPr/>
        </p:nvCxnSpPr>
        <p:spPr>
          <a:xfrm>
            <a:off x="3585447" y="3825715"/>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5372EFA-9ED0-497D-BBE9-4B4610C28D4D}"/>
              </a:ext>
            </a:extLst>
          </p:cNvPr>
          <p:cNvSpPr txBox="1"/>
          <p:nvPr/>
        </p:nvSpPr>
        <p:spPr>
          <a:xfrm>
            <a:off x="3585447" y="3554039"/>
            <a:ext cx="681597" cy="248209"/>
          </a:xfrm>
          <a:prstGeom prst="rect">
            <a:avLst/>
          </a:prstGeom>
          <a:noFill/>
          <a:ln>
            <a:solidFill>
              <a:schemeClr val="tx1"/>
            </a:solidFill>
          </a:ln>
        </p:spPr>
        <p:txBody>
          <a:bodyPr wrap="none" rtlCol="0">
            <a:spAutoFit/>
          </a:bodyPr>
          <a:lstStyle/>
          <a:p>
            <a:r>
              <a:rPr lang="en-US" sz="1013" dirty="0"/>
              <a:t>tweet C</a:t>
            </a:r>
            <a:r>
              <a:rPr lang="en-US" sz="1013" baseline="30000" dirty="0"/>
              <a:t>i</a:t>
            </a:r>
            <a:endParaRPr lang="en-AT" sz="1013" dirty="0"/>
          </a:p>
        </p:txBody>
      </p:sp>
      <p:cxnSp>
        <p:nvCxnSpPr>
          <p:cNvPr id="15" name="Straight Connector 14">
            <a:extLst>
              <a:ext uri="{FF2B5EF4-FFF2-40B4-BE49-F238E27FC236}">
                <a16:creationId xmlns:a16="http://schemas.microsoft.com/office/drawing/2014/main" id="{9C85B0A2-220A-45C0-9A50-48113FC6984A}"/>
              </a:ext>
            </a:extLst>
          </p:cNvPr>
          <p:cNvCxnSpPr/>
          <p:nvPr/>
        </p:nvCxnSpPr>
        <p:spPr>
          <a:xfrm>
            <a:off x="3832653" y="3799798"/>
            <a:ext cx="0" cy="5183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0BD2788-8897-4778-B5BB-A1ABB5B9EAAD}"/>
              </a:ext>
            </a:extLst>
          </p:cNvPr>
          <p:cNvCxnSpPr/>
          <p:nvPr/>
        </p:nvCxnSpPr>
        <p:spPr>
          <a:xfrm>
            <a:off x="5018849" y="3801796"/>
            <a:ext cx="0" cy="5183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611A2C-619B-4F03-B302-6CB1D57301F8}"/>
              </a:ext>
            </a:extLst>
          </p:cNvPr>
          <p:cNvSpPr txBox="1"/>
          <p:nvPr/>
        </p:nvSpPr>
        <p:spPr>
          <a:xfrm>
            <a:off x="4835481" y="4054794"/>
            <a:ext cx="752129" cy="404085"/>
          </a:xfrm>
          <a:prstGeom prst="rect">
            <a:avLst/>
          </a:prstGeom>
          <a:noFill/>
        </p:spPr>
        <p:txBody>
          <a:bodyPr wrap="none" rtlCol="0">
            <a:spAutoFit/>
          </a:bodyPr>
          <a:lstStyle/>
          <a:p>
            <a:r>
              <a:rPr lang="en-US" sz="1013" dirty="0"/>
              <a:t>Is C</a:t>
            </a:r>
            <a:r>
              <a:rPr lang="en-US" sz="1013" baseline="30000" dirty="0"/>
              <a:t>i</a:t>
            </a:r>
            <a:r>
              <a:rPr lang="en-US" sz="1013" dirty="0"/>
              <a:t> still </a:t>
            </a:r>
          </a:p>
          <a:p>
            <a:pPr algn="ctr"/>
            <a:r>
              <a:rPr lang="en-US" sz="1013" dirty="0"/>
              <a:t>valid?</a:t>
            </a:r>
            <a:endParaRPr lang="en-AT" sz="1013" dirty="0"/>
          </a:p>
        </p:txBody>
      </p:sp>
      <p:cxnSp>
        <p:nvCxnSpPr>
          <p:cNvPr id="18" name="Straight Arrow Connector 17">
            <a:extLst>
              <a:ext uri="{FF2B5EF4-FFF2-40B4-BE49-F238E27FC236}">
                <a16:creationId xmlns:a16="http://schemas.microsoft.com/office/drawing/2014/main" id="{EE009349-E939-49A5-B4F4-9208818E37E7}"/>
              </a:ext>
            </a:extLst>
          </p:cNvPr>
          <p:cNvCxnSpPr>
            <a:cxnSpLocks/>
            <a:endCxn id="17" idx="0"/>
          </p:cNvCxnSpPr>
          <p:nvPr/>
        </p:nvCxnSpPr>
        <p:spPr>
          <a:xfrm>
            <a:off x="5018849" y="3874061"/>
            <a:ext cx="192697" cy="1807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02CEBA7-FB88-42F3-A285-8FB21B0D6FDF}"/>
              </a:ext>
            </a:extLst>
          </p:cNvPr>
          <p:cNvSpPr txBox="1"/>
          <p:nvPr/>
        </p:nvSpPr>
        <p:spPr>
          <a:xfrm>
            <a:off x="4729422" y="3555963"/>
            <a:ext cx="790601" cy="248209"/>
          </a:xfrm>
          <a:prstGeom prst="rect">
            <a:avLst/>
          </a:prstGeom>
          <a:noFill/>
          <a:ln>
            <a:solidFill>
              <a:schemeClr val="tx1"/>
            </a:solidFill>
          </a:ln>
        </p:spPr>
        <p:txBody>
          <a:bodyPr wrap="none" rtlCol="0">
            <a:spAutoFit/>
          </a:bodyPr>
          <a:lstStyle/>
          <a:p>
            <a:r>
              <a:rPr lang="en-US" sz="1013" dirty="0"/>
              <a:t>tweet C</a:t>
            </a:r>
            <a:r>
              <a:rPr lang="en-US" sz="1013" baseline="30000" dirty="0"/>
              <a:t>i+1</a:t>
            </a:r>
            <a:endParaRPr lang="en-AT" sz="1013" dirty="0"/>
          </a:p>
        </p:txBody>
      </p:sp>
    </p:spTree>
    <p:extLst>
      <p:ext uri="{BB962C8B-B14F-4D97-AF65-F5344CB8AC3E}">
        <p14:creationId xmlns:p14="http://schemas.microsoft.com/office/powerpoint/2010/main" val="312358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0" grpId="0"/>
      <p:bldP spid="11" grpId="0"/>
      <p:bldP spid="14" grpId="0" animBg="1"/>
      <p:bldP spid="17" grpId="0"/>
      <p:bldP spid="19"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ruta 6">
            <a:extLst>
              <a:ext uri="{FF2B5EF4-FFF2-40B4-BE49-F238E27FC236}">
                <a16:creationId xmlns:a16="http://schemas.microsoft.com/office/drawing/2014/main" id="{913D6031-B86D-45EB-B3E2-A6BC4D656954}"/>
              </a:ext>
            </a:extLst>
          </p:cNvPr>
          <p:cNvSpPr txBox="1"/>
          <p:nvPr/>
        </p:nvSpPr>
        <p:spPr>
          <a:xfrm>
            <a:off x="2000250" y="4346080"/>
            <a:ext cx="4468911" cy="326243"/>
          </a:xfrm>
          <a:prstGeom prst="rect">
            <a:avLst/>
          </a:prstGeom>
          <a:noFill/>
        </p:spPr>
        <p:txBody>
          <a:bodyPr wrap="square" rtlCol="0">
            <a:spAutoFit/>
          </a:bodyPr>
          <a:lstStyle/>
          <a:p>
            <a:r>
              <a:rPr lang="sv-SE" sz="760" dirty="0"/>
              <a:t>LIME: </a:t>
            </a:r>
            <a:r>
              <a:rPr lang="sv-SE" sz="760" dirty="0">
                <a:hlinkClick r:id="rId2"/>
              </a:rPr>
              <a:t>https://github.com/marcotcr/lime</a:t>
            </a:r>
            <a:endParaRPr lang="sv-SE" sz="760" dirty="0"/>
          </a:p>
          <a:p>
            <a:endParaRPr lang="sv-SE" sz="760" dirty="0"/>
          </a:p>
        </p:txBody>
      </p:sp>
      <p:sp>
        <p:nvSpPr>
          <p:cNvPr id="5" name="Title 4">
            <a:extLst>
              <a:ext uri="{FF2B5EF4-FFF2-40B4-BE49-F238E27FC236}">
                <a16:creationId xmlns:a16="http://schemas.microsoft.com/office/drawing/2014/main" id="{8313175D-1A27-457D-A44F-A181D64B43C8}"/>
              </a:ext>
            </a:extLst>
          </p:cNvPr>
          <p:cNvSpPr>
            <a:spLocks noGrp="1"/>
          </p:cNvSpPr>
          <p:nvPr>
            <p:ph type="title"/>
          </p:nvPr>
        </p:nvSpPr>
        <p:spPr/>
        <p:txBody>
          <a:bodyPr/>
          <a:lstStyle/>
          <a:p>
            <a:r>
              <a:rPr lang="en-US" dirty="0">
                <a:solidFill>
                  <a:srgbClr val="0070C0"/>
                </a:solidFill>
              </a:rPr>
              <a:t>Examples of Classified Sentences</a:t>
            </a:r>
            <a:endParaRPr lang="en-AT" dirty="0">
              <a:solidFill>
                <a:srgbClr val="0070C0"/>
              </a:solidFill>
            </a:endParaRPr>
          </a:p>
        </p:txBody>
      </p:sp>
      <p:grpSp>
        <p:nvGrpSpPr>
          <p:cNvPr id="8" name="Group 7">
            <a:extLst>
              <a:ext uri="{FF2B5EF4-FFF2-40B4-BE49-F238E27FC236}">
                <a16:creationId xmlns:a16="http://schemas.microsoft.com/office/drawing/2014/main" id="{92C3FC75-6C07-4DB9-9D6F-87A61639636A}"/>
              </a:ext>
            </a:extLst>
          </p:cNvPr>
          <p:cNvGrpSpPr/>
          <p:nvPr/>
        </p:nvGrpSpPr>
        <p:grpSpPr>
          <a:xfrm>
            <a:off x="2628236" y="1893452"/>
            <a:ext cx="3521304" cy="1887976"/>
            <a:chOff x="1116419" y="2223134"/>
            <a:chExt cx="6260096" cy="3356401"/>
          </a:xfrm>
        </p:grpSpPr>
        <p:pic>
          <p:nvPicPr>
            <p:cNvPr id="9" name="Bildobjekt 8">
              <a:extLst>
                <a:ext uri="{FF2B5EF4-FFF2-40B4-BE49-F238E27FC236}">
                  <a16:creationId xmlns:a16="http://schemas.microsoft.com/office/drawing/2014/main" id="{0854C602-6B7A-4170-B5E1-0D30746F4550}"/>
                </a:ext>
              </a:extLst>
            </p:cNvPr>
            <p:cNvPicPr>
              <a:picLocks noChangeAspect="1"/>
            </p:cNvPicPr>
            <p:nvPr/>
          </p:nvPicPr>
          <p:blipFill rotWithShape="1">
            <a:blip r:embed="rId3"/>
            <a:srcRect b="9152"/>
            <a:stretch/>
          </p:blipFill>
          <p:spPr>
            <a:xfrm>
              <a:off x="1160584" y="2602163"/>
              <a:ext cx="6151628" cy="1032050"/>
            </a:xfrm>
            <a:prstGeom prst="rect">
              <a:avLst/>
            </a:prstGeom>
          </p:spPr>
        </p:pic>
        <p:pic>
          <p:nvPicPr>
            <p:cNvPr id="11" name="Bildobjekt 10">
              <a:extLst>
                <a:ext uri="{FF2B5EF4-FFF2-40B4-BE49-F238E27FC236}">
                  <a16:creationId xmlns:a16="http://schemas.microsoft.com/office/drawing/2014/main" id="{EEB33CB5-547A-4A80-B070-3EE6C8115879}"/>
                </a:ext>
              </a:extLst>
            </p:cNvPr>
            <p:cNvPicPr>
              <a:picLocks noChangeAspect="1"/>
            </p:cNvPicPr>
            <p:nvPr/>
          </p:nvPicPr>
          <p:blipFill>
            <a:blip r:embed="rId4"/>
            <a:stretch>
              <a:fillRect/>
            </a:stretch>
          </p:blipFill>
          <p:spPr>
            <a:xfrm>
              <a:off x="1160584" y="2223134"/>
              <a:ext cx="3686690" cy="407251"/>
            </a:xfrm>
            <a:prstGeom prst="rect">
              <a:avLst/>
            </a:prstGeom>
          </p:spPr>
        </p:pic>
        <p:pic>
          <p:nvPicPr>
            <p:cNvPr id="13" name="Bildobjekt 12">
              <a:extLst>
                <a:ext uri="{FF2B5EF4-FFF2-40B4-BE49-F238E27FC236}">
                  <a16:creationId xmlns:a16="http://schemas.microsoft.com/office/drawing/2014/main" id="{C855BA44-CA01-4F2C-8401-93939B5B0677}"/>
                </a:ext>
              </a:extLst>
            </p:cNvPr>
            <p:cNvPicPr>
              <a:picLocks noChangeAspect="1"/>
            </p:cNvPicPr>
            <p:nvPr/>
          </p:nvPicPr>
          <p:blipFill rotWithShape="1">
            <a:blip r:embed="rId5"/>
            <a:srcRect b="5165"/>
            <a:stretch/>
          </p:blipFill>
          <p:spPr>
            <a:xfrm>
              <a:off x="1160585" y="4392663"/>
              <a:ext cx="6215930" cy="1023128"/>
            </a:xfrm>
            <a:prstGeom prst="rect">
              <a:avLst/>
            </a:prstGeom>
          </p:spPr>
        </p:pic>
        <p:pic>
          <p:nvPicPr>
            <p:cNvPr id="15" name="Bildobjekt 14">
              <a:extLst>
                <a:ext uri="{FF2B5EF4-FFF2-40B4-BE49-F238E27FC236}">
                  <a16:creationId xmlns:a16="http://schemas.microsoft.com/office/drawing/2014/main" id="{04753F34-CA48-484C-83AF-1B773DDFC2DC}"/>
                </a:ext>
              </a:extLst>
            </p:cNvPr>
            <p:cNvPicPr>
              <a:picLocks noChangeAspect="1"/>
            </p:cNvPicPr>
            <p:nvPr/>
          </p:nvPicPr>
          <p:blipFill>
            <a:blip r:embed="rId6"/>
            <a:stretch>
              <a:fillRect/>
            </a:stretch>
          </p:blipFill>
          <p:spPr>
            <a:xfrm>
              <a:off x="1160585" y="3999701"/>
              <a:ext cx="4715533" cy="392961"/>
            </a:xfrm>
            <a:prstGeom prst="rect">
              <a:avLst/>
            </a:prstGeom>
          </p:spPr>
        </p:pic>
        <p:sp>
          <p:nvSpPr>
            <p:cNvPr id="3" name="Rectangle 2">
              <a:extLst>
                <a:ext uri="{FF2B5EF4-FFF2-40B4-BE49-F238E27FC236}">
                  <a16:creationId xmlns:a16="http://schemas.microsoft.com/office/drawing/2014/main" id="{9891DFF9-7D7A-454D-AE50-733FF74937B1}"/>
                </a:ext>
              </a:extLst>
            </p:cNvPr>
            <p:cNvSpPr/>
            <p:nvPr/>
          </p:nvSpPr>
          <p:spPr>
            <a:xfrm>
              <a:off x="1116419" y="2223134"/>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760"/>
            </a:p>
          </p:txBody>
        </p:sp>
        <p:sp>
          <p:nvSpPr>
            <p:cNvPr id="10" name="Rectangle 9">
              <a:extLst>
                <a:ext uri="{FF2B5EF4-FFF2-40B4-BE49-F238E27FC236}">
                  <a16:creationId xmlns:a16="http://schemas.microsoft.com/office/drawing/2014/main" id="{7BF1D77D-22F8-4CD8-B464-9DC69304C7F9}"/>
                </a:ext>
              </a:extLst>
            </p:cNvPr>
            <p:cNvSpPr/>
            <p:nvPr/>
          </p:nvSpPr>
          <p:spPr>
            <a:xfrm>
              <a:off x="1230718" y="3992640"/>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760"/>
            </a:p>
          </p:txBody>
        </p:sp>
        <p:sp>
          <p:nvSpPr>
            <p:cNvPr id="6" name="Rectangle 5">
              <a:extLst>
                <a:ext uri="{FF2B5EF4-FFF2-40B4-BE49-F238E27FC236}">
                  <a16:creationId xmlns:a16="http://schemas.microsoft.com/office/drawing/2014/main" id="{15F4B515-5BD7-4CE8-8B6C-D02EC968FE34}"/>
                </a:ext>
              </a:extLst>
            </p:cNvPr>
            <p:cNvSpPr/>
            <p:nvPr/>
          </p:nvSpPr>
          <p:spPr>
            <a:xfrm>
              <a:off x="4097868" y="5390393"/>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013"/>
            </a:p>
          </p:txBody>
        </p:sp>
        <p:sp>
          <p:nvSpPr>
            <p:cNvPr id="14" name="Rectangle 13">
              <a:extLst>
                <a:ext uri="{FF2B5EF4-FFF2-40B4-BE49-F238E27FC236}">
                  <a16:creationId xmlns:a16="http://schemas.microsoft.com/office/drawing/2014/main" id="{AAF86D31-A437-4281-96C2-11D8EDF5BD94}"/>
                </a:ext>
              </a:extLst>
            </p:cNvPr>
            <p:cNvSpPr/>
            <p:nvPr/>
          </p:nvSpPr>
          <p:spPr>
            <a:xfrm>
              <a:off x="6104468" y="5353651"/>
              <a:ext cx="423332"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013"/>
            </a:p>
          </p:txBody>
        </p:sp>
        <p:sp>
          <p:nvSpPr>
            <p:cNvPr id="17" name="Rectangle 16">
              <a:extLst>
                <a:ext uri="{FF2B5EF4-FFF2-40B4-BE49-F238E27FC236}">
                  <a16:creationId xmlns:a16="http://schemas.microsoft.com/office/drawing/2014/main" id="{B7E35B85-18AB-402B-9D8B-19CE968D4E4A}"/>
                </a:ext>
              </a:extLst>
            </p:cNvPr>
            <p:cNvSpPr/>
            <p:nvPr/>
          </p:nvSpPr>
          <p:spPr>
            <a:xfrm>
              <a:off x="4143264" y="3601365"/>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013"/>
            </a:p>
          </p:txBody>
        </p:sp>
        <p:sp>
          <p:nvSpPr>
            <p:cNvPr id="18" name="Rectangle 17">
              <a:extLst>
                <a:ext uri="{FF2B5EF4-FFF2-40B4-BE49-F238E27FC236}">
                  <a16:creationId xmlns:a16="http://schemas.microsoft.com/office/drawing/2014/main" id="{63E91210-D9C3-4DD6-AE25-BDB65414B7D7}"/>
                </a:ext>
              </a:extLst>
            </p:cNvPr>
            <p:cNvSpPr/>
            <p:nvPr/>
          </p:nvSpPr>
          <p:spPr>
            <a:xfrm>
              <a:off x="4295664" y="3753765"/>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013"/>
            </a:p>
          </p:txBody>
        </p:sp>
        <p:sp>
          <p:nvSpPr>
            <p:cNvPr id="19" name="Rectangle 18">
              <a:extLst>
                <a:ext uri="{FF2B5EF4-FFF2-40B4-BE49-F238E27FC236}">
                  <a16:creationId xmlns:a16="http://schemas.microsoft.com/office/drawing/2014/main" id="{07469AA7-6876-4467-B871-366376E0B431}"/>
                </a:ext>
              </a:extLst>
            </p:cNvPr>
            <p:cNvSpPr/>
            <p:nvPr/>
          </p:nvSpPr>
          <p:spPr>
            <a:xfrm>
              <a:off x="6523563" y="3609422"/>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013"/>
            </a:p>
          </p:txBody>
        </p:sp>
      </p:grpSp>
    </p:spTree>
    <p:extLst>
      <p:ext uri="{BB962C8B-B14F-4D97-AF65-F5344CB8AC3E}">
        <p14:creationId xmlns:p14="http://schemas.microsoft.com/office/powerpoint/2010/main" val="560295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eba046ad10_0_19"/>
          <p:cNvSpPr txBox="1">
            <a:spLocks noGrp="1"/>
          </p:cNvSpPr>
          <p:nvPr>
            <p:ph type="title"/>
          </p:nvPr>
        </p:nvSpPr>
        <p:spPr>
          <a:xfrm>
            <a:off x="1614488" y="848321"/>
            <a:ext cx="5915025" cy="745706"/>
          </a:xfrm>
          <a:prstGeom prst="rect">
            <a:avLst/>
          </a:prstGeom>
          <a:noFill/>
          <a:ln>
            <a:noFill/>
          </a:ln>
        </p:spPr>
        <p:txBody>
          <a:bodyPr spcFirstLastPara="1" vert="horz" wrap="square" lIns="51427" tIns="25706" rIns="51427" bIns="25706" rtlCol="0" anchor="ctr" anchorCtr="0">
            <a:normAutofit/>
          </a:bodyPr>
          <a:lstStyle/>
          <a:p>
            <a:pPr>
              <a:spcBef>
                <a:spcPts val="0"/>
              </a:spcBef>
              <a:buClr>
                <a:schemeClr val="dk1"/>
              </a:buClr>
              <a:buSzPts val="3200"/>
            </a:pPr>
            <a:r>
              <a:rPr lang="en-US" b="1"/>
              <a:t>Comparison Between Proposed Tasks and Others</a:t>
            </a:r>
            <a:endParaRPr b="1"/>
          </a:p>
        </p:txBody>
      </p:sp>
      <p:sp>
        <p:nvSpPr>
          <p:cNvPr id="407" name="Google Shape;407;geba046ad10_0_19"/>
          <p:cNvSpPr txBox="1">
            <a:spLocks noGrp="1"/>
          </p:cNvSpPr>
          <p:nvPr>
            <p:ph type="body" idx="1"/>
          </p:nvPr>
        </p:nvSpPr>
        <p:spPr>
          <a:xfrm>
            <a:off x="1614488" y="1669852"/>
            <a:ext cx="5915025" cy="2447550"/>
          </a:xfrm>
          <a:prstGeom prst="rect">
            <a:avLst/>
          </a:prstGeom>
          <a:noFill/>
          <a:ln>
            <a:noFill/>
          </a:ln>
        </p:spPr>
        <p:txBody>
          <a:bodyPr spcFirstLastPara="1" vert="horz" wrap="square" lIns="51427" tIns="25706" rIns="51427" bIns="25706" rtlCol="0" anchor="t" anchorCtr="0">
            <a:normAutofit/>
          </a:bodyPr>
          <a:lstStyle/>
          <a:p>
            <a:pPr marL="128588" indent="-128588">
              <a:spcBef>
                <a:spcPts val="0"/>
              </a:spcBef>
              <a:buClr>
                <a:schemeClr val="dk1"/>
              </a:buClr>
              <a:buSzPts val="2800"/>
            </a:pPr>
            <a:r>
              <a:rPr lang="en-US"/>
              <a:t>Comparison</a:t>
            </a:r>
            <a:endParaRPr/>
          </a:p>
          <a:p>
            <a:pPr marL="385763" indent="0">
              <a:spcBef>
                <a:spcPts val="0"/>
              </a:spcBef>
              <a:buSzPts val="2800"/>
              <a:buNone/>
            </a:pPr>
            <a:r>
              <a:rPr lang="en-US" sz="1350"/>
              <a:t>McTaco, NLI, Validity Period Estimation, TNLI</a:t>
            </a:r>
            <a:endParaRPr/>
          </a:p>
        </p:txBody>
      </p:sp>
      <p:sp>
        <p:nvSpPr>
          <p:cNvPr id="408" name="Google Shape;408;geba046ad10_0_19"/>
          <p:cNvSpPr txBox="1">
            <a:spLocks noGrp="1"/>
          </p:cNvSpPr>
          <p:nvPr>
            <p:ph type="sldNum" idx="12"/>
          </p:nvPr>
        </p:nvSpPr>
        <p:spPr>
          <a:xfrm>
            <a:off x="5986463" y="4218385"/>
            <a:ext cx="1543050" cy="205369"/>
          </a:xfrm>
          <a:prstGeom prst="rect">
            <a:avLst/>
          </a:prstGeom>
          <a:noFill/>
          <a:ln>
            <a:noFill/>
          </a:ln>
        </p:spPr>
        <p:txBody>
          <a:bodyPr spcFirstLastPara="1" vert="horz" wrap="square" lIns="51427" tIns="25706" rIns="51427" bIns="25706" rtlCol="0" anchor="ctr" anchorCtr="0">
            <a:noAutofit/>
          </a:bodyPr>
          <a:lstStyle/>
          <a:p>
            <a:pPr>
              <a:buSzPts val="1200"/>
            </a:pPr>
            <a:fld id="{00000000-1234-1234-1234-123412341234}" type="slidenum">
              <a:rPr lang="en-US"/>
              <a:pPr>
                <a:buSzPts val="1200"/>
              </a:pPr>
              <a:t>195</a:t>
            </a:fld>
            <a:endParaRPr/>
          </a:p>
        </p:txBody>
      </p:sp>
      <p:pic>
        <p:nvPicPr>
          <p:cNvPr id="409" name="Google Shape;409;geba046ad10_0_19"/>
          <p:cNvPicPr preferRelativeResize="0"/>
          <p:nvPr/>
        </p:nvPicPr>
        <p:blipFill rotWithShape="1">
          <a:blip r:embed="rId3">
            <a:alphaModFix/>
          </a:blip>
          <a:srcRect/>
          <a:stretch/>
        </p:blipFill>
        <p:spPr>
          <a:xfrm>
            <a:off x="1614488" y="2453415"/>
            <a:ext cx="5721314" cy="146506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p:cNvSpPr>
            <a:spLocks noGrp="1"/>
          </p:cNvSpPr>
          <p:nvPr>
            <p:ph type="body" sz="quarter" idx="12"/>
          </p:nvPr>
        </p:nvSpPr>
        <p:spPr>
          <a:xfrm>
            <a:off x="1559124" y="1259444"/>
            <a:ext cx="5827871" cy="428625"/>
          </a:xfrm>
        </p:spPr>
        <p:txBody>
          <a:bodyPr/>
          <a:lstStyle/>
          <a:p>
            <a:r>
              <a:rPr lang="zh-CN" altLang="en-US" dirty="0">
                <a:solidFill>
                  <a:schemeClr val="tx1">
                    <a:lumMod val="75000"/>
                    <a:lumOff val="25000"/>
                  </a:schemeClr>
                </a:solidFill>
                <a:ea typeface="微软雅黑" charset="0"/>
                <a:sym typeface="+mn-ea"/>
              </a:rPr>
              <a:t>Two Kinds of Temporal Dimensions of a Document: </a:t>
            </a:r>
          </a:p>
        </p:txBody>
      </p:sp>
      <p:sp>
        <p:nvSpPr>
          <p:cNvPr id="4" name="矩形 3"/>
          <p:cNvSpPr/>
          <p:nvPr/>
        </p:nvSpPr>
        <p:spPr>
          <a:xfrm>
            <a:off x="1802011" y="1642349"/>
            <a:ext cx="3292889" cy="265457"/>
          </a:xfrm>
          <a:prstGeom prst="rect">
            <a:avLst/>
          </a:prstGeom>
        </p:spPr>
        <p:txBody>
          <a:bodyPr wrap="none">
            <a:spAutoFit/>
          </a:bodyPr>
          <a:lstStyle/>
          <a:p>
            <a:r>
              <a:rPr lang="zh-CN" altLang="en-US" sz="1125" b="1" dirty="0">
                <a:solidFill>
                  <a:schemeClr val="tx1">
                    <a:lumMod val="95000"/>
                    <a:lumOff val="5000"/>
                  </a:schemeClr>
                </a:solidFill>
                <a:ea typeface="微软雅黑" charset="0"/>
              </a:rPr>
              <a:t>▷ </a:t>
            </a:r>
            <a:r>
              <a:rPr lang="en-US" altLang="zh-CN" sz="1125" b="1" dirty="0">
                <a:solidFill>
                  <a:schemeClr val="tx1">
                    <a:lumMod val="95000"/>
                    <a:lumOff val="5000"/>
                  </a:schemeClr>
                </a:solidFill>
                <a:ea typeface="微软雅黑" charset="0"/>
              </a:rPr>
              <a:t>T</a:t>
            </a:r>
            <a:r>
              <a:rPr lang="zh-CN" altLang="en-US" sz="1125" b="1" dirty="0">
                <a:solidFill>
                  <a:schemeClr val="tx1">
                    <a:lumMod val="95000"/>
                    <a:lumOff val="5000"/>
                  </a:schemeClr>
                </a:solidFill>
                <a:ea typeface="微软雅黑" charset="0"/>
              </a:rPr>
              <a:t>imestamp (or </a:t>
            </a:r>
            <a:r>
              <a:rPr lang="en-US" altLang="zh-CN" sz="1125" b="1" dirty="0">
                <a:solidFill>
                  <a:schemeClr val="tx1">
                    <a:lumMod val="95000"/>
                    <a:lumOff val="5000"/>
                  </a:schemeClr>
                </a:solidFill>
                <a:ea typeface="微软雅黑" charset="0"/>
              </a:rPr>
              <a:t>document </a:t>
            </a:r>
            <a:r>
              <a:rPr lang="zh-CN" altLang="en-US" sz="1125" b="1" dirty="0">
                <a:solidFill>
                  <a:schemeClr val="tx1">
                    <a:lumMod val="95000"/>
                    <a:lumOff val="5000"/>
                  </a:schemeClr>
                </a:solidFill>
                <a:ea typeface="微软雅黑" charset="0"/>
              </a:rPr>
              <a:t>creation time)</a:t>
            </a:r>
          </a:p>
        </p:txBody>
      </p:sp>
      <p:sp>
        <p:nvSpPr>
          <p:cNvPr id="7" name="矩形 6"/>
          <p:cNvSpPr/>
          <p:nvPr/>
        </p:nvSpPr>
        <p:spPr>
          <a:xfrm>
            <a:off x="1802011" y="2551391"/>
            <a:ext cx="3932635" cy="265457"/>
          </a:xfrm>
          <a:prstGeom prst="rect">
            <a:avLst/>
          </a:prstGeom>
        </p:spPr>
        <p:txBody>
          <a:bodyPr wrap="square">
            <a:spAutoFit/>
          </a:bodyPr>
          <a:lstStyle/>
          <a:p>
            <a:r>
              <a:rPr lang="zh-CN" altLang="en-US" sz="1125" b="1" dirty="0">
                <a:solidFill>
                  <a:schemeClr val="tx1">
                    <a:lumMod val="95000"/>
                    <a:lumOff val="5000"/>
                  </a:schemeClr>
                </a:solidFill>
                <a:ea typeface="微软雅黑" charset="0"/>
              </a:rPr>
              <a:t>▷ </a:t>
            </a:r>
            <a:r>
              <a:rPr lang="en-US" altLang="zh-CN" sz="1125" b="1" dirty="0">
                <a:solidFill>
                  <a:schemeClr val="tx1">
                    <a:lumMod val="95000"/>
                    <a:lumOff val="5000"/>
                  </a:schemeClr>
                </a:solidFill>
                <a:ea typeface="微软雅黑" charset="0"/>
              </a:rPr>
              <a:t>F</a:t>
            </a:r>
            <a:r>
              <a:rPr lang="zh-CN" altLang="en-US" sz="1125" b="1" dirty="0">
                <a:solidFill>
                  <a:schemeClr val="tx1">
                    <a:lumMod val="95000"/>
                    <a:lumOff val="5000"/>
                  </a:schemeClr>
                </a:solidFill>
                <a:ea typeface="微软雅黑" charset="0"/>
              </a:rPr>
              <a:t>ocus time (sometimes called content time)</a:t>
            </a:r>
          </a:p>
        </p:txBody>
      </p:sp>
      <p:sp>
        <p:nvSpPr>
          <p:cNvPr id="261" name="Text Box 260"/>
          <p:cNvSpPr txBox="1"/>
          <p:nvPr/>
        </p:nvSpPr>
        <p:spPr>
          <a:xfrm>
            <a:off x="1965246" y="1844873"/>
            <a:ext cx="5312807" cy="633250"/>
          </a:xfrm>
          <a:prstGeom prst="rect">
            <a:avLst/>
          </a:prstGeom>
          <a:noFill/>
        </p:spPr>
        <p:txBody>
          <a:bodyPr wrap="square" rtlCol="0" anchor="t">
            <a:spAutoFit/>
          </a:bodyPr>
          <a:lstStyle/>
          <a:p>
            <a:pPr>
              <a:lnSpc>
                <a:spcPct val="110000"/>
              </a:lnSpc>
              <a:spcBef>
                <a:spcPts val="338"/>
              </a:spcBef>
            </a:pPr>
            <a:r>
              <a:rPr lang="en-US" altLang="en-US" sz="1013" kern="0" dirty="0">
                <a:latin typeface="微软雅黑" panose="020B0503020204020204" pitchFamily="34" charset="-122"/>
                <a:ea typeface="微软雅黑" panose="020B0503020204020204" pitchFamily="34" charset="-122"/>
                <a:cs typeface="+mn-ea"/>
                <a:sym typeface="+mn-lt"/>
              </a:rPr>
              <a:t>- The time when the document has been created.</a:t>
            </a:r>
          </a:p>
          <a:p>
            <a:pPr>
              <a:lnSpc>
                <a:spcPct val="110000"/>
              </a:lnSpc>
              <a:spcBef>
                <a:spcPts val="338"/>
              </a:spcBef>
            </a:pPr>
            <a:r>
              <a:rPr lang="en-US" altLang="en-US" sz="1013" kern="0" dirty="0">
                <a:latin typeface="微软雅黑" panose="020B0503020204020204" pitchFamily="34" charset="-122"/>
                <a:ea typeface="微软雅黑" panose="020B0503020204020204" pitchFamily="34" charset="-122"/>
                <a:cs typeface="+mn-ea"/>
                <a:sym typeface="+mn-lt"/>
              </a:rPr>
              <a:t>- In news archives, each article is usually annotated with a timestamp, corresponding to the date when it was published.</a:t>
            </a:r>
          </a:p>
        </p:txBody>
      </p:sp>
      <p:sp>
        <p:nvSpPr>
          <p:cNvPr id="262" name="Text Box 261"/>
          <p:cNvSpPr txBox="1"/>
          <p:nvPr/>
        </p:nvSpPr>
        <p:spPr>
          <a:xfrm>
            <a:off x="1965246" y="2739986"/>
            <a:ext cx="5366742" cy="676083"/>
          </a:xfrm>
          <a:prstGeom prst="rect">
            <a:avLst/>
          </a:prstGeom>
          <a:noFill/>
        </p:spPr>
        <p:txBody>
          <a:bodyPr wrap="square" rtlCol="0" anchor="t">
            <a:spAutoFit/>
          </a:bodyPr>
          <a:lstStyle/>
          <a:p>
            <a:pPr>
              <a:lnSpc>
                <a:spcPct val="120000"/>
              </a:lnSpc>
              <a:spcBef>
                <a:spcPts val="338"/>
              </a:spcBef>
            </a:pPr>
            <a:r>
              <a:rPr lang="en-US" altLang="en-US" sz="1013" kern="0" dirty="0">
                <a:latin typeface="微软雅黑" panose="020B0503020204020204" pitchFamily="34" charset="-122"/>
                <a:ea typeface="微软雅黑" panose="020B0503020204020204" pitchFamily="34" charset="-122"/>
                <a:cs typeface="+mn-ea"/>
                <a:sym typeface="+mn-lt"/>
              </a:rPr>
              <a:t>- The time mentioned or implicitly referred to in the content.</a:t>
            </a:r>
          </a:p>
          <a:p>
            <a:pPr>
              <a:lnSpc>
                <a:spcPct val="120000"/>
              </a:lnSpc>
              <a:spcBef>
                <a:spcPts val="338"/>
              </a:spcBef>
            </a:pPr>
            <a:r>
              <a:rPr lang="en-US" altLang="en-US" sz="1013" kern="0" dirty="0">
                <a:latin typeface="微软雅黑" panose="020B0503020204020204" pitchFamily="34" charset="-122"/>
                <a:ea typeface="微软雅黑" panose="020B0503020204020204" pitchFamily="34" charset="-122"/>
                <a:cs typeface="+mn-ea"/>
                <a:sym typeface="+mn-lt"/>
              </a:rPr>
              <a:t>- Often represented by a set of time intervals (a document usually contains sentences related to different events that take place in different time points)</a:t>
            </a:r>
          </a:p>
        </p:txBody>
      </p:sp>
      <p:sp>
        <p:nvSpPr>
          <p:cNvPr id="263" name="Text Box 262"/>
          <p:cNvSpPr txBox="1"/>
          <p:nvPr/>
        </p:nvSpPr>
        <p:spPr>
          <a:xfrm>
            <a:off x="1616274" y="3495795"/>
            <a:ext cx="5514618" cy="475771"/>
          </a:xfrm>
          <a:prstGeom prst="rect">
            <a:avLst/>
          </a:prstGeom>
          <a:noFill/>
        </p:spPr>
        <p:txBody>
          <a:bodyPr wrap="square" rtlCol="0" anchor="t">
            <a:spAutoFit/>
          </a:bodyPr>
          <a:lstStyle/>
          <a:p>
            <a:pPr>
              <a:lnSpc>
                <a:spcPct val="130000"/>
              </a:lnSpc>
              <a:spcBef>
                <a:spcPts val="338"/>
              </a:spcBef>
            </a:pPr>
            <a:r>
              <a:rPr lang="en-US" altLang="zh-CN" sz="1013" dirty="0">
                <a:solidFill>
                  <a:schemeClr val="tx1">
                    <a:lumMod val="75000"/>
                    <a:lumOff val="25000"/>
                  </a:schemeClr>
                </a:solidFill>
                <a:ea typeface="微软雅黑" charset="0"/>
                <a:sym typeface="+mn-lt"/>
              </a:rPr>
              <a:t>E.</a:t>
            </a:r>
            <a:r>
              <a:rPr lang="en-US" altLang="zh-CN" sz="1013" dirty="0">
                <a:solidFill>
                  <a:schemeClr val="tx1">
                    <a:lumMod val="75000"/>
                    <a:lumOff val="25000"/>
                  </a:schemeClr>
                </a:solidFill>
                <a:ea typeface="微软雅黑" charset="0"/>
                <a:sym typeface="+mn-ea"/>
              </a:rPr>
              <a:t>g.,</a:t>
            </a:r>
            <a:r>
              <a:rPr lang="en-US" altLang="en-US" sz="1013" dirty="0">
                <a:solidFill>
                  <a:schemeClr val="tx1">
                    <a:lumMod val="75000"/>
                    <a:lumOff val="25000"/>
                  </a:schemeClr>
                </a:solidFill>
                <a:ea typeface="微软雅黑" charset="0"/>
                <a:sym typeface="+mn-ea"/>
              </a:rPr>
              <a:t> a document published today about WWW II would have its timestamp being June 15, 2022 and the focus time of 1939-1945.</a:t>
            </a:r>
          </a:p>
        </p:txBody>
      </p:sp>
      <p:sp>
        <p:nvSpPr>
          <p:cNvPr id="6" name="Text Box 5"/>
          <p:cNvSpPr txBox="1"/>
          <p:nvPr/>
        </p:nvSpPr>
        <p:spPr>
          <a:xfrm>
            <a:off x="1804870" y="741165"/>
            <a:ext cx="5205293" cy="432619"/>
          </a:xfrm>
          <a:prstGeom prst="rect">
            <a:avLst/>
          </a:prstGeom>
          <a:noFill/>
        </p:spPr>
        <p:txBody>
          <a:bodyPr wrap="square" rtlCol="0" anchor="t">
            <a:spAutoFit/>
          </a:bodyPr>
          <a:lstStyle/>
          <a:p>
            <a:pPr>
              <a:lnSpc>
                <a:spcPct val="130000"/>
              </a:lnSpc>
              <a:spcBef>
                <a:spcPts val="338"/>
              </a:spcBef>
            </a:pPr>
            <a:r>
              <a:rPr lang="en-US" sz="1913" b="1" dirty="0">
                <a:solidFill>
                  <a:schemeClr val="accent6"/>
                </a:solidFill>
                <a:sym typeface="+mn-lt"/>
              </a:rPr>
              <a:t>Background</a:t>
            </a:r>
            <a:r>
              <a:rPr lang="en-US" altLang="en-US" sz="1913" b="1" dirty="0">
                <a:solidFill>
                  <a:schemeClr val="accent6"/>
                </a:solidFill>
                <a:sym typeface="+mn-lt"/>
              </a:rPr>
              <a:t>: Temporal Information</a:t>
            </a:r>
          </a:p>
        </p:txBody>
      </p:sp>
      <p:sp>
        <p:nvSpPr>
          <p:cNvPr id="2" name="文本占位符 1"/>
          <p:cNvSpPr>
            <a:spLocks noGrp="1"/>
          </p:cNvSpPr>
          <p:nvPr/>
        </p:nvSpPr>
        <p:spPr>
          <a:xfrm>
            <a:off x="1471269" y="642938"/>
            <a:ext cx="330655" cy="419757"/>
          </a:xfrm>
          <a:prstGeom prst="rect">
            <a:avLst/>
          </a:prstGeom>
        </p:spPr>
        <p:txBody>
          <a:bodyPr anchor="ctr"/>
          <a:lstStyle>
            <a:lvl1pPr marL="0" indent="0" algn="ctr" defTabSz="914400" rtl="0" eaLnBrk="1" latinLnBrk="0" hangingPunct="1">
              <a:lnSpc>
                <a:spcPct val="90000"/>
              </a:lnSpc>
              <a:spcBef>
                <a:spcPts val="1000"/>
              </a:spcBef>
              <a:buFont typeface="Arial" panose="02080604020202020204" pitchFamily="34" charset="0"/>
              <a:buNone/>
              <a:defRPr sz="4000" b="1" kern="1200">
                <a:solidFill>
                  <a:schemeClr val="accent2">
                    <a:lumMod val="20000"/>
                    <a:lumOff val="8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en-US" altLang="en-US" sz="2250" dirty="0"/>
              <a:t>0</a:t>
            </a:r>
          </a:p>
        </p:txBody>
      </p:sp>
    </p:spTree>
    <p:extLst>
      <p:ext uri="{BB962C8B-B14F-4D97-AF65-F5344CB8AC3E}">
        <p14:creationId xmlns:p14="http://schemas.microsoft.com/office/powerpoint/2010/main" val="227859980"/>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4" name="Text Box 263"/>
          <p:cNvSpPr txBox="1"/>
          <p:nvPr/>
        </p:nvSpPr>
        <p:spPr>
          <a:xfrm>
            <a:off x="1675567" y="1369815"/>
            <a:ext cx="6145769" cy="1969257"/>
          </a:xfrm>
          <a:prstGeom prst="rect">
            <a:avLst/>
          </a:prstGeom>
          <a:noFill/>
        </p:spPr>
        <p:txBody>
          <a:bodyPr wrap="square" rtlCol="0" anchor="t">
            <a:spAutoFit/>
          </a:bodyPr>
          <a:lstStyle/>
          <a:p>
            <a:pPr>
              <a:lnSpc>
                <a:spcPct val="130000"/>
              </a:lnSpc>
              <a:spcBef>
                <a:spcPts val="338"/>
              </a:spcBef>
            </a:pPr>
            <a:r>
              <a:rPr lang="zh-CN" altLang="en-US" sz="1125" b="1" dirty="0">
                <a:solidFill>
                  <a:schemeClr val="tx1">
                    <a:lumMod val="75000"/>
                    <a:lumOff val="25000"/>
                  </a:schemeClr>
                </a:solidFill>
                <a:ea typeface="微软雅黑" charset="0"/>
                <a:sym typeface="+mn-lt"/>
              </a:rPr>
              <a:t>These two kinds of temporal information could be utilized to develop time-specific search and exploration applications, such as </a:t>
            </a:r>
            <a:endParaRPr lang="en-US" altLang="en-US" sz="1013" kern="0" dirty="0">
              <a:latin typeface="微软雅黑" panose="020B0503020204020204" pitchFamily="34" charset="-122"/>
              <a:ea typeface="微软雅黑" panose="020B0503020204020204" pitchFamily="34" charset="-122"/>
              <a:cs typeface="+mn-ea"/>
              <a:sym typeface="+mn-lt"/>
            </a:endParaRPr>
          </a:p>
          <a:p>
            <a:pPr marL="417910" lvl="1" indent="-160735">
              <a:lnSpc>
                <a:spcPct val="130000"/>
              </a:lnSpc>
              <a:spcBef>
                <a:spcPts val="338"/>
              </a:spcBef>
              <a:buFont typeface="Arial" panose="02080604020202020204" pitchFamily="34" charset="0"/>
              <a:buChar char="•"/>
            </a:pPr>
            <a:r>
              <a:rPr lang="en-US" altLang="en-US" sz="1013" kern="0" dirty="0">
                <a:latin typeface="微软雅黑" panose="020B0503020204020204" pitchFamily="34" charset="-122"/>
                <a:ea typeface="微软雅黑" panose="020B0503020204020204" pitchFamily="34" charset="-122"/>
                <a:cs typeface="+mn-ea"/>
                <a:sym typeface="+mn-lt"/>
              </a:rPr>
              <a:t>temporal web search [1],</a:t>
            </a:r>
          </a:p>
          <a:p>
            <a:pPr marL="417910" lvl="1" indent="-160735">
              <a:lnSpc>
                <a:spcPct val="130000"/>
              </a:lnSpc>
              <a:spcBef>
                <a:spcPts val="338"/>
              </a:spcBef>
              <a:buFont typeface="Arial" panose="02080604020202020204" pitchFamily="34" charset="0"/>
              <a:buChar char="•"/>
            </a:pPr>
            <a:r>
              <a:rPr lang="en-US" altLang="en-US" sz="1013" kern="0" dirty="0">
                <a:latin typeface="微软雅黑" panose="020B0503020204020204" pitchFamily="34" charset="-122"/>
                <a:ea typeface="微软雅黑" panose="020B0503020204020204" pitchFamily="34" charset="-122"/>
                <a:cs typeface="+mn-ea"/>
                <a:sym typeface="+mn-lt"/>
              </a:rPr>
              <a:t>temporal question answering [2], </a:t>
            </a:r>
          </a:p>
          <a:p>
            <a:pPr marL="417910" lvl="1" indent="-160735">
              <a:lnSpc>
                <a:spcPct val="130000"/>
              </a:lnSpc>
              <a:spcBef>
                <a:spcPts val="338"/>
              </a:spcBef>
              <a:buFont typeface="Arial" panose="02080604020202020204" pitchFamily="34" charset="0"/>
              <a:buChar char="•"/>
            </a:pPr>
            <a:r>
              <a:rPr lang="en-US" altLang="en-US" sz="1013" kern="0" dirty="0">
                <a:latin typeface="微软雅黑" panose="020B0503020204020204" pitchFamily="34" charset="-122"/>
                <a:ea typeface="微软雅黑" panose="020B0503020204020204" pitchFamily="34" charset="-122"/>
                <a:cs typeface="+mn-ea"/>
                <a:sym typeface="+mn-lt"/>
              </a:rPr>
              <a:t>search results diversification and clustering [3], </a:t>
            </a:r>
          </a:p>
          <a:p>
            <a:pPr marL="417910" lvl="1" indent="-160735">
              <a:lnSpc>
                <a:spcPct val="130000"/>
              </a:lnSpc>
              <a:spcBef>
                <a:spcPts val="338"/>
              </a:spcBef>
              <a:buFont typeface="Arial" panose="02080604020202020204" pitchFamily="34" charset="0"/>
              <a:buChar char="•"/>
            </a:pPr>
            <a:r>
              <a:rPr lang="en-US" altLang="en-US" sz="1013" kern="0" dirty="0">
                <a:latin typeface="微软雅黑" panose="020B0503020204020204" pitchFamily="34" charset="-122"/>
                <a:ea typeface="微软雅黑" panose="020B0503020204020204" pitchFamily="34" charset="-122"/>
                <a:cs typeface="+mn-ea"/>
                <a:sym typeface="+mn-lt"/>
              </a:rPr>
              <a:t>summarization [4], </a:t>
            </a:r>
          </a:p>
          <a:p>
            <a:pPr marL="417910" lvl="1" indent="-160735">
              <a:lnSpc>
                <a:spcPct val="130000"/>
              </a:lnSpc>
              <a:spcBef>
                <a:spcPts val="338"/>
              </a:spcBef>
              <a:buFont typeface="Arial" panose="02080604020202020204" pitchFamily="34" charset="0"/>
              <a:buChar char="•"/>
            </a:pPr>
            <a:r>
              <a:rPr lang="en-US" altLang="en-US" sz="1013" kern="0" dirty="0">
                <a:latin typeface="微软雅黑" panose="020B0503020204020204" pitchFamily="34" charset="-122"/>
                <a:ea typeface="微软雅黑" panose="020B0503020204020204" pitchFamily="34" charset="-122"/>
                <a:cs typeface="+mn-ea"/>
                <a:sym typeface="+mn-lt"/>
              </a:rPr>
              <a:t>historical event ordering [5], </a:t>
            </a:r>
          </a:p>
          <a:p>
            <a:pPr marL="417910" lvl="1" indent="-160735">
              <a:lnSpc>
                <a:spcPct val="130000"/>
              </a:lnSpc>
              <a:spcBef>
                <a:spcPts val="338"/>
              </a:spcBef>
              <a:buFont typeface="Arial" panose="02080604020202020204" pitchFamily="34" charset="0"/>
              <a:buChar char="•"/>
            </a:pPr>
            <a:r>
              <a:rPr lang="en-US" altLang="en-US" sz="1013" kern="0" dirty="0">
                <a:latin typeface="微软雅黑" panose="020B0503020204020204" pitchFamily="34" charset="-122"/>
                <a:ea typeface="微软雅黑" panose="020B0503020204020204" pitchFamily="34" charset="-122"/>
                <a:cs typeface="+mn-ea"/>
                <a:sym typeface="+mn-lt"/>
              </a:rPr>
              <a:t>...</a:t>
            </a:r>
          </a:p>
        </p:txBody>
      </p:sp>
      <p:sp>
        <p:nvSpPr>
          <p:cNvPr id="6" name="Text Box 5"/>
          <p:cNvSpPr txBox="1"/>
          <p:nvPr/>
        </p:nvSpPr>
        <p:spPr>
          <a:xfrm>
            <a:off x="1804870" y="741165"/>
            <a:ext cx="5205293" cy="432619"/>
          </a:xfrm>
          <a:prstGeom prst="rect">
            <a:avLst/>
          </a:prstGeom>
          <a:noFill/>
        </p:spPr>
        <p:txBody>
          <a:bodyPr wrap="square" rtlCol="0" anchor="t">
            <a:spAutoFit/>
          </a:bodyPr>
          <a:lstStyle/>
          <a:p>
            <a:pPr>
              <a:lnSpc>
                <a:spcPct val="130000"/>
              </a:lnSpc>
              <a:spcBef>
                <a:spcPts val="338"/>
              </a:spcBef>
            </a:pPr>
            <a:r>
              <a:rPr lang="en-US" sz="1913" b="1" dirty="0">
                <a:solidFill>
                  <a:schemeClr val="accent6"/>
                </a:solidFill>
                <a:sym typeface="+mn-lt"/>
              </a:rPr>
              <a:t>Background</a:t>
            </a:r>
            <a:r>
              <a:rPr lang="en-US" altLang="en-US" sz="1913" b="1" dirty="0">
                <a:solidFill>
                  <a:schemeClr val="accent6"/>
                </a:solidFill>
                <a:sym typeface="+mn-lt"/>
              </a:rPr>
              <a:t>: Temporal Information</a:t>
            </a:r>
          </a:p>
        </p:txBody>
      </p:sp>
      <p:sp>
        <p:nvSpPr>
          <p:cNvPr id="2" name="文本占位符 1"/>
          <p:cNvSpPr>
            <a:spLocks noGrp="1"/>
          </p:cNvSpPr>
          <p:nvPr>
            <p:ph type="body" sz="quarter" idx="10"/>
          </p:nvPr>
        </p:nvSpPr>
        <p:spPr/>
        <p:txBody>
          <a:bodyPr/>
          <a:lstStyle/>
          <a:p>
            <a:r>
              <a:rPr kumimoji="1" lang="en-US" altLang="en-US" dirty="0"/>
              <a:t>0</a:t>
            </a:r>
          </a:p>
        </p:txBody>
      </p:sp>
    </p:spTree>
    <p:extLst>
      <p:ext uri="{BB962C8B-B14F-4D97-AF65-F5344CB8AC3E}">
        <p14:creationId xmlns:p14="http://schemas.microsoft.com/office/powerpoint/2010/main" val="4129673615"/>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8566-E23B-4CB1-B6B4-D4E72965795F}"/>
              </a:ext>
            </a:extLst>
          </p:cNvPr>
          <p:cNvSpPr>
            <a:spLocks noGrp="1"/>
          </p:cNvSpPr>
          <p:nvPr>
            <p:ph type="title"/>
          </p:nvPr>
        </p:nvSpPr>
        <p:spPr/>
        <p:txBody>
          <a:bodyPr/>
          <a:lstStyle/>
          <a:p>
            <a:endParaRPr lang="en-AT" dirty="0"/>
          </a:p>
        </p:txBody>
      </p:sp>
      <p:grpSp>
        <p:nvGrpSpPr>
          <p:cNvPr id="25" name="Group 24">
            <a:extLst>
              <a:ext uri="{FF2B5EF4-FFF2-40B4-BE49-F238E27FC236}">
                <a16:creationId xmlns:a16="http://schemas.microsoft.com/office/drawing/2014/main" id="{29DDF113-AC54-4FA1-82CE-5B54856FD1D1}"/>
              </a:ext>
            </a:extLst>
          </p:cNvPr>
          <p:cNvGrpSpPr/>
          <p:nvPr/>
        </p:nvGrpSpPr>
        <p:grpSpPr>
          <a:xfrm>
            <a:off x="1710424" y="2332269"/>
            <a:ext cx="3715929" cy="721247"/>
            <a:chOff x="1008753" y="3003251"/>
            <a:chExt cx="6606096" cy="1282216"/>
          </a:xfrm>
        </p:grpSpPr>
        <p:cxnSp>
          <p:nvCxnSpPr>
            <p:cNvPr id="5" name="Straight Arrow Connector 4">
              <a:extLst>
                <a:ext uri="{FF2B5EF4-FFF2-40B4-BE49-F238E27FC236}">
                  <a16:creationId xmlns:a16="http://schemas.microsoft.com/office/drawing/2014/main" id="{77B7C8EA-ABF0-4EFB-B387-19E673593BA9}"/>
                </a:ext>
              </a:extLst>
            </p:cNvPr>
            <p:cNvCxnSpPr>
              <a:cxnSpLocks/>
            </p:cNvCxnSpPr>
            <p:nvPr/>
          </p:nvCxnSpPr>
          <p:spPr>
            <a:xfrm>
              <a:off x="4539651" y="3400042"/>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7C5EE21-DB5A-476E-874C-01233832E0D1}"/>
                </a:ext>
              </a:extLst>
            </p:cNvPr>
            <p:cNvSpPr txBox="1"/>
            <p:nvPr/>
          </p:nvSpPr>
          <p:spPr>
            <a:xfrm>
              <a:off x="4539650" y="3037807"/>
              <a:ext cx="869753" cy="372067"/>
            </a:xfrm>
            <a:prstGeom prst="rect">
              <a:avLst/>
            </a:prstGeom>
            <a:noFill/>
            <a:ln>
              <a:solidFill>
                <a:schemeClr val="tx1"/>
              </a:solidFill>
            </a:ln>
          </p:spPr>
          <p:txBody>
            <a:bodyPr wrap="none" rtlCol="0">
              <a:spAutoFit/>
            </a:bodyPr>
            <a:lstStyle/>
            <a:p>
              <a:r>
                <a:rPr lang="en-US" sz="760" dirty="0"/>
                <a:t>post A</a:t>
              </a:r>
              <a:endParaRPr lang="en-AT" sz="760" dirty="0"/>
            </a:p>
          </p:txBody>
        </p:sp>
        <p:cxnSp>
          <p:nvCxnSpPr>
            <p:cNvPr id="7" name="Straight Connector 6">
              <a:extLst>
                <a:ext uri="{FF2B5EF4-FFF2-40B4-BE49-F238E27FC236}">
                  <a16:creationId xmlns:a16="http://schemas.microsoft.com/office/drawing/2014/main" id="{4D0A6560-2ABF-457B-8D85-44DEB9B4AAB1}"/>
                </a:ext>
              </a:extLst>
            </p:cNvPr>
            <p:cNvCxnSpPr/>
            <p:nvPr/>
          </p:nvCxnSpPr>
          <p:spPr>
            <a:xfrm>
              <a:off x="4869259" y="3365487"/>
              <a:ext cx="0" cy="691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3486131-CFAE-4657-A37E-67AFAA299901}"/>
                </a:ext>
              </a:extLst>
            </p:cNvPr>
            <p:cNvCxnSpPr/>
            <p:nvPr/>
          </p:nvCxnSpPr>
          <p:spPr>
            <a:xfrm>
              <a:off x="6450853" y="3368151"/>
              <a:ext cx="0" cy="6911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5A71A4D-74E5-4A1C-8F34-E9E1E88630E3}"/>
                </a:ext>
              </a:extLst>
            </p:cNvPr>
            <p:cNvSpPr txBox="1"/>
            <p:nvPr/>
          </p:nvSpPr>
          <p:spPr>
            <a:xfrm>
              <a:off x="6206363" y="3705480"/>
              <a:ext cx="1057840" cy="579987"/>
            </a:xfrm>
            <a:prstGeom prst="rect">
              <a:avLst/>
            </a:prstGeom>
            <a:noFill/>
          </p:spPr>
          <p:txBody>
            <a:bodyPr wrap="none" rtlCol="0">
              <a:spAutoFit/>
            </a:bodyPr>
            <a:lstStyle/>
            <a:p>
              <a:r>
                <a:rPr lang="en-US" sz="760" dirty="0"/>
                <a:t>Is A still </a:t>
              </a:r>
            </a:p>
            <a:p>
              <a:pPr algn="ctr"/>
              <a:r>
                <a:rPr lang="en-US" sz="760" dirty="0"/>
                <a:t>valid?</a:t>
              </a:r>
              <a:endParaRPr lang="en-AT" sz="760" dirty="0"/>
            </a:p>
          </p:txBody>
        </p:sp>
        <p:cxnSp>
          <p:nvCxnSpPr>
            <p:cNvPr id="10" name="Straight Arrow Connector 9">
              <a:extLst>
                <a:ext uri="{FF2B5EF4-FFF2-40B4-BE49-F238E27FC236}">
                  <a16:creationId xmlns:a16="http://schemas.microsoft.com/office/drawing/2014/main" id="{7BB36FF0-AD22-4C0D-8CE2-C21E1829F6AD}"/>
                </a:ext>
              </a:extLst>
            </p:cNvPr>
            <p:cNvCxnSpPr>
              <a:cxnSpLocks/>
              <a:endCxn id="9" idx="0"/>
            </p:cNvCxnSpPr>
            <p:nvPr/>
          </p:nvCxnSpPr>
          <p:spPr>
            <a:xfrm>
              <a:off x="6450856" y="3464506"/>
              <a:ext cx="284428" cy="24097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64F9661-6BDB-45A9-A299-FAD3D58BF308}"/>
                </a:ext>
              </a:extLst>
            </p:cNvPr>
            <p:cNvSpPr txBox="1"/>
            <p:nvPr/>
          </p:nvSpPr>
          <p:spPr>
            <a:xfrm>
              <a:off x="6064952" y="3040373"/>
              <a:ext cx="849806" cy="372067"/>
            </a:xfrm>
            <a:prstGeom prst="rect">
              <a:avLst/>
            </a:prstGeom>
            <a:noFill/>
            <a:ln>
              <a:solidFill>
                <a:schemeClr val="tx1"/>
              </a:solidFill>
            </a:ln>
          </p:spPr>
          <p:txBody>
            <a:bodyPr wrap="none" rtlCol="0">
              <a:spAutoFit/>
            </a:bodyPr>
            <a:lstStyle/>
            <a:p>
              <a:r>
                <a:rPr lang="en-US" sz="760" dirty="0"/>
                <a:t>post B</a:t>
              </a:r>
              <a:endParaRPr lang="en-AT" sz="760" dirty="0"/>
            </a:p>
          </p:txBody>
        </p:sp>
        <p:cxnSp>
          <p:nvCxnSpPr>
            <p:cNvPr id="14" name="Straight Arrow Connector 13">
              <a:extLst>
                <a:ext uri="{FF2B5EF4-FFF2-40B4-BE49-F238E27FC236}">
                  <a16:creationId xmlns:a16="http://schemas.microsoft.com/office/drawing/2014/main" id="{4D8893FB-C245-46E0-BB48-2C2548F4767E}"/>
                </a:ext>
              </a:extLst>
            </p:cNvPr>
            <p:cNvCxnSpPr>
              <a:cxnSpLocks/>
            </p:cNvCxnSpPr>
            <p:nvPr/>
          </p:nvCxnSpPr>
          <p:spPr>
            <a:xfrm>
              <a:off x="1008754" y="3365486"/>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83525ED-A4FE-4FF8-85AF-7135AF88C18D}"/>
                </a:ext>
              </a:extLst>
            </p:cNvPr>
            <p:cNvSpPr txBox="1"/>
            <p:nvPr/>
          </p:nvSpPr>
          <p:spPr>
            <a:xfrm>
              <a:off x="1008753" y="3003251"/>
              <a:ext cx="869753" cy="372067"/>
            </a:xfrm>
            <a:prstGeom prst="rect">
              <a:avLst/>
            </a:prstGeom>
            <a:noFill/>
            <a:ln>
              <a:solidFill>
                <a:schemeClr val="tx1"/>
              </a:solidFill>
            </a:ln>
          </p:spPr>
          <p:txBody>
            <a:bodyPr wrap="none" rtlCol="0">
              <a:spAutoFit/>
            </a:bodyPr>
            <a:lstStyle/>
            <a:p>
              <a:r>
                <a:rPr lang="en-US" sz="760" dirty="0"/>
                <a:t>post A</a:t>
              </a:r>
              <a:endParaRPr lang="en-AT" sz="760" dirty="0"/>
            </a:p>
          </p:txBody>
        </p:sp>
        <p:cxnSp>
          <p:nvCxnSpPr>
            <p:cNvPr id="16" name="Straight Connector 15">
              <a:extLst>
                <a:ext uri="{FF2B5EF4-FFF2-40B4-BE49-F238E27FC236}">
                  <a16:creationId xmlns:a16="http://schemas.microsoft.com/office/drawing/2014/main" id="{CA947D22-AF58-4E2B-B929-80C4E5096FA4}"/>
                </a:ext>
              </a:extLst>
            </p:cNvPr>
            <p:cNvCxnSpPr/>
            <p:nvPr/>
          </p:nvCxnSpPr>
          <p:spPr>
            <a:xfrm>
              <a:off x="1338362" y="3330931"/>
              <a:ext cx="0" cy="69111"/>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C97911-FA91-4630-BE17-3C7BD6F3C7D7}"/>
                </a:ext>
              </a:extLst>
            </p:cNvPr>
            <p:cNvCxnSpPr/>
            <p:nvPr/>
          </p:nvCxnSpPr>
          <p:spPr>
            <a:xfrm>
              <a:off x="2919956" y="3333595"/>
              <a:ext cx="0" cy="69111"/>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8" name="Right Brace 17">
              <a:extLst>
                <a:ext uri="{FF2B5EF4-FFF2-40B4-BE49-F238E27FC236}">
                  <a16:creationId xmlns:a16="http://schemas.microsoft.com/office/drawing/2014/main" id="{30EFC64E-390E-4F0E-A2BD-E02A8AAAA583}"/>
                </a:ext>
              </a:extLst>
            </p:cNvPr>
            <p:cNvSpPr/>
            <p:nvPr/>
          </p:nvSpPr>
          <p:spPr>
            <a:xfrm rot="5400000">
              <a:off x="2012203" y="2779367"/>
              <a:ext cx="233912" cy="158159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760"/>
            </a:p>
          </p:txBody>
        </p:sp>
        <p:sp>
          <p:nvSpPr>
            <p:cNvPr id="19" name="TextBox 18">
              <a:extLst>
                <a:ext uri="{FF2B5EF4-FFF2-40B4-BE49-F238E27FC236}">
                  <a16:creationId xmlns:a16="http://schemas.microsoft.com/office/drawing/2014/main" id="{78850B7A-5D58-4DD1-8761-DD171A152650}"/>
                </a:ext>
              </a:extLst>
            </p:cNvPr>
            <p:cNvSpPr txBox="1"/>
            <p:nvPr/>
          </p:nvSpPr>
          <p:spPr>
            <a:xfrm>
              <a:off x="2035862" y="3644998"/>
              <a:ext cx="393842" cy="372067"/>
            </a:xfrm>
            <a:prstGeom prst="rect">
              <a:avLst/>
            </a:prstGeom>
            <a:noFill/>
          </p:spPr>
          <p:txBody>
            <a:bodyPr wrap="none" rtlCol="0">
              <a:spAutoFit/>
            </a:bodyPr>
            <a:lstStyle/>
            <a:p>
              <a:r>
                <a:rPr lang="en-US" sz="760" i="1" dirty="0"/>
                <a:t>t</a:t>
              </a:r>
              <a:endParaRPr lang="en-AT" sz="760" i="1" dirty="0"/>
            </a:p>
          </p:txBody>
        </p:sp>
        <p:sp>
          <p:nvSpPr>
            <p:cNvPr id="20" name="TextBox 19">
              <a:extLst>
                <a:ext uri="{FF2B5EF4-FFF2-40B4-BE49-F238E27FC236}">
                  <a16:creationId xmlns:a16="http://schemas.microsoft.com/office/drawing/2014/main" id="{91FB4803-0BE6-4C2D-B595-A485E0C320F4}"/>
                </a:ext>
              </a:extLst>
            </p:cNvPr>
            <p:cNvSpPr txBox="1"/>
            <p:nvPr/>
          </p:nvSpPr>
          <p:spPr>
            <a:xfrm>
              <a:off x="2771254" y="3658520"/>
              <a:ext cx="1057840" cy="579987"/>
            </a:xfrm>
            <a:prstGeom prst="rect">
              <a:avLst/>
            </a:prstGeom>
            <a:noFill/>
          </p:spPr>
          <p:txBody>
            <a:bodyPr wrap="none" rtlCol="0">
              <a:spAutoFit/>
            </a:bodyPr>
            <a:lstStyle/>
            <a:p>
              <a:r>
                <a:rPr lang="en-US" sz="760" dirty="0"/>
                <a:t>Is A still </a:t>
              </a:r>
            </a:p>
            <a:p>
              <a:pPr algn="ctr"/>
              <a:r>
                <a:rPr lang="en-US" sz="760" dirty="0"/>
                <a:t>valid?</a:t>
              </a:r>
              <a:endParaRPr lang="en-AT" sz="760" dirty="0"/>
            </a:p>
          </p:txBody>
        </p:sp>
        <p:cxnSp>
          <p:nvCxnSpPr>
            <p:cNvPr id="21" name="Straight Arrow Connector 20">
              <a:extLst>
                <a:ext uri="{FF2B5EF4-FFF2-40B4-BE49-F238E27FC236}">
                  <a16:creationId xmlns:a16="http://schemas.microsoft.com/office/drawing/2014/main" id="{D6652E5C-B322-4315-81DB-B7A47E7E0AD1}"/>
                </a:ext>
              </a:extLst>
            </p:cNvPr>
            <p:cNvCxnSpPr>
              <a:cxnSpLocks/>
              <a:endCxn id="20" idx="0"/>
            </p:cNvCxnSpPr>
            <p:nvPr/>
          </p:nvCxnSpPr>
          <p:spPr>
            <a:xfrm>
              <a:off x="2919955" y="3410125"/>
              <a:ext cx="380220" cy="24839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703EC89-7774-43ED-A016-9BF228842D28}"/>
                </a:ext>
              </a:extLst>
            </p:cNvPr>
            <p:cNvSpPr txBox="1"/>
            <p:nvPr/>
          </p:nvSpPr>
          <p:spPr>
            <a:xfrm>
              <a:off x="3271357" y="3330931"/>
              <a:ext cx="715865" cy="379706"/>
            </a:xfrm>
            <a:prstGeom prst="rect">
              <a:avLst/>
            </a:prstGeom>
            <a:noFill/>
          </p:spPr>
          <p:txBody>
            <a:bodyPr wrap="none" rtlCol="0">
              <a:spAutoFit/>
            </a:bodyPr>
            <a:lstStyle/>
            <a:p>
              <a:r>
                <a:rPr lang="en-US" sz="788" dirty="0"/>
                <a:t>time</a:t>
              </a:r>
              <a:endParaRPr lang="en-AT" sz="788" dirty="0"/>
            </a:p>
          </p:txBody>
        </p:sp>
        <p:sp>
          <p:nvSpPr>
            <p:cNvPr id="24" name="TextBox 23">
              <a:extLst>
                <a:ext uri="{FF2B5EF4-FFF2-40B4-BE49-F238E27FC236}">
                  <a16:creationId xmlns:a16="http://schemas.microsoft.com/office/drawing/2014/main" id="{CAD9F301-C5F8-4C0F-8A44-32D36AD55F2F}"/>
                </a:ext>
              </a:extLst>
            </p:cNvPr>
            <p:cNvSpPr txBox="1"/>
            <p:nvPr/>
          </p:nvSpPr>
          <p:spPr>
            <a:xfrm>
              <a:off x="6898984" y="3379347"/>
              <a:ext cx="715865" cy="379706"/>
            </a:xfrm>
            <a:prstGeom prst="rect">
              <a:avLst/>
            </a:prstGeom>
            <a:noFill/>
          </p:spPr>
          <p:txBody>
            <a:bodyPr wrap="none" rtlCol="0">
              <a:spAutoFit/>
            </a:bodyPr>
            <a:lstStyle/>
            <a:p>
              <a:r>
                <a:rPr lang="en-US" sz="788" dirty="0"/>
                <a:t>time</a:t>
              </a:r>
              <a:endParaRPr lang="en-AT" sz="788" dirty="0"/>
            </a:p>
          </p:txBody>
        </p:sp>
      </p:grpSp>
    </p:spTree>
    <p:extLst>
      <p:ext uri="{BB962C8B-B14F-4D97-AF65-F5344CB8AC3E}">
        <p14:creationId xmlns:p14="http://schemas.microsoft.com/office/powerpoint/2010/main" val="390688001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E72E9-5115-470C-A810-587BEC2C8D07}"/>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65A81F2E-04A6-4D30-9D13-DE1F814C1F15}"/>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970F98AA-3CC4-4CB5-B869-1BC85E212DB3}"/>
              </a:ext>
            </a:extLst>
          </p:cNvPr>
          <p:cNvPicPr>
            <a:picLocks noChangeAspect="1"/>
          </p:cNvPicPr>
          <p:nvPr/>
        </p:nvPicPr>
        <p:blipFill>
          <a:blip r:embed="rId2"/>
          <a:stretch>
            <a:fillRect/>
          </a:stretch>
        </p:blipFill>
        <p:spPr>
          <a:xfrm>
            <a:off x="3194889" y="1530807"/>
            <a:ext cx="3123560" cy="2449411"/>
          </a:xfrm>
          <a:prstGeom prst="rect">
            <a:avLst/>
          </a:prstGeom>
        </p:spPr>
      </p:pic>
    </p:spTree>
    <p:extLst>
      <p:ext uri="{BB962C8B-B14F-4D97-AF65-F5344CB8AC3E}">
        <p14:creationId xmlns:p14="http://schemas.microsoft.com/office/powerpoint/2010/main" val="4288019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4541-1FF4-4024-8122-E963EBE991EB}"/>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D64C87B8-4F91-4C66-BCFB-9B4CDB8E18CD}"/>
              </a:ext>
            </a:extLst>
          </p:cNvPr>
          <p:cNvSpPr>
            <a:spLocks noGrp="1"/>
          </p:cNvSpPr>
          <p:nvPr>
            <p:ph idx="1"/>
          </p:nvPr>
        </p:nvSpPr>
        <p:spPr/>
        <p:txBody>
          <a:bodyPr>
            <a:normAutofit fontScale="85000" lnSpcReduction="20000"/>
          </a:bodyPr>
          <a:lstStyle/>
          <a:p>
            <a:pPr marL="0" indent="0">
              <a:buNone/>
            </a:pPr>
            <a:endParaRPr lang="en-US" dirty="0"/>
          </a:p>
          <a:p>
            <a:r>
              <a:rPr lang="en-US" dirty="0">
                <a:highlight>
                  <a:srgbClr val="FFFF00"/>
                </a:highlight>
              </a:rPr>
              <a:t>Add novel results from </a:t>
            </a:r>
            <a:r>
              <a:rPr lang="en-US" dirty="0" err="1">
                <a:highlight>
                  <a:srgbClr val="FFFF00"/>
                </a:highlight>
              </a:rPr>
              <a:t>arxiv</a:t>
            </a:r>
            <a:r>
              <a:rPr lang="en-US" dirty="0">
                <a:highlight>
                  <a:srgbClr val="FFFF00"/>
                </a:highlight>
              </a:rPr>
              <a:t> of Georg</a:t>
            </a:r>
            <a:br>
              <a:rPr lang="en-US" dirty="0">
                <a:highlight>
                  <a:srgbClr val="FFFF00"/>
                </a:highlight>
              </a:rPr>
            </a:br>
            <a:endParaRPr lang="en-US" dirty="0">
              <a:highlight>
                <a:srgbClr val="FFFF00"/>
              </a:highlight>
            </a:endParaRPr>
          </a:p>
          <a:p>
            <a:r>
              <a:rPr lang="en-US" dirty="0"/>
              <a:t>Abstract:</a:t>
            </a:r>
          </a:p>
          <a:p>
            <a:r>
              <a:rPr lang="en-US" dirty="0"/>
              <a:t>It is important to learn whether information is still valid or not for various downstream applications including recommender systems, information retrieval, and user state tracking on microblogs and via chatbot conversations. It is also beneficial to deeply understand the story by tracking implicit information about the durations of protagonists' activities and involved events. However, this kind of inference is still difficult for machines as it usually requires temporal commonsense knowledge and reasoning. </a:t>
            </a:r>
          </a:p>
          <a:p>
            <a:r>
              <a:rPr lang="en-US" dirty="0"/>
              <a:t>We propose and investigate a </a:t>
            </a:r>
            <a:r>
              <a:rPr lang="en-US" dirty="0">
                <a:solidFill>
                  <a:srgbClr val="FF0000"/>
                </a:solidFill>
              </a:rPr>
              <a:t>series of novel tasks </a:t>
            </a:r>
            <a:r>
              <a:rPr lang="en-US" dirty="0"/>
              <a:t>related to temporal commonsense reasoning such as temporal validity estimation, temporal validity reassessment, and temporal validity change prediction of an input text given some follow-up context. </a:t>
            </a:r>
          </a:p>
          <a:p>
            <a:r>
              <a:rPr lang="en-US" dirty="0"/>
              <a:t>In essence, these tasks require inference whether actions expressed in text are still ongoing or have been completed, hence whether the describing them content remains valid, or has rather become obsolete, either due to the elapsed time or based on the provision of additional context. </a:t>
            </a:r>
          </a:p>
          <a:p>
            <a:r>
              <a:rPr lang="en-US" dirty="0"/>
              <a:t>Additionally, we also discuss </a:t>
            </a:r>
            <a:r>
              <a:rPr lang="en-US" dirty="0">
                <a:solidFill>
                  <a:srgbClr val="FF0000"/>
                </a:solidFill>
              </a:rPr>
              <a:t>several novel datasets that we have constructed for probing LLMs and NLP models in general when it comes to temporal validity estimation and reasoning.</a:t>
            </a:r>
          </a:p>
          <a:p>
            <a:r>
              <a:rPr lang="en-US" dirty="0"/>
              <a:t>Think about difference of TV tasks and ones on </a:t>
            </a:r>
            <a:r>
              <a:rPr lang="en-US" dirty="0" err="1"/>
              <a:t>MCTaco</a:t>
            </a:r>
            <a:r>
              <a:rPr lang="en-US" dirty="0"/>
              <a:t>: </a:t>
            </a:r>
          </a:p>
          <a:p>
            <a:endParaRPr lang="en-AT" dirty="0"/>
          </a:p>
        </p:txBody>
      </p:sp>
    </p:spTree>
    <p:extLst>
      <p:ext uri="{BB962C8B-B14F-4D97-AF65-F5344CB8AC3E}">
        <p14:creationId xmlns:p14="http://schemas.microsoft.com/office/powerpoint/2010/main" val="818893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5329-9AA8-413F-927F-35AF6E977105}"/>
              </a:ext>
            </a:extLst>
          </p:cNvPr>
          <p:cNvSpPr>
            <a:spLocks noGrp="1"/>
          </p:cNvSpPr>
          <p:nvPr>
            <p:ph type="title"/>
          </p:nvPr>
        </p:nvSpPr>
        <p:spPr/>
        <p:txBody>
          <a:bodyPr/>
          <a:lstStyle/>
          <a:p>
            <a:r>
              <a:rPr lang="en-US" dirty="0"/>
              <a:t>Temporal Validity Estimation Datasets</a:t>
            </a:r>
            <a:endParaRPr lang="en-AT" dirty="0"/>
          </a:p>
        </p:txBody>
      </p:sp>
      <p:sp>
        <p:nvSpPr>
          <p:cNvPr id="3" name="Content Placeholder 2">
            <a:extLst>
              <a:ext uri="{FF2B5EF4-FFF2-40B4-BE49-F238E27FC236}">
                <a16:creationId xmlns:a16="http://schemas.microsoft.com/office/drawing/2014/main" id="{C475B7A4-C738-4C36-B419-F4E98BA56118}"/>
              </a:ext>
            </a:extLst>
          </p:cNvPr>
          <p:cNvSpPr>
            <a:spLocks noGrp="1"/>
          </p:cNvSpPr>
          <p:nvPr>
            <p:ph idx="1"/>
          </p:nvPr>
        </p:nvSpPr>
        <p:spPr>
          <a:xfrm>
            <a:off x="628650" y="1435283"/>
            <a:ext cx="4324350" cy="2670597"/>
          </a:xfrm>
        </p:spPr>
        <p:txBody>
          <a:bodyPr>
            <a:normAutofit fontScale="92500" lnSpcReduction="20000"/>
          </a:bodyPr>
          <a:lstStyle/>
          <a:p>
            <a:pPr marL="0" indent="0">
              <a:buNone/>
            </a:pPr>
            <a:r>
              <a:rPr lang="en-US" dirty="0"/>
              <a:t>Estimate </a:t>
            </a:r>
            <a:r>
              <a:rPr lang="en-US" dirty="0">
                <a:solidFill>
                  <a:srgbClr val="7030A0"/>
                </a:solidFill>
              </a:rPr>
              <a:t>how long </a:t>
            </a:r>
            <a:r>
              <a:rPr lang="en-US" dirty="0"/>
              <a:t>an action expressed in a sentence would typically take place</a:t>
            </a:r>
          </a:p>
          <a:p>
            <a:r>
              <a:rPr lang="en-US" dirty="0"/>
              <a:t>Task: </a:t>
            </a:r>
            <a:r>
              <a:rPr lang="en-US" dirty="0">
                <a:solidFill>
                  <a:srgbClr val="0070C0"/>
                </a:solidFill>
              </a:rPr>
              <a:t>classification</a:t>
            </a:r>
          </a:p>
          <a:p>
            <a:r>
              <a:rPr lang="en-US" dirty="0"/>
              <a:t>Classes: </a:t>
            </a:r>
          </a:p>
          <a:p>
            <a:pPr marL="600068" lvl="1" indent="-342900">
              <a:buFont typeface="+mj-lt"/>
              <a:buAutoNum type="alphaLcParenR"/>
            </a:pPr>
            <a:r>
              <a:rPr lang="en-US" dirty="0">
                <a:solidFill>
                  <a:srgbClr val="0070C0"/>
                </a:solidFill>
              </a:rPr>
              <a:t>hours, days, weeks, months, years (or longer)</a:t>
            </a:r>
          </a:p>
          <a:p>
            <a:pPr marL="600068" lvl="1" indent="-342900">
              <a:buFont typeface="+mj-lt"/>
              <a:buAutoNum type="alphaLcParenR"/>
            </a:pPr>
            <a:r>
              <a:rPr lang="en-US" dirty="0">
                <a:solidFill>
                  <a:srgbClr val="0070C0"/>
                </a:solidFill>
              </a:rPr>
              <a:t> </a:t>
            </a:r>
          </a:p>
          <a:p>
            <a:r>
              <a:rPr lang="en-US" dirty="0"/>
              <a:t>Size: </a:t>
            </a:r>
          </a:p>
          <a:p>
            <a:pPr marL="600068" lvl="1" indent="-342900">
              <a:buFont typeface="+mj-lt"/>
              <a:buAutoNum type="alphaLcParenR"/>
            </a:pPr>
            <a:r>
              <a:rPr lang="en-US" dirty="0">
                <a:solidFill>
                  <a:srgbClr val="0070C0"/>
                </a:solidFill>
              </a:rPr>
              <a:t>1.7k</a:t>
            </a:r>
          </a:p>
          <a:p>
            <a:pPr marL="600068" lvl="1" indent="-342900">
              <a:buFont typeface="+mj-lt"/>
              <a:buAutoNum type="alphaLcParenR"/>
            </a:pPr>
            <a:r>
              <a:rPr lang="en-US" dirty="0">
                <a:solidFill>
                  <a:srgbClr val="0070C0"/>
                </a:solidFill>
              </a:rPr>
              <a:t> </a:t>
            </a:r>
          </a:p>
          <a:p>
            <a:r>
              <a:rPr lang="en-US" dirty="0"/>
              <a:t>Source: </a:t>
            </a:r>
          </a:p>
          <a:p>
            <a:pPr marL="600068" lvl="1" indent="-342900">
              <a:buFont typeface="+mj-lt"/>
              <a:buAutoNum type="alphaLcParenR"/>
            </a:pPr>
            <a:r>
              <a:rPr lang="en-US" dirty="0">
                <a:solidFill>
                  <a:srgbClr val="0070C0"/>
                </a:solidFill>
              </a:rPr>
              <a:t>blogs, news, Wikipedia</a:t>
            </a:r>
          </a:p>
          <a:p>
            <a:pPr marL="600068" lvl="1" indent="-342900">
              <a:buFont typeface="+mj-lt"/>
              <a:buAutoNum type="alphaLcParenR"/>
            </a:pPr>
            <a:r>
              <a:rPr lang="en-US" dirty="0">
                <a:solidFill>
                  <a:srgbClr val="0070C0"/>
                </a:solidFill>
              </a:rPr>
              <a:t> </a:t>
            </a:r>
          </a:p>
          <a:p>
            <a:r>
              <a:rPr lang="en-US" dirty="0"/>
              <a:t>Generation way: </a:t>
            </a:r>
            <a:r>
              <a:rPr lang="en-US" dirty="0">
                <a:solidFill>
                  <a:srgbClr val="0070C0"/>
                </a:solidFill>
              </a:rPr>
              <a:t>crowdsourcing</a:t>
            </a:r>
          </a:p>
        </p:txBody>
      </p:sp>
      <p:sp>
        <p:nvSpPr>
          <p:cNvPr id="6" name="Rectangle 5">
            <a:extLst>
              <a:ext uri="{FF2B5EF4-FFF2-40B4-BE49-F238E27FC236}">
                <a16:creationId xmlns:a16="http://schemas.microsoft.com/office/drawing/2014/main" id="{581AB4A6-A103-478D-B9B5-13218862A6E8}"/>
              </a:ext>
            </a:extLst>
          </p:cNvPr>
          <p:cNvSpPr/>
          <p:nvPr/>
        </p:nvSpPr>
        <p:spPr>
          <a:xfrm>
            <a:off x="-55939" y="4824216"/>
            <a:ext cx="8591550" cy="338554"/>
          </a:xfrm>
          <a:prstGeom prst="rect">
            <a:avLst/>
          </a:prstGeom>
        </p:spPr>
        <p:txBody>
          <a:bodyPr wrap="square">
            <a:spAutoFit/>
          </a:bodyPr>
          <a:lstStyle/>
          <a:p>
            <a:r>
              <a:rPr lang="en-US" sz="800" dirty="0" err="1">
                <a:latin typeface="Calibri" panose="020F0502020204030204" pitchFamily="34" charset="0"/>
                <a:cs typeface="Calibri" panose="020F0502020204030204" pitchFamily="34" charset="0"/>
              </a:rPr>
              <a:t>Almquist</a:t>
            </a:r>
            <a:r>
              <a:rPr lang="en-US" sz="800" dirty="0">
                <a:latin typeface="Calibri" panose="020F0502020204030204" pitchFamily="34" charset="0"/>
                <a:cs typeface="Calibri" panose="020F0502020204030204" pitchFamily="34" charset="0"/>
              </a:rPr>
              <a:t> and Jatowt: </a:t>
            </a:r>
            <a:r>
              <a:rPr lang="en-US" sz="800" i="1" dirty="0">
                <a:latin typeface="Calibri" panose="020F0502020204030204" pitchFamily="34" charset="0"/>
                <a:cs typeface="Calibri" panose="020F0502020204030204" pitchFamily="34" charset="0"/>
              </a:rPr>
              <a:t>Towards Content Expiry Date Determination: Predicting Validity Periods of Sentences</a:t>
            </a:r>
            <a:r>
              <a:rPr lang="en-US" sz="800" dirty="0">
                <a:latin typeface="Calibri" panose="020F0502020204030204" pitchFamily="34" charset="0"/>
                <a:cs typeface="Calibri" panose="020F0502020204030204" pitchFamily="34" charset="0"/>
              </a:rPr>
              <a:t>. ECIR 2019</a:t>
            </a:r>
          </a:p>
          <a:p>
            <a:r>
              <a:rPr lang="en-US" sz="800" dirty="0">
                <a:solidFill>
                  <a:srgbClr val="252525"/>
                </a:solidFill>
                <a:latin typeface="Calibri" panose="020F0502020204030204" pitchFamily="34" charset="0"/>
                <a:cs typeface="Calibri" panose="020F0502020204030204" pitchFamily="34" charset="0"/>
              </a:rPr>
              <a:t>Lynden et al.: </a:t>
            </a:r>
            <a:r>
              <a:rPr lang="en-US" sz="800" i="1" dirty="0">
                <a:solidFill>
                  <a:srgbClr val="252525"/>
                </a:solidFill>
                <a:latin typeface="Calibri" panose="020F0502020204030204" pitchFamily="34" charset="0"/>
                <a:cs typeface="Calibri" panose="020F0502020204030204" pitchFamily="34" charset="0"/>
              </a:rPr>
              <a:t>Commonsense Temporal Action Knowledge (</a:t>
            </a:r>
            <a:r>
              <a:rPr lang="en-US" sz="800" i="1" dirty="0" err="1">
                <a:solidFill>
                  <a:srgbClr val="252525"/>
                </a:solidFill>
                <a:latin typeface="Calibri" panose="020F0502020204030204" pitchFamily="34" charset="0"/>
                <a:cs typeface="Calibri" panose="020F0502020204030204" pitchFamily="34" charset="0"/>
              </a:rPr>
              <a:t>CoTAK</a:t>
            </a:r>
            <a:r>
              <a:rPr lang="en-US" sz="800" i="1" dirty="0">
                <a:solidFill>
                  <a:srgbClr val="252525"/>
                </a:solidFill>
                <a:latin typeface="Calibri" panose="020F0502020204030204" pitchFamily="34" charset="0"/>
                <a:cs typeface="Calibri" panose="020F0502020204030204" pitchFamily="34" charset="0"/>
              </a:rPr>
              <a:t>) Dataset</a:t>
            </a:r>
            <a:r>
              <a:rPr lang="en-US" sz="800" dirty="0">
                <a:solidFill>
                  <a:srgbClr val="252525"/>
                </a:solidFill>
                <a:latin typeface="Calibri" panose="020F0502020204030204" pitchFamily="34" charset="0"/>
                <a:cs typeface="Calibri" panose="020F0502020204030204" pitchFamily="34" charset="0"/>
              </a:rPr>
              <a:t>, CIKM 2023</a:t>
            </a:r>
            <a:endParaRPr lang="en-AT" sz="8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89091F6F-ED4C-4203-90DB-F43C1EA10093}"/>
              </a:ext>
            </a:extLst>
          </p:cNvPr>
          <p:cNvSpPr/>
          <p:nvPr/>
        </p:nvSpPr>
        <p:spPr>
          <a:xfrm>
            <a:off x="1219200" y="2278102"/>
            <a:ext cx="3096320" cy="1635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Rectangle 8">
            <a:extLst>
              <a:ext uri="{FF2B5EF4-FFF2-40B4-BE49-F238E27FC236}">
                <a16:creationId xmlns:a16="http://schemas.microsoft.com/office/drawing/2014/main" id="{938CDE31-EC15-43F0-B925-4510280584EF}"/>
              </a:ext>
            </a:extLst>
          </p:cNvPr>
          <p:cNvSpPr/>
          <p:nvPr/>
        </p:nvSpPr>
        <p:spPr>
          <a:xfrm>
            <a:off x="1219200" y="2839821"/>
            <a:ext cx="533400" cy="1635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Rectangle 10">
            <a:extLst>
              <a:ext uri="{FF2B5EF4-FFF2-40B4-BE49-F238E27FC236}">
                <a16:creationId xmlns:a16="http://schemas.microsoft.com/office/drawing/2014/main" id="{752E1912-C782-4B4C-8D65-B9D580D9A8D6}"/>
              </a:ext>
            </a:extLst>
          </p:cNvPr>
          <p:cNvSpPr/>
          <p:nvPr/>
        </p:nvSpPr>
        <p:spPr>
          <a:xfrm>
            <a:off x="1219200" y="3419878"/>
            <a:ext cx="1600200" cy="1635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12" name="Bildobjekt 4">
            <a:extLst>
              <a:ext uri="{FF2B5EF4-FFF2-40B4-BE49-F238E27FC236}">
                <a16:creationId xmlns:a16="http://schemas.microsoft.com/office/drawing/2014/main" id="{FF0133A3-8EE6-4308-A078-8D8D54D25A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896296"/>
            <a:ext cx="2759685" cy="1414338"/>
          </a:xfrm>
          <a:prstGeom prst="rect">
            <a:avLst/>
          </a:prstGeom>
        </p:spPr>
      </p:pic>
    </p:spTree>
    <p:extLst>
      <p:ext uri="{BB962C8B-B14F-4D97-AF65-F5344CB8AC3E}">
        <p14:creationId xmlns:p14="http://schemas.microsoft.com/office/powerpoint/2010/main" val="3645458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F04B33D-4D44-4A7B-A650-15CA219CC034}"/>
              </a:ext>
            </a:extLst>
          </p:cNvPr>
          <p:cNvSpPr>
            <a:spLocks noGrp="1"/>
          </p:cNvSpPr>
          <p:nvPr>
            <p:ph type="title"/>
          </p:nvPr>
        </p:nvSpPr>
        <p:spPr>
          <a:xfrm>
            <a:off x="515541" y="1562652"/>
            <a:ext cx="8112919" cy="891540"/>
          </a:xfrm>
          <a:solidFill>
            <a:schemeClr val="accent1"/>
          </a:solidFill>
          <a:ln>
            <a:solidFill>
              <a:schemeClr val="bg1"/>
            </a:solidFill>
          </a:ln>
          <a:effectLst/>
          <a:scene3d>
            <a:camera prst="orthographicFront">
              <a:rot lat="0" lon="0" rev="0"/>
            </a:camera>
            <a:lightRig rig="contrasting" dir="t">
              <a:rot lat="0" lon="0" rev="1500000"/>
            </a:lightRig>
          </a:scene3d>
          <a:sp3d prstMaterial="metal"/>
        </p:spPr>
        <p:txBody>
          <a:bodyPr>
            <a:noAutofit/>
          </a:bodyPr>
          <a:lstStyle/>
          <a:p>
            <a:r>
              <a:rPr lang="en-US" b="1" dirty="0">
                <a:solidFill>
                  <a:schemeClr val="tx1"/>
                </a:solidFill>
                <a:latin typeface="Times New Roman" panose="02020603050405020304" pitchFamily="18" charset="0"/>
                <a:cs typeface="Times New Roman" panose="02020603050405020304" pitchFamily="18" charset="0"/>
              </a:rPr>
              <a:t>Predicting TEMPORAL Validity of Text</a:t>
            </a:r>
            <a:endParaRPr lang="en-US" sz="1800" b="1" dirty="0">
              <a:latin typeface="Times New Roman" panose="02020603050405020304" pitchFamily="18" charset="0"/>
              <a:cs typeface="Times New Roman" panose="02020603050405020304" pitchFamily="18" charset="0"/>
            </a:endParaRPr>
          </a:p>
        </p:txBody>
      </p:sp>
      <p:sp>
        <p:nvSpPr>
          <p:cNvPr id="4" name="Rektangel 3">
            <a:extLst>
              <a:ext uri="{FF2B5EF4-FFF2-40B4-BE49-F238E27FC236}">
                <a16:creationId xmlns:a16="http://schemas.microsoft.com/office/drawing/2014/main" id="{3EAE5F1E-4B24-438F-91F4-0D20149EBEF8}"/>
              </a:ext>
            </a:extLst>
          </p:cNvPr>
          <p:cNvSpPr/>
          <p:nvPr/>
        </p:nvSpPr>
        <p:spPr>
          <a:xfrm>
            <a:off x="2005566" y="3369693"/>
            <a:ext cx="4572000" cy="841256"/>
          </a:xfrm>
          <a:prstGeom prst="rect">
            <a:avLst/>
          </a:prstGeom>
        </p:spPr>
        <p:txBody>
          <a:bodyPr>
            <a:spAutoFit/>
          </a:bodyPr>
          <a:lstStyle/>
          <a:p>
            <a:pPr algn="ctr">
              <a:spcBef>
                <a:spcPts val="750"/>
              </a:spcBef>
              <a:buClr>
                <a:schemeClr val="accent1"/>
              </a:buClr>
              <a:buSzPct val="80000"/>
            </a:pPr>
            <a:r>
              <a:rPr lang="en-US" sz="2100" spc="-1" dirty="0"/>
              <a:t>Adam </a:t>
            </a:r>
            <a:r>
              <a:rPr lang="en-US" sz="2100" spc="-1" dirty="0" err="1"/>
              <a:t>Jatowt</a:t>
            </a:r>
            <a:r>
              <a:rPr lang="en-US" sz="2100" spc="-1" dirty="0"/>
              <a:t>, 16 Dec 2021</a:t>
            </a:r>
          </a:p>
          <a:p>
            <a:pPr algn="ctr">
              <a:spcBef>
                <a:spcPts val="750"/>
              </a:spcBef>
              <a:buClr>
                <a:schemeClr val="accent1"/>
              </a:buClr>
              <a:buSzPct val="80000"/>
            </a:pPr>
            <a:r>
              <a:rPr lang="en-US" sz="2100" spc="-1" dirty="0"/>
              <a:t>Univ. of Innsbruck</a:t>
            </a:r>
          </a:p>
        </p:txBody>
      </p:sp>
    </p:spTree>
    <p:extLst>
      <p:ext uri="{BB962C8B-B14F-4D97-AF65-F5344CB8AC3E}">
        <p14:creationId xmlns:p14="http://schemas.microsoft.com/office/powerpoint/2010/main" val="14417786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D0148733-4A14-414E-AEBB-89CDDC758D44}"/>
              </a:ext>
            </a:extLst>
          </p:cNvPr>
          <p:cNvSpPr/>
          <p:nvPr/>
        </p:nvSpPr>
        <p:spPr>
          <a:xfrm>
            <a:off x="752308" y="348829"/>
            <a:ext cx="7880684" cy="863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F1CBCA47-45DC-4894-BA7F-6A7DF021736A}"/>
              </a:ext>
            </a:extLst>
          </p:cNvPr>
          <p:cNvSpPr>
            <a:spLocks noGrp="1"/>
          </p:cNvSpPr>
          <p:nvPr>
            <p:ph idx="1"/>
          </p:nvPr>
        </p:nvSpPr>
        <p:spPr>
          <a:xfrm>
            <a:off x="1363450" y="1499175"/>
            <a:ext cx="6417101" cy="2511668"/>
          </a:xfrm>
        </p:spPr>
        <p:txBody>
          <a:bodyPr>
            <a:noAutofit/>
          </a:bodyPr>
          <a:lstStyle/>
          <a:p>
            <a:pPr marL="0" indent="0">
              <a:spcBef>
                <a:spcPts val="899"/>
              </a:spcBef>
              <a:buNone/>
            </a:pPr>
            <a:r>
              <a:rPr lang="en-US" sz="1800" dirty="0"/>
              <a:t>Assume you read the following two sentences in a newspaper that was published </a:t>
            </a:r>
            <a:r>
              <a:rPr lang="en-US" sz="1800" dirty="0">
                <a:solidFill>
                  <a:srgbClr val="0070C0"/>
                </a:solidFill>
              </a:rPr>
              <a:t>a month ago</a:t>
            </a:r>
            <a:r>
              <a:rPr lang="en-US" sz="1800" spc="-1" dirty="0"/>
              <a:t>:</a:t>
            </a:r>
          </a:p>
          <a:p>
            <a:pPr marL="0" indent="0">
              <a:spcBef>
                <a:spcPts val="899"/>
              </a:spcBef>
              <a:buNone/>
            </a:pPr>
            <a:endParaRPr lang="en-US" sz="1800" spc="-1" dirty="0"/>
          </a:p>
          <a:p>
            <a:pPr lvl="1"/>
            <a:r>
              <a:rPr lang="en-US" sz="1800" dirty="0"/>
              <a:t>“</a:t>
            </a:r>
            <a:r>
              <a:rPr lang="en-US" sz="1800" i="1" dirty="0"/>
              <a:t>President of country X is visiting Austria</a:t>
            </a:r>
            <a:r>
              <a:rPr lang="en-US" sz="1800" dirty="0"/>
              <a:t>" </a:t>
            </a:r>
          </a:p>
          <a:p>
            <a:pPr lvl="1"/>
            <a:r>
              <a:rPr lang="en-US" sz="1800" dirty="0"/>
              <a:t>“</a:t>
            </a:r>
            <a:r>
              <a:rPr lang="en-US" sz="1800" i="1" dirty="0"/>
              <a:t>Mr. Y is the chancellor of country Z</a:t>
            </a:r>
            <a:r>
              <a:rPr lang="en-US" sz="1800" dirty="0"/>
              <a:t>”</a:t>
            </a:r>
          </a:p>
          <a:p>
            <a:pPr lvl="1"/>
            <a:r>
              <a:rPr lang="en-US" sz="1800" i="1" dirty="0"/>
              <a:t>“Austria is a member of United Nations”</a:t>
            </a:r>
            <a:r>
              <a:rPr lang="en-US" sz="1800" dirty="0"/>
              <a:t> </a:t>
            </a:r>
          </a:p>
          <a:p>
            <a:pPr marL="0" indent="0">
              <a:buNone/>
            </a:pPr>
            <a:endParaRPr lang="en-US" sz="1800" dirty="0"/>
          </a:p>
          <a:p>
            <a:pPr marL="0" indent="0">
              <a:buNone/>
            </a:pPr>
            <a:r>
              <a:rPr lang="en-US" sz="1800" b="1" dirty="0"/>
              <a:t>Which would you consider still as true?</a:t>
            </a:r>
          </a:p>
          <a:p>
            <a:pPr marL="0" indent="0">
              <a:buNone/>
            </a:pPr>
            <a:r>
              <a:rPr lang="en-US" sz="1800" b="1" dirty="0"/>
              <a:t>Why not teach machines to make the same judgments?!</a:t>
            </a:r>
          </a:p>
        </p:txBody>
      </p:sp>
      <p:sp>
        <p:nvSpPr>
          <p:cNvPr id="12" name="textruta 11">
            <a:extLst>
              <a:ext uri="{FF2B5EF4-FFF2-40B4-BE49-F238E27FC236}">
                <a16:creationId xmlns:a16="http://schemas.microsoft.com/office/drawing/2014/main" id="{FE499664-D8F7-4BCD-B461-BE03C57F9013}"/>
              </a:ext>
            </a:extLst>
          </p:cNvPr>
          <p:cNvSpPr txBox="1"/>
          <p:nvPr/>
        </p:nvSpPr>
        <p:spPr>
          <a:xfrm>
            <a:off x="1828800" y="538257"/>
            <a:ext cx="5486400" cy="507831"/>
          </a:xfrm>
          <a:prstGeom prst="rect">
            <a:avLst/>
          </a:prstGeom>
          <a:noFill/>
        </p:spPr>
        <p:txBody>
          <a:bodyPr wrap="square" rtlCol="0">
            <a:spAutoFit/>
          </a:bodyPr>
          <a:lstStyle/>
          <a:p>
            <a:pPr algn="ctr"/>
            <a:r>
              <a:rPr lang="sv-SE" sz="2700" dirty="0">
                <a:solidFill>
                  <a:schemeClr val="tx1">
                    <a:lumMod val="85000"/>
                    <a:lumOff val="15000"/>
                  </a:schemeClr>
                </a:solidFill>
              </a:rPr>
              <a:t>PROBLEM 1</a:t>
            </a:r>
            <a:endParaRPr lang="en-US" sz="2100" dirty="0">
              <a:solidFill>
                <a:schemeClr val="tx1">
                  <a:lumMod val="85000"/>
                  <a:lumOff val="15000"/>
                </a:schemeClr>
              </a:solidFill>
            </a:endParaRPr>
          </a:p>
        </p:txBody>
      </p:sp>
    </p:spTree>
    <p:extLst>
      <p:ext uri="{BB962C8B-B14F-4D97-AF65-F5344CB8AC3E}">
        <p14:creationId xmlns:p14="http://schemas.microsoft.com/office/powerpoint/2010/main" val="336628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ktangel 7">
            <a:extLst>
              <a:ext uri="{FF2B5EF4-FFF2-40B4-BE49-F238E27FC236}">
                <a16:creationId xmlns:a16="http://schemas.microsoft.com/office/drawing/2014/main" id="{D0148733-4A14-414E-AEBB-89CDDC758D44}"/>
              </a:ext>
            </a:extLst>
          </p:cNvPr>
          <p:cNvSpPr/>
          <p:nvPr/>
        </p:nvSpPr>
        <p:spPr>
          <a:xfrm>
            <a:off x="752308" y="348829"/>
            <a:ext cx="7880684" cy="8636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F1CBCA47-45DC-4894-BA7F-6A7DF021736A}"/>
              </a:ext>
            </a:extLst>
          </p:cNvPr>
          <p:cNvSpPr>
            <a:spLocks noGrp="1"/>
          </p:cNvSpPr>
          <p:nvPr>
            <p:ph idx="1"/>
          </p:nvPr>
        </p:nvSpPr>
        <p:spPr>
          <a:xfrm>
            <a:off x="1363450" y="1499175"/>
            <a:ext cx="6417101" cy="2511668"/>
          </a:xfrm>
        </p:spPr>
        <p:txBody>
          <a:bodyPr>
            <a:noAutofit/>
          </a:bodyPr>
          <a:lstStyle/>
          <a:p>
            <a:pPr marL="0" indent="0">
              <a:spcBef>
                <a:spcPts val="899"/>
              </a:spcBef>
              <a:buNone/>
            </a:pPr>
            <a:r>
              <a:rPr lang="en-US" sz="1800" dirty="0"/>
              <a:t>Assume you read the following posts from the same user</a:t>
            </a:r>
            <a:r>
              <a:rPr lang="en-US" sz="1800" spc="-1" dirty="0"/>
              <a:t>:</a:t>
            </a:r>
          </a:p>
          <a:p>
            <a:pPr marL="0" indent="0">
              <a:spcBef>
                <a:spcPts val="899"/>
              </a:spcBef>
              <a:buNone/>
            </a:pPr>
            <a:endParaRPr lang="en-US" sz="1800" spc="-1" dirty="0"/>
          </a:p>
          <a:p>
            <a:pPr lvl="1"/>
            <a:r>
              <a:rPr lang="en-US" sz="1500" dirty="0">
                <a:solidFill>
                  <a:srgbClr val="0070C0"/>
                </a:solidFill>
              </a:rPr>
              <a:t>Post 1: "</a:t>
            </a:r>
            <a:r>
              <a:rPr lang="en-US" sz="1500" i="1" dirty="0">
                <a:solidFill>
                  <a:srgbClr val="0070C0"/>
                </a:solidFill>
              </a:rPr>
              <a:t>I am t</a:t>
            </a:r>
            <a:r>
              <a:rPr lang="en-AT" sz="1500" i="1" dirty="0" err="1">
                <a:solidFill>
                  <a:srgbClr val="0070C0"/>
                </a:solidFill>
              </a:rPr>
              <a:t>ak</a:t>
            </a:r>
            <a:r>
              <a:rPr lang="en-US" sz="1500" i="1" dirty="0" err="1">
                <a:solidFill>
                  <a:srgbClr val="0070C0"/>
                </a:solidFill>
              </a:rPr>
              <a:t>ing</a:t>
            </a:r>
            <a:r>
              <a:rPr lang="en-AT" sz="1500" i="1" dirty="0">
                <a:solidFill>
                  <a:srgbClr val="0070C0"/>
                </a:solidFill>
              </a:rPr>
              <a:t> a walk</a:t>
            </a:r>
            <a:r>
              <a:rPr lang="en-US" sz="1500" dirty="0">
                <a:solidFill>
                  <a:srgbClr val="0070C0"/>
                </a:solidFill>
              </a:rPr>
              <a:t> “</a:t>
            </a:r>
          </a:p>
          <a:p>
            <a:pPr lvl="1"/>
            <a:r>
              <a:rPr lang="en-US" sz="1500" dirty="0"/>
              <a:t>Post 2: </a:t>
            </a:r>
            <a:r>
              <a:rPr lang="en-AT" sz="1500" dirty="0"/>
              <a:t>“</a:t>
            </a:r>
            <a:r>
              <a:rPr lang="en-US" sz="1500" i="1" dirty="0"/>
              <a:t>G</a:t>
            </a:r>
            <a:r>
              <a:rPr lang="en-AT" sz="1500" i="1" dirty="0" err="1"/>
              <a:t>etting</a:t>
            </a:r>
            <a:r>
              <a:rPr lang="en-AT" sz="1500" i="1" dirty="0"/>
              <a:t> a cup of coffee </a:t>
            </a:r>
            <a:r>
              <a:rPr lang="en-US" sz="1500" i="1" dirty="0"/>
              <a:t>for</a:t>
            </a:r>
            <a:r>
              <a:rPr lang="en-AT" sz="1500" i="1" dirty="0"/>
              <a:t> take</a:t>
            </a:r>
            <a:r>
              <a:rPr lang="en-US" sz="1500" i="1" dirty="0"/>
              <a:t>-</a:t>
            </a:r>
            <a:r>
              <a:rPr lang="en-AT" sz="1500" i="1" dirty="0"/>
              <a:t>away</a:t>
            </a:r>
            <a:r>
              <a:rPr lang="en-AT" sz="1500" dirty="0"/>
              <a:t>”</a:t>
            </a:r>
            <a:endParaRPr lang="en-US" sz="1500" dirty="0"/>
          </a:p>
          <a:p>
            <a:pPr lvl="1"/>
            <a:r>
              <a:rPr lang="en-US" sz="1500" dirty="0"/>
              <a:t>Post 3: </a:t>
            </a:r>
            <a:r>
              <a:rPr lang="en-AT" sz="1500" dirty="0"/>
              <a:t>“</a:t>
            </a:r>
            <a:r>
              <a:rPr lang="en-US" sz="1500" i="1" dirty="0"/>
              <a:t>Just started </a:t>
            </a:r>
            <a:r>
              <a:rPr lang="en-AT" sz="1500" i="1" dirty="0"/>
              <a:t>preparing dinner</a:t>
            </a:r>
            <a:r>
              <a:rPr lang="en-AT" sz="1500" dirty="0"/>
              <a:t>”</a:t>
            </a:r>
            <a:endParaRPr lang="en-US" sz="1500" dirty="0"/>
          </a:p>
          <a:p>
            <a:pPr marL="0" indent="0">
              <a:buNone/>
            </a:pPr>
            <a:endParaRPr lang="en-US" sz="1800" b="1" dirty="0"/>
          </a:p>
          <a:p>
            <a:pPr marL="0" indent="0">
              <a:buNone/>
            </a:pPr>
            <a:r>
              <a:rPr lang="en-US" sz="1800" b="1" dirty="0"/>
              <a:t>Is the post 1 still true after reading post 2?</a:t>
            </a:r>
          </a:p>
          <a:p>
            <a:pPr marL="0" indent="0">
              <a:buNone/>
            </a:pPr>
            <a:r>
              <a:rPr lang="en-US" sz="1800" b="1" dirty="0"/>
              <a:t>How about after reading post 3?</a:t>
            </a:r>
          </a:p>
          <a:p>
            <a:pPr marL="0" indent="0">
              <a:buNone/>
            </a:pPr>
            <a:r>
              <a:rPr lang="en-US" sz="1800" b="1" dirty="0"/>
              <a:t>Why not teach machines to make the same judgments?!</a:t>
            </a:r>
          </a:p>
        </p:txBody>
      </p:sp>
      <p:sp>
        <p:nvSpPr>
          <p:cNvPr id="12" name="textruta 11">
            <a:extLst>
              <a:ext uri="{FF2B5EF4-FFF2-40B4-BE49-F238E27FC236}">
                <a16:creationId xmlns:a16="http://schemas.microsoft.com/office/drawing/2014/main" id="{FE499664-D8F7-4BCD-B461-BE03C57F9013}"/>
              </a:ext>
            </a:extLst>
          </p:cNvPr>
          <p:cNvSpPr txBox="1"/>
          <p:nvPr/>
        </p:nvSpPr>
        <p:spPr>
          <a:xfrm>
            <a:off x="1828800" y="538257"/>
            <a:ext cx="5486400" cy="507831"/>
          </a:xfrm>
          <a:prstGeom prst="rect">
            <a:avLst/>
          </a:prstGeom>
          <a:noFill/>
        </p:spPr>
        <p:txBody>
          <a:bodyPr wrap="square" rtlCol="0">
            <a:spAutoFit/>
          </a:bodyPr>
          <a:lstStyle/>
          <a:p>
            <a:pPr algn="ctr"/>
            <a:r>
              <a:rPr lang="sv-SE" sz="2700" dirty="0">
                <a:solidFill>
                  <a:schemeClr val="tx1">
                    <a:lumMod val="85000"/>
                    <a:lumOff val="15000"/>
                  </a:schemeClr>
                </a:solidFill>
              </a:rPr>
              <a:t>PROBLEM 2</a:t>
            </a:r>
            <a:endParaRPr lang="en-US" sz="2100" dirty="0">
              <a:solidFill>
                <a:schemeClr val="tx1">
                  <a:lumMod val="85000"/>
                  <a:lumOff val="15000"/>
                </a:schemeClr>
              </a:solidFill>
            </a:endParaRPr>
          </a:p>
        </p:txBody>
      </p:sp>
    </p:spTree>
    <p:extLst>
      <p:ext uri="{BB962C8B-B14F-4D97-AF65-F5344CB8AC3E}">
        <p14:creationId xmlns:p14="http://schemas.microsoft.com/office/powerpoint/2010/main" val="213536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B006EB7C-1FF1-4EF1-993C-ED32ED15C1AC}"/>
              </a:ext>
            </a:extLst>
          </p:cNvPr>
          <p:cNvSpPr/>
          <p:nvPr/>
        </p:nvSpPr>
        <p:spPr>
          <a:xfrm>
            <a:off x="959015" y="701921"/>
            <a:ext cx="7225968" cy="88581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3" name="Platshållare för innehåll 2">
            <a:extLst>
              <a:ext uri="{FF2B5EF4-FFF2-40B4-BE49-F238E27FC236}">
                <a16:creationId xmlns:a16="http://schemas.microsoft.com/office/drawing/2014/main" id="{7295C880-73B1-4E51-8B9F-FED04EE55EA9}"/>
              </a:ext>
            </a:extLst>
          </p:cNvPr>
          <p:cNvSpPr>
            <a:spLocks noGrp="1"/>
          </p:cNvSpPr>
          <p:nvPr>
            <p:ph idx="1"/>
          </p:nvPr>
        </p:nvSpPr>
        <p:spPr>
          <a:xfrm>
            <a:off x="1483613" y="1720881"/>
            <a:ext cx="6176772" cy="2680633"/>
          </a:xfrm>
        </p:spPr>
        <p:txBody>
          <a:bodyPr>
            <a:normAutofit lnSpcReduction="10000"/>
          </a:bodyPr>
          <a:lstStyle/>
          <a:p>
            <a:r>
              <a:rPr lang="en-US" sz="1800" dirty="0"/>
              <a:t>Predict whether information expressed in a natural language content </a:t>
            </a:r>
            <a:r>
              <a:rPr lang="en-US" sz="1800" i="1" dirty="0">
                <a:solidFill>
                  <a:srgbClr val="0070C0"/>
                </a:solidFill>
              </a:rPr>
              <a:t>C</a:t>
            </a:r>
            <a:r>
              <a:rPr lang="en-US" sz="1800" dirty="0"/>
              <a:t> remains valid after </a:t>
            </a:r>
            <a:r>
              <a:rPr lang="en-US" sz="1800" dirty="0">
                <a:solidFill>
                  <a:srgbClr val="0070C0"/>
                </a:solidFill>
              </a:rPr>
              <a:t>getting more information</a:t>
            </a:r>
          </a:p>
          <a:p>
            <a:pPr lvl="1"/>
            <a:r>
              <a:rPr lang="en-US" sz="1650" dirty="0"/>
              <a:t>Is the action represented in content </a:t>
            </a:r>
            <a:r>
              <a:rPr lang="en-US" sz="1650" i="1" dirty="0">
                <a:solidFill>
                  <a:srgbClr val="0070C0"/>
                </a:solidFill>
              </a:rPr>
              <a:t>C</a:t>
            </a:r>
            <a:r>
              <a:rPr lang="en-US" sz="1650" dirty="0"/>
              <a:t> is still taking place in view of the newly </a:t>
            </a:r>
            <a:r>
              <a:rPr lang="en-US" sz="1650" dirty="0">
                <a:solidFill>
                  <a:srgbClr val="0070C0"/>
                </a:solidFill>
              </a:rPr>
              <a:t>added information</a:t>
            </a:r>
            <a:r>
              <a:rPr lang="en-US" sz="1650" dirty="0"/>
              <a:t>?</a:t>
            </a:r>
          </a:p>
          <a:p>
            <a:endParaRPr lang="en-US" sz="1800" dirty="0"/>
          </a:p>
          <a:p>
            <a:r>
              <a:rPr lang="en-US" sz="1800" dirty="0">
                <a:solidFill>
                  <a:srgbClr val="0070C0"/>
                </a:solidFill>
              </a:rPr>
              <a:t>Added information types</a:t>
            </a:r>
            <a:r>
              <a:rPr lang="en-US" sz="1800" dirty="0"/>
              <a:t>:</a:t>
            </a:r>
          </a:p>
          <a:p>
            <a:pPr marL="514350" lvl="1" indent="-342900">
              <a:buFont typeface="+mj-lt"/>
              <a:buAutoNum type="arabicPeriod"/>
            </a:pPr>
            <a:r>
              <a:rPr lang="en-US" sz="1650" dirty="0"/>
              <a:t>Time </a:t>
            </a:r>
            <a:r>
              <a:rPr lang="en-US" sz="1650" i="1" dirty="0">
                <a:solidFill>
                  <a:srgbClr val="7030A0"/>
                </a:solidFill>
              </a:rPr>
              <a:t>t</a:t>
            </a:r>
            <a:r>
              <a:rPr lang="en-US" sz="1650" dirty="0"/>
              <a:t> that elapsed after generation of </a:t>
            </a:r>
            <a:r>
              <a:rPr lang="en-US" sz="1650" i="1" dirty="0">
                <a:solidFill>
                  <a:srgbClr val="0070C0"/>
                </a:solidFill>
              </a:rPr>
              <a:t>C</a:t>
            </a:r>
            <a:r>
              <a:rPr lang="en-US" sz="1650" dirty="0"/>
              <a:t> </a:t>
            </a:r>
          </a:p>
          <a:p>
            <a:pPr marL="514350" lvl="1" indent="-342900">
              <a:buFont typeface="+mj-lt"/>
              <a:buAutoNum type="arabicPeriod"/>
            </a:pPr>
            <a:r>
              <a:rPr lang="en-US" sz="1650" dirty="0"/>
              <a:t>Supplementary evidence </a:t>
            </a:r>
            <a:r>
              <a:rPr lang="en-US" sz="1650" i="1" dirty="0">
                <a:solidFill>
                  <a:srgbClr val="00B050"/>
                </a:solidFill>
              </a:rPr>
              <a:t>E</a:t>
            </a:r>
          </a:p>
          <a:p>
            <a:pPr marL="514350" lvl="1" indent="-342900">
              <a:buFont typeface="+mj-lt"/>
              <a:buAutoNum type="arabicPeriod"/>
            </a:pPr>
            <a:r>
              <a:rPr lang="en-US" sz="1650" dirty="0"/>
              <a:t>Pair of </a:t>
            </a:r>
            <a:r>
              <a:rPr lang="en-US" sz="1650" i="1" dirty="0">
                <a:solidFill>
                  <a:srgbClr val="7030A0"/>
                </a:solidFill>
              </a:rPr>
              <a:t>t</a:t>
            </a:r>
            <a:r>
              <a:rPr lang="en-US" sz="1650" dirty="0"/>
              <a:t>, </a:t>
            </a:r>
            <a:r>
              <a:rPr lang="en-US" sz="1650" i="1" dirty="0">
                <a:solidFill>
                  <a:srgbClr val="00B050"/>
                </a:solidFill>
              </a:rPr>
              <a:t>E</a:t>
            </a:r>
            <a:endParaRPr lang="en-US" sz="1500" i="1" spc="-1" dirty="0">
              <a:solidFill>
                <a:srgbClr val="00B050"/>
              </a:solidFill>
            </a:endParaRPr>
          </a:p>
          <a:p>
            <a:endParaRPr lang="en-US" dirty="0"/>
          </a:p>
        </p:txBody>
      </p:sp>
      <p:sp>
        <p:nvSpPr>
          <p:cNvPr id="7" name="textruta 6">
            <a:extLst>
              <a:ext uri="{FF2B5EF4-FFF2-40B4-BE49-F238E27FC236}">
                <a16:creationId xmlns:a16="http://schemas.microsoft.com/office/drawing/2014/main" id="{080FD65E-0D6B-4853-84FF-C1705DAB8CB3}"/>
              </a:ext>
            </a:extLst>
          </p:cNvPr>
          <p:cNvSpPr txBox="1"/>
          <p:nvPr/>
        </p:nvSpPr>
        <p:spPr>
          <a:xfrm>
            <a:off x="2089149" y="902456"/>
            <a:ext cx="4965700" cy="507831"/>
          </a:xfrm>
          <a:prstGeom prst="rect">
            <a:avLst/>
          </a:prstGeom>
          <a:noFill/>
        </p:spPr>
        <p:txBody>
          <a:bodyPr wrap="square" rtlCol="0">
            <a:spAutoFit/>
          </a:bodyPr>
          <a:lstStyle/>
          <a:p>
            <a:pPr lvl="0" algn="ctr">
              <a:defRPr/>
            </a:pPr>
            <a:r>
              <a:rPr lang="sv-SE" sz="2700" dirty="0">
                <a:solidFill>
                  <a:prstClr val="black">
                    <a:lumMod val="85000"/>
                    <a:lumOff val="15000"/>
                  </a:prstClr>
                </a:solidFill>
              </a:rPr>
              <a:t>General Problem Statement</a:t>
            </a:r>
            <a:endParaRPr lang="en-US" sz="2700" dirty="0">
              <a:solidFill>
                <a:prstClr val="black">
                  <a:lumMod val="85000"/>
                  <a:lumOff val="15000"/>
                </a:prstClr>
              </a:solidFill>
            </a:endParaRPr>
          </a:p>
        </p:txBody>
      </p:sp>
      <p:sp>
        <p:nvSpPr>
          <p:cNvPr id="6" name="TextBox 5">
            <a:extLst>
              <a:ext uri="{FF2B5EF4-FFF2-40B4-BE49-F238E27FC236}">
                <a16:creationId xmlns:a16="http://schemas.microsoft.com/office/drawing/2014/main" id="{5153E748-3C7F-4B39-8647-B82D854F4BEE}"/>
              </a:ext>
            </a:extLst>
          </p:cNvPr>
          <p:cNvSpPr txBox="1"/>
          <p:nvPr/>
        </p:nvSpPr>
        <p:spPr>
          <a:xfrm>
            <a:off x="5760855" y="3404604"/>
            <a:ext cx="1780157" cy="369332"/>
          </a:xfrm>
          <a:prstGeom prst="rect">
            <a:avLst/>
          </a:prstGeom>
          <a:noFill/>
        </p:spPr>
        <p:txBody>
          <a:bodyPr wrap="square" rtlCol="0">
            <a:spAutoFit/>
          </a:bodyPr>
          <a:lstStyle/>
          <a:p>
            <a:r>
              <a:rPr lang="en-US" sz="1800" dirty="0">
                <a:solidFill>
                  <a:schemeClr val="tx2"/>
                </a:solidFill>
              </a:rPr>
              <a:t>(</a:t>
            </a:r>
            <a:r>
              <a:rPr lang="en-US" sz="1800" dirty="0">
                <a:solidFill>
                  <a:srgbClr val="7030A0"/>
                </a:solidFill>
              </a:rPr>
              <a:t>t</a:t>
            </a:r>
            <a:r>
              <a:rPr lang="en-US" sz="1800" dirty="0"/>
              <a:t>, </a:t>
            </a:r>
            <a:r>
              <a:rPr lang="en-US" sz="1800" dirty="0">
                <a:solidFill>
                  <a:srgbClr val="00B050"/>
                </a:solidFill>
              </a:rPr>
              <a:t>-</a:t>
            </a:r>
            <a:r>
              <a:rPr lang="en-US" sz="1800" dirty="0">
                <a:solidFill>
                  <a:schemeClr val="tx2"/>
                </a:solidFill>
              </a:rPr>
              <a:t>)</a:t>
            </a:r>
            <a:endParaRPr lang="en-US" sz="1200" spc="-1" dirty="0">
              <a:solidFill>
                <a:schemeClr val="tx2"/>
              </a:solidFill>
            </a:endParaRPr>
          </a:p>
        </p:txBody>
      </p:sp>
      <p:sp>
        <p:nvSpPr>
          <p:cNvPr id="8" name="TextBox 7">
            <a:extLst>
              <a:ext uri="{FF2B5EF4-FFF2-40B4-BE49-F238E27FC236}">
                <a16:creationId xmlns:a16="http://schemas.microsoft.com/office/drawing/2014/main" id="{D83221BC-35CB-45C3-AD45-647E67D07A45}"/>
              </a:ext>
            </a:extLst>
          </p:cNvPr>
          <p:cNvSpPr txBox="1"/>
          <p:nvPr/>
        </p:nvSpPr>
        <p:spPr>
          <a:xfrm>
            <a:off x="5496943" y="3715198"/>
            <a:ext cx="2008757" cy="369332"/>
          </a:xfrm>
          <a:prstGeom prst="rect">
            <a:avLst/>
          </a:prstGeom>
          <a:noFill/>
        </p:spPr>
        <p:txBody>
          <a:bodyPr wrap="square" rtlCol="0">
            <a:spAutoFit/>
          </a:bodyPr>
          <a:lstStyle/>
          <a:p>
            <a:r>
              <a:rPr lang="en-US" sz="1800" dirty="0">
                <a:solidFill>
                  <a:schemeClr val="tx2"/>
                </a:solidFill>
              </a:rPr>
              <a:t>(</a:t>
            </a:r>
            <a:r>
              <a:rPr lang="en-US" sz="1800" dirty="0">
                <a:solidFill>
                  <a:srgbClr val="7030A0"/>
                </a:solidFill>
              </a:rPr>
              <a:t>-</a:t>
            </a:r>
            <a:r>
              <a:rPr lang="en-US" sz="1800" dirty="0"/>
              <a:t>, </a:t>
            </a:r>
            <a:r>
              <a:rPr lang="en-US" sz="1800" dirty="0">
                <a:solidFill>
                  <a:srgbClr val="00B050"/>
                </a:solidFill>
              </a:rPr>
              <a:t>E</a:t>
            </a:r>
            <a:r>
              <a:rPr lang="en-US" sz="1800" dirty="0">
                <a:solidFill>
                  <a:schemeClr val="tx2"/>
                </a:solidFill>
              </a:rPr>
              <a:t>)</a:t>
            </a:r>
            <a:endParaRPr lang="en-US" sz="1200" spc="-1" dirty="0">
              <a:solidFill>
                <a:schemeClr val="tx2"/>
              </a:solidFill>
            </a:endParaRPr>
          </a:p>
        </p:txBody>
      </p:sp>
      <p:sp>
        <p:nvSpPr>
          <p:cNvPr id="10" name="TextBox 9">
            <a:extLst>
              <a:ext uri="{FF2B5EF4-FFF2-40B4-BE49-F238E27FC236}">
                <a16:creationId xmlns:a16="http://schemas.microsoft.com/office/drawing/2014/main" id="{8BCDE96C-441F-4D84-991B-532B022C348D}"/>
              </a:ext>
            </a:extLst>
          </p:cNvPr>
          <p:cNvSpPr txBox="1"/>
          <p:nvPr/>
        </p:nvSpPr>
        <p:spPr>
          <a:xfrm>
            <a:off x="5535044" y="4004185"/>
            <a:ext cx="1932556" cy="646331"/>
          </a:xfrm>
          <a:prstGeom prst="rect">
            <a:avLst/>
          </a:prstGeom>
          <a:noFill/>
        </p:spPr>
        <p:txBody>
          <a:bodyPr wrap="square" rtlCol="0">
            <a:spAutoFit/>
          </a:bodyPr>
          <a:lstStyle/>
          <a:p>
            <a:r>
              <a:rPr lang="en-US" sz="1800" dirty="0">
                <a:solidFill>
                  <a:schemeClr val="tx2"/>
                </a:solidFill>
              </a:rPr>
              <a:t>(</a:t>
            </a:r>
            <a:r>
              <a:rPr lang="en-US" sz="1800" dirty="0">
                <a:solidFill>
                  <a:srgbClr val="7030A0"/>
                </a:solidFill>
              </a:rPr>
              <a:t>t</a:t>
            </a:r>
            <a:r>
              <a:rPr lang="en-US" sz="1800" dirty="0"/>
              <a:t>, </a:t>
            </a:r>
            <a:r>
              <a:rPr lang="en-US" sz="1800" dirty="0">
                <a:solidFill>
                  <a:srgbClr val="00B050"/>
                </a:solidFill>
              </a:rPr>
              <a:t>E</a:t>
            </a:r>
            <a:r>
              <a:rPr lang="en-US" sz="1800" dirty="0">
                <a:solidFill>
                  <a:schemeClr val="tx2"/>
                </a:solidFill>
              </a:rPr>
              <a:t>)</a:t>
            </a:r>
            <a:endParaRPr lang="en-US" sz="1200" spc="-1" dirty="0">
              <a:solidFill>
                <a:schemeClr val="tx2"/>
              </a:solidFill>
            </a:endParaRPr>
          </a:p>
          <a:p>
            <a:endParaRPr lang="en-AT" sz="1800" dirty="0"/>
          </a:p>
        </p:txBody>
      </p:sp>
    </p:spTree>
    <p:extLst>
      <p:ext uri="{BB962C8B-B14F-4D97-AF65-F5344CB8AC3E}">
        <p14:creationId xmlns:p14="http://schemas.microsoft.com/office/powerpoint/2010/main" val="142156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0299AF0E-3929-469B-A368-E93B208B0D20}"/>
              </a:ext>
            </a:extLst>
          </p:cNvPr>
          <p:cNvSpPr/>
          <p:nvPr/>
        </p:nvSpPr>
        <p:spPr>
          <a:xfrm>
            <a:off x="59699" y="3514061"/>
            <a:ext cx="5808923" cy="152307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9" name="Rektangel 8">
            <a:extLst>
              <a:ext uri="{FF2B5EF4-FFF2-40B4-BE49-F238E27FC236}">
                <a16:creationId xmlns:a16="http://schemas.microsoft.com/office/drawing/2014/main" id="{B006EB7C-1FF1-4EF1-993C-ED32ED15C1AC}"/>
              </a:ext>
            </a:extLst>
          </p:cNvPr>
          <p:cNvSpPr/>
          <p:nvPr/>
        </p:nvSpPr>
        <p:spPr>
          <a:xfrm>
            <a:off x="959015" y="701921"/>
            <a:ext cx="7225968" cy="88581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3" name="Platshållare för innehåll 2">
            <a:extLst>
              <a:ext uri="{FF2B5EF4-FFF2-40B4-BE49-F238E27FC236}">
                <a16:creationId xmlns:a16="http://schemas.microsoft.com/office/drawing/2014/main" id="{7295C880-73B1-4E51-8B9F-FED04EE55EA9}"/>
              </a:ext>
            </a:extLst>
          </p:cNvPr>
          <p:cNvSpPr>
            <a:spLocks noGrp="1"/>
          </p:cNvSpPr>
          <p:nvPr>
            <p:ph idx="1"/>
          </p:nvPr>
        </p:nvSpPr>
        <p:spPr>
          <a:xfrm>
            <a:off x="1483613" y="1720881"/>
            <a:ext cx="6445537" cy="2680633"/>
          </a:xfrm>
        </p:spPr>
        <p:txBody>
          <a:bodyPr>
            <a:normAutofit/>
          </a:bodyPr>
          <a:lstStyle/>
          <a:p>
            <a:r>
              <a:rPr lang="en-US" sz="1800" dirty="0"/>
              <a:t>Is action represented in a tweet </a:t>
            </a:r>
            <a:r>
              <a:rPr lang="en-US" sz="1800" i="1" dirty="0"/>
              <a:t>C</a:t>
            </a:r>
            <a:r>
              <a:rPr lang="en-US" sz="1800" i="1" baseline="30000" dirty="0"/>
              <a:t>i</a:t>
            </a:r>
            <a:r>
              <a:rPr lang="en-US" sz="1800" dirty="0"/>
              <a:t> still taking place after knowing:</a:t>
            </a:r>
          </a:p>
          <a:p>
            <a:pPr marL="514350" lvl="1" indent="-342900">
              <a:buFont typeface="+mj-lt"/>
              <a:buAutoNum type="arabicPeriod"/>
            </a:pPr>
            <a:r>
              <a:rPr lang="en-US" sz="1650" dirty="0"/>
              <a:t>Time </a:t>
            </a:r>
            <a:r>
              <a:rPr lang="en-US" sz="1650" i="1" dirty="0"/>
              <a:t>t</a:t>
            </a:r>
            <a:r>
              <a:rPr lang="en-US" sz="1650" dirty="0"/>
              <a:t> that elapsed after the publication of </a:t>
            </a:r>
            <a:r>
              <a:rPr lang="en-US" sz="1500" i="1" dirty="0"/>
              <a:t>C</a:t>
            </a:r>
            <a:r>
              <a:rPr lang="en-US" sz="1500" i="1" baseline="30000" dirty="0"/>
              <a:t>i  </a:t>
            </a:r>
            <a:endParaRPr lang="en-US" sz="1650" dirty="0"/>
          </a:p>
          <a:p>
            <a:pPr marL="514350" lvl="1" indent="-342900">
              <a:buFont typeface="+mj-lt"/>
              <a:buAutoNum type="arabicPeriod"/>
            </a:pPr>
            <a:r>
              <a:rPr lang="en-US" sz="1650" dirty="0"/>
              <a:t>Content of a subsequent tweet </a:t>
            </a:r>
            <a:r>
              <a:rPr lang="en-US" sz="1650" i="1" dirty="0"/>
              <a:t>C</a:t>
            </a:r>
            <a:r>
              <a:rPr lang="en-US" sz="1650" i="1" baseline="30000" dirty="0"/>
              <a:t>i+1</a:t>
            </a:r>
            <a:endParaRPr lang="en-US" sz="1650" i="1" dirty="0"/>
          </a:p>
          <a:p>
            <a:pPr marL="514350" lvl="1" indent="-342900">
              <a:buFont typeface="+mj-lt"/>
              <a:buAutoNum type="arabicPeriod"/>
            </a:pPr>
            <a:r>
              <a:rPr lang="en-US" sz="1650" dirty="0"/>
              <a:t>Content of a subsequent tweet </a:t>
            </a:r>
            <a:r>
              <a:rPr lang="en-US" sz="1650" i="1" dirty="0"/>
              <a:t>C</a:t>
            </a:r>
            <a:r>
              <a:rPr lang="en-US" sz="1650" i="1" baseline="30000" dirty="0"/>
              <a:t>i+1 </a:t>
            </a:r>
            <a:r>
              <a:rPr lang="en-US" sz="1650" dirty="0"/>
              <a:t>and the time </a:t>
            </a:r>
            <a:r>
              <a:rPr lang="en-US" sz="1650" i="1" dirty="0"/>
              <a:t>t</a:t>
            </a:r>
            <a:r>
              <a:rPr lang="en-US" sz="1650" dirty="0"/>
              <a:t> that elapsed</a:t>
            </a:r>
            <a:endParaRPr lang="en-US" sz="1650" i="1" dirty="0"/>
          </a:p>
          <a:p>
            <a:pPr marL="171450" lvl="1" indent="0">
              <a:buNone/>
            </a:pPr>
            <a:r>
              <a:rPr lang="en-US" sz="1650" dirty="0"/>
              <a:t> </a:t>
            </a:r>
            <a:r>
              <a:rPr lang="en-US" sz="1650" i="1" dirty="0"/>
              <a:t> </a:t>
            </a:r>
            <a:endParaRPr lang="en-US" sz="1500" i="1" spc="-1" dirty="0"/>
          </a:p>
          <a:p>
            <a:endParaRPr lang="en-US" dirty="0"/>
          </a:p>
        </p:txBody>
      </p:sp>
      <p:sp>
        <p:nvSpPr>
          <p:cNvPr id="7" name="textruta 6">
            <a:extLst>
              <a:ext uri="{FF2B5EF4-FFF2-40B4-BE49-F238E27FC236}">
                <a16:creationId xmlns:a16="http://schemas.microsoft.com/office/drawing/2014/main" id="{080FD65E-0D6B-4853-84FF-C1705DAB8CB3}"/>
              </a:ext>
            </a:extLst>
          </p:cNvPr>
          <p:cNvSpPr txBox="1"/>
          <p:nvPr/>
        </p:nvSpPr>
        <p:spPr>
          <a:xfrm>
            <a:off x="1360967" y="902456"/>
            <a:ext cx="6677247" cy="923330"/>
          </a:xfrm>
          <a:prstGeom prst="rect">
            <a:avLst/>
          </a:prstGeom>
          <a:noFill/>
        </p:spPr>
        <p:txBody>
          <a:bodyPr wrap="square" rtlCol="0">
            <a:spAutoFit/>
          </a:bodyPr>
          <a:lstStyle/>
          <a:p>
            <a:pPr lvl="0" algn="ctr">
              <a:defRPr/>
            </a:pPr>
            <a:r>
              <a:rPr lang="sv-SE" sz="2700" dirty="0">
                <a:solidFill>
                  <a:prstClr val="black">
                    <a:lumMod val="85000"/>
                    <a:lumOff val="15000"/>
                  </a:prstClr>
                </a:solidFill>
              </a:rPr>
              <a:t>General Problem Statement: Tweets Example</a:t>
            </a:r>
            <a:endParaRPr lang="en-US" sz="2700" dirty="0">
              <a:solidFill>
                <a:prstClr val="black">
                  <a:lumMod val="85000"/>
                  <a:lumOff val="15000"/>
                </a:prstClr>
              </a:solidFill>
            </a:endParaRPr>
          </a:p>
        </p:txBody>
      </p:sp>
      <p:cxnSp>
        <p:nvCxnSpPr>
          <p:cNvPr id="4" name="Straight Arrow Connector 3">
            <a:extLst>
              <a:ext uri="{FF2B5EF4-FFF2-40B4-BE49-F238E27FC236}">
                <a16:creationId xmlns:a16="http://schemas.microsoft.com/office/drawing/2014/main" id="{67564218-3C8E-4AE4-81C5-BE7126286B95}"/>
              </a:ext>
            </a:extLst>
          </p:cNvPr>
          <p:cNvCxnSpPr>
            <a:cxnSpLocks/>
          </p:cNvCxnSpPr>
          <p:nvPr/>
        </p:nvCxnSpPr>
        <p:spPr>
          <a:xfrm>
            <a:off x="203747" y="4241043"/>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CB963F5-61FC-429D-9769-2A0AECC39F6C}"/>
              </a:ext>
            </a:extLst>
          </p:cNvPr>
          <p:cNvSpPr txBox="1"/>
          <p:nvPr/>
        </p:nvSpPr>
        <p:spPr>
          <a:xfrm>
            <a:off x="203747" y="3878808"/>
            <a:ext cx="1071127" cy="369332"/>
          </a:xfrm>
          <a:prstGeom prst="rect">
            <a:avLst/>
          </a:prstGeom>
          <a:noFill/>
          <a:ln>
            <a:solidFill>
              <a:schemeClr val="tx1"/>
            </a:solidFill>
          </a:ln>
        </p:spPr>
        <p:txBody>
          <a:bodyPr wrap="none" rtlCol="0">
            <a:spAutoFit/>
          </a:bodyPr>
          <a:lstStyle/>
          <a:p>
            <a:r>
              <a:rPr lang="en-US" sz="1800" dirty="0"/>
              <a:t>tweet C</a:t>
            </a:r>
            <a:r>
              <a:rPr lang="en-US" sz="1800" baseline="30000" dirty="0"/>
              <a:t>i</a:t>
            </a:r>
            <a:endParaRPr lang="en-AT" sz="1800" dirty="0"/>
          </a:p>
        </p:txBody>
      </p:sp>
      <p:cxnSp>
        <p:nvCxnSpPr>
          <p:cNvPr id="8" name="Straight Connector 7">
            <a:extLst>
              <a:ext uri="{FF2B5EF4-FFF2-40B4-BE49-F238E27FC236}">
                <a16:creationId xmlns:a16="http://schemas.microsoft.com/office/drawing/2014/main" id="{E0BB3BE0-F538-4D9B-BCDB-D893558620C9}"/>
              </a:ext>
            </a:extLst>
          </p:cNvPr>
          <p:cNvCxnSpPr/>
          <p:nvPr/>
        </p:nvCxnSpPr>
        <p:spPr>
          <a:xfrm>
            <a:off x="533356" y="4206487"/>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FCE29E-CB55-42F6-8113-2BF2EC0E9223}"/>
              </a:ext>
            </a:extLst>
          </p:cNvPr>
          <p:cNvCxnSpPr/>
          <p:nvPr/>
        </p:nvCxnSpPr>
        <p:spPr>
          <a:xfrm>
            <a:off x="2114950" y="4209151"/>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Right Brace 10">
            <a:extLst>
              <a:ext uri="{FF2B5EF4-FFF2-40B4-BE49-F238E27FC236}">
                <a16:creationId xmlns:a16="http://schemas.microsoft.com/office/drawing/2014/main" id="{F66F0BAC-D141-4F47-900D-E164E62D56A7}"/>
              </a:ext>
            </a:extLst>
          </p:cNvPr>
          <p:cNvSpPr/>
          <p:nvPr/>
        </p:nvSpPr>
        <p:spPr>
          <a:xfrm rot="5400000">
            <a:off x="1207197" y="3654924"/>
            <a:ext cx="233912" cy="158159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12" name="TextBox 11">
            <a:extLst>
              <a:ext uri="{FF2B5EF4-FFF2-40B4-BE49-F238E27FC236}">
                <a16:creationId xmlns:a16="http://schemas.microsoft.com/office/drawing/2014/main" id="{1727BBBB-18E2-4CB0-AB27-0A35E1B762C2}"/>
              </a:ext>
            </a:extLst>
          </p:cNvPr>
          <p:cNvSpPr txBox="1"/>
          <p:nvPr/>
        </p:nvSpPr>
        <p:spPr>
          <a:xfrm>
            <a:off x="1230858" y="4520555"/>
            <a:ext cx="272832" cy="369332"/>
          </a:xfrm>
          <a:prstGeom prst="rect">
            <a:avLst/>
          </a:prstGeom>
          <a:noFill/>
        </p:spPr>
        <p:txBody>
          <a:bodyPr wrap="none" rtlCol="0">
            <a:spAutoFit/>
          </a:bodyPr>
          <a:lstStyle/>
          <a:p>
            <a:r>
              <a:rPr lang="en-US" sz="1800" i="1" dirty="0"/>
              <a:t>t</a:t>
            </a:r>
            <a:endParaRPr lang="en-AT" sz="1800" i="1" dirty="0"/>
          </a:p>
        </p:txBody>
      </p:sp>
      <p:sp>
        <p:nvSpPr>
          <p:cNvPr id="13" name="TextBox 12">
            <a:extLst>
              <a:ext uri="{FF2B5EF4-FFF2-40B4-BE49-F238E27FC236}">
                <a16:creationId xmlns:a16="http://schemas.microsoft.com/office/drawing/2014/main" id="{71761131-AF40-42FB-A5C6-17CB2C34592A}"/>
              </a:ext>
            </a:extLst>
          </p:cNvPr>
          <p:cNvSpPr txBox="1"/>
          <p:nvPr/>
        </p:nvSpPr>
        <p:spPr>
          <a:xfrm>
            <a:off x="1870460" y="4546480"/>
            <a:ext cx="1199367" cy="646331"/>
          </a:xfrm>
          <a:prstGeom prst="rect">
            <a:avLst/>
          </a:prstGeom>
          <a:noFill/>
        </p:spPr>
        <p:txBody>
          <a:bodyPr wrap="none" rtlCol="0">
            <a:spAutoFit/>
          </a:bodyPr>
          <a:lstStyle/>
          <a:p>
            <a:r>
              <a:rPr lang="en-US" sz="1800" dirty="0"/>
              <a:t>Is C</a:t>
            </a:r>
            <a:r>
              <a:rPr lang="en-US" sz="1800" baseline="30000" dirty="0"/>
              <a:t>i</a:t>
            </a:r>
            <a:r>
              <a:rPr lang="en-US" sz="1800" dirty="0"/>
              <a:t> still </a:t>
            </a:r>
          </a:p>
          <a:p>
            <a:pPr algn="ctr"/>
            <a:r>
              <a:rPr lang="en-US" sz="1800" dirty="0"/>
              <a:t>valid?</a:t>
            </a:r>
            <a:endParaRPr lang="en-AT" sz="1800" dirty="0"/>
          </a:p>
        </p:txBody>
      </p:sp>
      <p:cxnSp>
        <p:nvCxnSpPr>
          <p:cNvPr id="15" name="Straight Arrow Connector 14">
            <a:extLst>
              <a:ext uri="{FF2B5EF4-FFF2-40B4-BE49-F238E27FC236}">
                <a16:creationId xmlns:a16="http://schemas.microsoft.com/office/drawing/2014/main" id="{C9BBE874-7C16-448F-9951-24C39D4738B3}"/>
              </a:ext>
            </a:extLst>
          </p:cNvPr>
          <p:cNvCxnSpPr>
            <a:cxnSpLocks/>
            <a:endCxn id="13" idx="0"/>
          </p:cNvCxnSpPr>
          <p:nvPr/>
        </p:nvCxnSpPr>
        <p:spPr>
          <a:xfrm>
            <a:off x="2114950" y="4305504"/>
            <a:ext cx="355194" cy="24097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4050866-D2D9-40F8-9777-173048E1D3F0}"/>
              </a:ext>
            </a:extLst>
          </p:cNvPr>
          <p:cNvCxnSpPr>
            <a:cxnSpLocks/>
          </p:cNvCxnSpPr>
          <p:nvPr/>
        </p:nvCxnSpPr>
        <p:spPr>
          <a:xfrm>
            <a:off x="3256595" y="4243703"/>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598DAF5-FEBE-4DCE-8352-6D4AE1D31266}"/>
              </a:ext>
            </a:extLst>
          </p:cNvPr>
          <p:cNvSpPr txBox="1"/>
          <p:nvPr/>
        </p:nvSpPr>
        <p:spPr>
          <a:xfrm>
            <a:off x="3256595" y="3881468"/>
            <a:ext cx="1071127" cy="369332"/>
          </a:xfrm>
          <a:prstGeom prst="rect">
            <a:avLst/>
          </a:prstGeom>
          <a:noFill/>
          <a:ln>
            <a:solidFill>
              <a:schemeClr val="tx1"/>
            </a:solidFill>
          </a:ln>
        </p:spPr>
        <p:txBody>
          <a:bodyPr wrap="none" rtlCol="0">
            <a:spAutoFit/>
          </a:bodyPr>
          <a:lstStyle/>
          <a:p>
            <a:r>
              <a:rPr lang="en-US" sz="1800" dirty="0"/>
              <a:t>tweet C</a:t>
            </a:r>
            <a:r>
              <a:rPr lang="en-US" sz="1800" baseline="30000" dirty="0"/>
              <a:t>i</a:t>
            </a:r>
            <a:endParaRPr lang="en-AT" sz="1800" dirty="0"/>
          </a:p>
        </p:txBody>
      </p:sp>
      <p:cxnSp>
        <p:nvCxnSpPr>
          <p:cNvPr id="21" name="Straight Connector 20">
            <a:extLst>
              <a:ext uri="{FF2B5EF4-FFF2-40B4-BE49-F238E27FC236}">
                <a16:creationId xmlns:a16="http://schemas.microsoft.com/office/drawing/2014/main" id="{C112D3BA-33E2-43AC-B8BC-31533A7B5A77}"/>
              </a:ext>
            </a:extLst>
          </p:cNvPr>
          <p:cNvCxnSpPr/>
          <p:nvPr/>
        </p:nvCxnSpPr>
        <p:spPr>
          <a:xfrm>
            <a:off x="3586204" y="4209147"/>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1395BD9-50DD-4882-9F57-A772FD9912DC}"/>
              </a:ext>
            </a:extLst>
          </p:cNvPr>
          <p:cNvCxnSpPr/>
          <p:nvPr/>
        </p:nvCxnSpPr>
        <p:spPr>
          <a:xfrm>
            <a:off x="5167798" y="4211811"/>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D2A8359-AB73-43C4-92AC-0E35ACC1C52A}"/>
              </a:ext>
            </a:extLst>
          </p:cNvPr>
          <p:cNvSpPr txBox="1"/>
          <p:nvPr/>
        </p:nvSpPr>
        <p:spPr>
          <a:xfrm>
            <a:off x="4923308" y="4549141"/>
            <a:ext cx="1199367" cy="646331"/>
          </a:xfrm>
          <a:prstGeom prst="rect">
            <a:avLst/>
          </a:prstGeom>
          <a:noFill/>
        </p:spPr>
        <p:txBody>
          <a:bodyPr wrap="none" rtlCol="0">
            <a:spAutoFit/>
          </a:bodyPr>
          <a:lstStyle/>
          <a:p>
            <a:r>
              <a:rPr lang="en-US" sz="1800" dirty="0"/>
              <a:t>Is C</a:t>
            </a:r>
            <a:r>
              <a:rPr lang="en-US" sz="1800" baseline="30000" dirty="0"/>
              <a:t>i</a:t>
            </a:r>
            <a:r>
              <a:rPr lang="en-US" sz="1800" dirty="0"/>
              <a:t> still </a:t>
            </a:r>
          </a:p>
          <a:p>
            <a:pPr algn="ctr"/>
            <a:r>
              <a:rPr lang="en-US" sz="1800" dirty="0"/>
              <a:t>valid?</a:t>
            </a:r>
            <a:endParaRPr lang="en-AT" sz="1800" dirty="0"/>
          </a:p>
        </p:txBody>
      </p:sp>
      <p:cxnSp>
        <p:nvCxnSpPr>
          <p:cNvPr id="26" name="Straight Arrow Connector 25">
            <a:extLst>
              <a:ext uri="{FF2B5EF4-FFF2-40B4-BE49-F238E27FC236}">
                <a16:creationId xmlns:a16="http://schemas.microsoft.com/office/drawing/2014/main" id="{144F82D9-9DA6-4A46-B5D1-96E388CA3168}"/>
              </a:ext>
            </a:extLst>
          </p:cNvPr>
          <p:cNvCxnSpPr>
            <a:cxnSpLocks/>
            <a:endCxn id="25" idx="0"/>
          </p:cNvCxnSpPr>
          <p:nvPr/>
        </p:nvCxnSpPr>
        <p:spPr>
          <a:xfrm>
            <a:off x="5167798" y="4308165"/>
            <a:ext cx="355194" cy="24097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4236E48-B7E6-4871-9977-7E5B73F3506F}"/>
              </a:ext>
            </a:extLst>
          </p:cNvPr>
          <p:cNvCxnSpPr>
            <a:cxnSpLocks/>
          </p:cNvCxnSpPr>
          <p:nvPr/>
        </p:nvCxnSpPr>
        <p:spPr>
          <a:xfrm>
            <a:off x="6352318" y="4241045"/>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6EFF0AA-999C-4387-8E73-A5D08B5FCCA9}"/>
              </a:ext>
            </a:extLst>
          </p:cNvPr>
          <p:cNvSpPr txBox="1"/>
          <p:nvPr/>
        </p:nvSpPr>
        <p:spPr>
          <a:xfrm>
            <a:off x="6352318" y="3878810"/>
            <a:ext cx="1071127" cy="369332"/>
          </a:xfrm>
          <a:prstGeom prst="rect">
            <a:avLst/>
          </a:prstGeom>
          <a:noFill/>
          <a:ln>
            <a:solidFill>
              <a:schemeClr val="tx1"/>
            </a:solidFill>
          </a:ln>
        </p:spPr>
        <p:txBody>
          <a:bodyPr wrap="none" rtlCol="0">
            <a:spAutoFit/>
          </a:bodyPr>
          <a:lstStyle/>
          <a:p>
            <a:r>
              <a:rPr lang="en-US" sz="1800" dirty="0"/>
              <a:t>tweet C</a:t>
            </a:r>
            <a:r>
              <a:rPr lang="en-US" sz="1800" baseline="30000" dirty="0"/>
              <a:t>i</a:t>
            </a:r>
            <a:endParaRPr lang="en-AT" sz="1800" dirty="0"/>
          </a:p>
        </p:txBody>
      </p:sp>
      <p:cxnSp>
        <p:nvCxnSpPr>
          <p:cNvPr id="29" name="Straight Connector 28">
            <a:extLst>
              <a:ext uri="{FF2B5EF4-FFF2-40B4-BE49-F238E27FC236}">
                <a16:creationId xmlns:a16="http://schemas.microsoft.com/office/drawing/2014/main" id="{78B0DB0F-343C-48B2-8E12-172CB778F478}"/>
              </a:ext>
            </a:extLst>
          </p:cNvPr>
          <p:cNvCxnSpPr/>
          <p:nvPr/>
        </p:nvCxnSpPr>
        <p:spPr>
          <a:xfrm>
            <a:off x="6681926" y="4206488"/>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2173028-19BA-421D-A0FB-B67691921D02}"/>
              </a:ext>
            </a:extLst>
          </p:cNvPr>
          <p:cNvCxnSpPr/>
          <p:nvPr/>
        </p:nvCxnSpPr>
        <p:spPr>
          <a:xfrm>
            <a:off x="8263520" y="4209152"/>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31" name="Right Brace 30">
            <a:extLst>
              <a:ext uri="{FF2B5EF4-FFF2-40B4-BE49-F238E27FC236}">
                <a16:creationId xmlns:a16="http://schemas.microsoft.com/office/drawing/2014/main" id="{0FED9CCD-00C7-47C3-8ABB-04371B697916}"/>
              </a:ext>
            </a:extLst>
          </p:cNvPr>
          <p:cNvSpPr/>
          <p:nvPr/>
        </p:nvSpPr>
        <p:spPr>
          <a:xfrm rot="5400000">
            <a:off x="7355767" y="3654925"/>
            <a:ext cx="233912" cy="158159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32" name="TextBox 31">
            <a:extLst>
              <a:ext uri="{FF2B5EF4-FFF2-40B4-BE49-F238E27FC236}">
                <a16:creationId xmlns:a16="http://schemas.microsoft.com/office/drawing/2014/main" id="{C6DFB8BF-1658-45EE-9FD2-F431DD29C0DE}"/>
              </a:ext>
            </a:extLst>
          </p:cNvPr>
          <p:cNvSpPr txBox="1"/>
          <p:nvPr/>
        </p:nvSpPr>
        <p:spPr>
          <a:xfrm>
            <a:off x="7379429" y="4520556"/>
            <a:ext cx="272832" cy="369332"/>
          </a:xfrm>
          <a:prstGeom prst="rect">
            <a:avLst/>
          </a:prstGeom>
          <a:noFill/>
        </p:spPr>
        <p:txBody>
          <a:bodyPr wrap="none" rtlCol="0">
            <a:spAutoFit/>
          </a:bodyPr>
          <a:lstStyle/>
          <a:p>
            <a:r>
              <a:rPr lang="en-US" sz="1800" i="1" dirty="0"/>
              <a:t>t</a:t>
            </a:r>
            <a:endParaRPr lang="en-AT" sz="1800" i="1" dirty="0"/>
          </a:p>
        </p:txBody>
      </p:sp>
      <p:sp>
        <p:nvSpPr>
          <p:cNvPr id="33" name="TextBox 32">
            <a:extLst>
              <a:ext uri="{FF2B5EF4-FFF2-40B4-BE49-F238E27FC236}">
                <a16:creationId xmlns:a16="http://schemas.microsoft.com/office/drawing/2014/main" id="{700E401B-E05C-4A74-84CC-88AF2EE6260B}"/>
              </a:ext>
            </a:extLst>
          </p:cNvPr>
          <p:cNvSpPr txBox="1"/>
          <p:nvPr/>
        </p:nvSpPr>
        <p:spPr>
          <a:xfrm>
            <a:off x="8019031" y="4546482"/>
            <a:ext cx="1199367" cy="646331"/>
          </a:xfrm>
          <a:prstGeom prst="rect">
            <a:avLst/>
          </a:prstGeom>
          <a:noFill/>
        </p:spPr>
        <p:txBody>
          <a:bodyPr wrap="none" rtlCol="0">
            <a:spAutoFit/>
          </a:bodyPr>
          <a:lstStyle/>
          <a:p>
            <a:r>
              <a:rPr lang="en-US" sz="1800" dirty="0"/>
              <a:t>Is C</a:t>
            </a:r>
            <a:r>
              <a:rPr lang="en-US" sz="1800" baseline="30000" dirty="0"/>
              <a:t>i</a:t>
            </a:r>
            <a:r>
              <a:rPr lang="en-US" sz="1800" dirty="0"/>
              <a:t> still </a:t>
            </a:r>
          </a:p>
          <a:p>
            <a:pPr algn="ctr"/>
            <a:r>
              <a:rPr lang="en-US" sz="1800" dirty="0"/>
              <a:t>valid?</a:t>
            </a:r>
            <a:endParaRPr lang="en-AT" sz="1800" dirty="0"/>
          </a:p>
        </p:txBody>
      </p:sp>
      <p:cxnSp>
        <p:nvCxnSpPr>
          <p:cNvPr id="34" name="Straight Arrow Connector 33">
            <a:extLst>
              <a:ext uri="{FF2B5EF4-FFF2-40B4-BE49-F238E27FC236}">
                <a16:creationId xmlns:a16="http://schemas.microsoft.com/office/drawing/2014/main" id="{B8F75B22-2492-4CCB-AFB8-FE9B429377FA}"/>
              </a:ext>
            </a:extLst>
          </p:cNvPr>
          <p:cNvCxnSpPr>
            <a:cxnSpLocks/>
            <a:endCxn id="33" idx="0"/>
          </p:cNvCxnSpPr>
          <p:nvPr/>
        </p:nvCxnSpPr>
        <p:spPr>
          <a:xfrm>
            <a:off x="8263521" y="4305506"/>
            <a:ext cx="355194" cy="24097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205ACFC-26F0-41B0-AE0B-1FE547642523}"/>
              </a:ext>
            </a:extLst>
          </p:cNvPr>
          <p:cNvSpPr txBox="1"/>
          <p:nvPr/>
        </p:nvSpPr>
        <p:spPr>
          <a:xfrm>
            <a:off x="4781895" y="3884034"/>
            <a:ext cx="1266693" cy="369332"/>
          </a:xfrm>
          <a:prstGeom prst="rect">
            <a:avLst/>
          </a:prstGeom>
          <a:noFill/>
          <a:ln>
            <a:solidFill>
              <a:schemeClr val="tx1"/>
            </a:solidFill>
          </a:ln>
        </p:spPr>
        <p:txBody>
          <a:bodyPr wrap="none" rtlCol="0">
            <a:spAutoFit/>
          </a:bodyPr>
          <a:lstStyle/>
          <a:p>
            <a:r>
              <a:rPr lang="en-US" sz="1800" dirty="0"/>
              <a:t>tweet C</a:t>
            </a:r>
            <a:r>
              <a:rPr lang="en-US" sz="1800" baseline="30000" dirty="0"/>
              <a:t>i+1</a:t>
            </a:r>
            <a:endParaRPr lang="en-AT" sz="1800" dirty="0"/>
          </a:p>
        </p:txBody>
      </p:sp>
      <p:sp>
        <p:nvSpPr>
          <p:cNvPr id="36" name="TextBox 35">
            <a:extLst>
              <a:ext uri="{FF2B5EF4-FFF2-40B4-BE49-F238E27FC236}">
                <a16:creationId xmlns:a16="http://schemas.microsoft.com/office/drawing/2014/main" id="{9CEB4B20-7E3B-466E-9112-B1F83E0051D9}"/>
              </a:ext>
            </a:extLst>
          </p:cNvPr>
          <p:cNvSpPr txBox="1"/>
          <p:nvPr/>
        </p:nvSpPr>
        <p:spPr>
          <a:xfrm>
            <a:off x="7771272" y="3878810"/>
            <a:ext cx="1266693" cy="369332"/>
          </a:xfrm>
          <a:prstGeom prst="rect">
            <a:avLst/>
          </a:prstGeom>
          <a:noFill/>
          <a:ln>
            <a:solidFill>
              <a:schemeClr val="tx1"/>
            </a:solidFill>
          </a:ln>
        </p:spPr>
        <p:txBody>
          <a:bodyPr wrap="none" rtlCol="0">
            <a:spAutoFit/>
          </a:bodyPr>
          <a:lstStyle/>
          <a:p>
            <a:r>
              <a:rPr lang="en-US" sz="1800" dirty="0"/>
              <a:t>tweet C</a:t>
            </a:r>
            <a:r>
              <a:rPr lang="en-US" sz="1800" baseline="30000" dirty="0"/>
              <a:t>i+1</a:t>
            </a:r>
            <a:endParaRPr lang="en-AT" sz="1800" dirty="0"/>
          </a:p>
        </p:txBody>
      </p:sp>
      <p:sp>
        <p:nvSpPr>
          <p:cNvPr id="38" name="Rectangle 37">
            <a:extLst>
              <a:ext uri="{FF2B5EF4-FFF2-40B4-BE49-F238E27FC236}">
                <a16:creationId xmlns:a16="http://schemas.microsoft.com/office/drawing/2014/main" id="{81C28C24-A37F-431C-8310-BC7B5EFD0099}"/>
              </a:ext>
            </a:extLst>
          </p:cNvPr>
          <p:cNvSpPr/>
          <p:nvPr/>
        </p:nvSpPr>
        <p:spPr>
          <a:xfrm>
            <a:off x="456775" y="3527996"/>
            <a:ext cx="2552943" cy="369332"/>
          </a:xfrm>
          <a:prstGeom prst="rect">
            <a:avLst/>
          </a:prstGeom>
        </p:spPr>
        <p:txBody>
          <a:bodyPr wrap="none">
            <a:spAutoFit/>
          </a:bodyPr>
          <a:lstStyle/>
          <a:p>
            <a:r>
              <a:rPr lang="en-US" sz="1800" b="1" i="1" dirty="0">
                <a:solidFill>
                  <a:srgbClr val="000000"/>
                </a:solidFill>
                <a:latin typeface="Arial" panose="020B0604020202020204" pitchFamily="34" charset="0"/>
                <a:ea typeface="Times New Roman" panose="02020603050405020304" pitchFamily="18" charset="0"/>
              </a:rPr>
              <a:t>Time-based Inference</a:t>
            </a:r>
            <a:endParaRPr lang="en-AT" sz="1800" dirty="0"/>
          </a:p>
        </p:txBody>
      </p:sp>
      <p:sp>
        <p:nvSpPr>
          <p:cNvPr id="39" name="Rectangle 38">
            <a:extLst>
              <a:ext uri="{FF2B5EF4-FFF2-40B4-BE49-F238E27FC236}">
                <a16:creationId xmlns:a16="http://schemas.microsoft.com/office/drawing/2014/main" id="{5671D1F7-8E78-4596-888C-E54A9640077A}"/>
              </a:ext>
            </a:extLst>
          </p:cNvPr>
          <p:cNvSpPr/>
          <p:nvPr/>
        </p:nvSpPr>
        <p:spPr>
          <a:xfrm>
            <a:off x="3354172" y="3527996"/>
            <a:ext cx="2980303" cy="369332"/>
          </a:xfrm>
          <a:prstGeom prst="rect">
            <a:avLst/>
          </a:prstGeom>
        </p:spPr>
        <p:txBody>
          <a:bodyPr wrap="none">
            <a:spAutoFit/>
          </a:bodyPr>
          <a:lstStyle/>
          <a:p>
            <a:r>
              <a:rPr lang="en-US" sz="1800" b="1" i="1" dirty="0">
                <a:solidFill>
                  <a:srgbClr val="000000"/>
                </a:solidFill>
                <a:latin typeface="Arial" panose="020B0604020202020204" pitchFamily="34" charset="0"/>
                <a:ea typeface="Calibri" panose="020F0502020204030204" pitchFamily="34" charset="0"/>
              </a:rPr>
              <a:t>Premise-based Inference</a:t>
            </a:r>
            <a:r>
              <a:rPr lang="en-US" sz="1800" dirty="0">
                <a:solidFill>
                  <a:srgbClr val="000000"/>
                </a:solidFill>
                <a:latin typeface="Arial" panose="020B0604020202020204" pitchFamily="34" charset="0"/>
                <a:ea typeface="Calibri" panose="020F0502020204030204" pitchFamily="34" charset="0"/>
              </a:rPr>
              <a:t> </a:t>
            </a:r>
            <a:endParaRPr lang="en-AT" sz="1800" dirty="0"/>
          </a:p>
        </p:txBody>
      </p:sp>
      <p:sp>
        <p:nvSpPr>
          <p:cNvPr id="40" name="Rectangle 39">
            <a:extLst>
              <a:ext uri="{FF2B5EF4-FFF2-40B4-BE49-F238E27FC236}">
                <a16:creationId xmlns:a16="http://schemas.microsoft.com/office/drawing/2014/main" id="{6196F208-5C96-4611-8716-0E45E00D253E}"/>
              </a:ext>
            </a:extLst>
          </p:cNvPr>
          <p:cNvSpPr/>
          <p:nvPr/>
        </p:nvSpPr>
        <p:spPr>
          <a:xfrm>
            <a:off x="6118991" y="3527996"/>
            <a:ext cx="3636573" cy="369332"/>
          </a:xfrm>
          <a:prstGeom prst="rect">
            <a:avLst/>
          </a:prstGeom>
        </p:spPr>
        <p:txBody>
          <a:bodyPr wrap="none">
            <a:spAutoFit/>
          </a:bodyPr>
          <a:lstStyle/>
          <a:p>
            <a:r>
              <a:rPr lang="en-US" sz="1800" b="1" i="1" dirty="0">
                <a:solidFill>
                  <a:srgbClr val="000000"/>
                </a:solidFill>
                <a:latin typeface="Arial" panose="020B0604020202020204" pitchFamily="34" charset="0"/>
                <a:ea typeface="Times New Roman" panose="02020603050405020304" pitchFamily="18" charset="0"/>
              </a:rPr>
              <a:t> </a:t>
            </a:r>
            <a:r>
              <a:rPr lang="en-US" sz="1800" b="1" i="1" dirty="0" err="1">
                <a:solidFill>
                  <a:srgbClr val="000000"/>
                </a:solidFill>
                <a:latin typeface="Arial" panose="020B0604020202020204" pitchFamily="34" charset="0"/>
                <a:ea typeface="Times New Roman" panose="02020603050405020304" pitchFamily="18" charset="0"/>
              </a:rPr>
              <a:t>Time+Premise</a:t>
            </a:r>
            <a:r>
              <a:rPr lang="en-US" sz="1800" b="1" i="1" dirty="0">
                <a:solidFill>
                  <a:srgbClr val="000000"/>
                </a:solidFill>
                <a:latin typeface="Arial" panose="020B0604020202020204" pitchFamily="34" charset="0"/>
                <a:ea typeface="Times New Roman" panose="02020603050405020304" pitchFamily="18" charset="0"/>
              </a:rPr>
              <a:t> based Inference</a:t>
            </a:r>
            <a:endParaRPr lang="en-AT" sz="1800" dirty="0"/>
          </a:p>
        </p:txBody>
      </p:sp>
    </p:spTree>
    <p:extLst>
      <p:ext uri="{BB962C8B-B14F-4D97-AF65-F5344CB8AC3E}">
        <p14:creationId xmlns:p14="http://schemas.microsoft.com/office/powerpoint/2010/main" val="76773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5" grpId="0" animBg="1"/>
      <p:bldP spid="11" grpId="0" animBg="1"/>
      <p:bldP spid="12" grpId="0"/>
      <p:bldP spid="13" grpId="0"/>
      <p:bldP spid="20" grpId="0" animBg="1"/>
      <p:bldP spid="25" grpId="0"/>
      <p:bldP spid="28" grpId="0" animBg="1"/>
      <p:bldP spid="31" grpId="0" animBg="1"/>
      <p:bldP spid="32" grpId="0"/>
      <p:bldP spid="33" grpId="0"/>
      <p:bldP spid="35" grpId="0" animBg="1"/>
      <p:bldP spid="36" grpId="0" animBg="1"/>
      <p:bldP spid="38" grpId="0"/>
      <p:bldP spid="39" grpId="0"/>
      <p:bldP spid="40" grpId="0"/>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B006EB7C-1FF1-4EF1-993C-ED32ED15C1AC}"/>
              </a:ext>
            </a:extLst>
          </p:cNvPr>
          <p:cNvSpPr/>
          <p:nvPr/>
        </p:nvSpPr>
        <p:spPr>
          <a:xfrm>
            <a:off x="959015" y="701921"/>
            <a:ext cx="7225968" cy="88581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3" name="Platshållare för innehåll 2">
            <a:extLst>
              <a:ext uri="{FF2B5EF4-FFF2-40B4-BE49-F238E27FC236}">
                <a16:creationId xmlns:a16="http://schemas.microsoft.com/office/drawing/2014/main" id="{7295C880-73B1-4E51-8B9F-FED04EE55EA9}"/>
              </a:ext>
            </a:extLst>
          </p:cNvPr>
          <p:cNvSpPr>
            <a:spLocks noGrp="1"/>
          </p:cNvSpPr>
          <p:nvPr>
            <p:ph idx="1"/>
          </p:nvPr>
        </p:nvSpPr>
        <p:spPr>
          <a:xfrm>
            <a:off x="1483613" y="1720881"/>
            <a:ext cx="6559917" cy="2680633"/>
          </a:xfrm>
        </p:spPr>
        <p:txBody>
          <a:bodyPr>
            <a:normAutofit fontScale="85000" lnSpcReduction="10000"/>
          </a:bodyPr>
          <a:lstStyle/>
          <a:p>
            <a:r>
              <a:rPr lang="en-US" sz="1800" dirty="0">
                <a:solidFill>
                  <a:srgbClr val="0070C0"/>
                </a:solidFill>
              </a:rPr>
              <a:t>User tracking &amp; analysis in SNS</a:t>
            </a:r>
          </a:p>
          <a:p>
            <a:r>
              <a:rPr lang="en-US" sz="1800" dirty="0">
                <a:solidFill>
                  <a:srgbClr val="0070C0"/>
                </a:solidFill>
              </a:rPr>
              <a:t>Filtering microblogs</a:t>
            </a:r>
            <a:r>
              <a:rPr lang="en-US" sz="1800" dirty="0"/>
              <a:t> (tweets selection on one’s timeline)</a:t>
            </a:r>
            <a:endParaRPr lang="en-US" sz="1800" dirty="0">
              <a:solidFill>
                <a:srgbClr val="0070C0"/>
              </a:solidFill>
            </a:endParaRPr>
          </a:p>
          <a:p>
            <a:r>
              <a:rPr lang="en-US" sz="1800" dirty="0">
                <a:solidFill>
                  <a:srgbClr val="0070C0"/>
                </a:solidFill>
              </a:rPr>
              <a:t>Story understanding </a:t>
            </a:r>
            <a:r>
              <a:rPr lang="en-US" sz="1800" dirty="0"/>
              <a:t>(story reading comprehension improved by implicit temporal information)</a:t>
            </a:r>
          </a:p>
          <a:p>
            <a:r>
              <a:rPr lang="en-US" sz="1800" dirty="0">
                <a:solidFill>
                  <a:srgbClr val="0070C0"/>
                </a:solidFill>
              </a:rPr>
              <a:t>Conversational support for chatbots</a:t>
            </a:r>
          </a:p>
          <a:p>
            <a:r>
              <a:rPr lang="en-US" sz="1800" dirty="0">
                <a:solidFill>
                  <a:srgbClr val="0070C0"/>
                </a:solidFill>
              </a:rPr>
              <a:t>Enhancing information retrieval </a:t>
            </a:r>
            <a:r>
              <a:rPr lang="en-US" sz="1800" dirty="0"/>
              <a:t>(recency-oriented ranking, removing outdated or obsolete content)</a:t>
            </a:r>
            <a:endParaRPr lang="en-US" sz="1800" dirty="0">
              <a:solidFill>
                <a:srgbClr val="0070C0"/>
              </a:solidFill>
            </a:endParaRPr>
          </a:p>
          <a:p>
            <a:r>
              <a:rPr lang="en-US" sz="1800" dirty="0">
                <a:solidFill>
                  <a:srgbClr val="0070C0"/>
                </a:solidFill>
              </a:rPr>
              <a:t>Supporting fact checking </a:t>
            </a:r>
            <a:r>
              <a:rPr lang="en-US" sz="1800" dirty="0"/>
              <a:t>(recognizing outdated or unreliable text-based claims)</a:t>
            </a:r>
          </a:p>
          <a:p>
            <a:r>
              <a:rPr lang="en-US" sz="1800" dirty="0">
                <a:solidFill>
                  <a:srgbClr val="0070C0"/>
                </a:solidFill>
              </a:rPr>
              <a:t>Supporting document editing</a:t>
            </a:r>
            <a:r>
              <a:rPr lang="en-US" sz="1800" dirty="0"/>
              <a:t> (flagging content with short expected periods of validity for documents meant to be used over longer time)</a:t>
            </a:r>
          </a:p>
          <a:p>
            <a:endParaRPr lang="en-US" sz="1800" dirty="0"/>
          </a:p>
          <a:p>
            <a:pPr>
              <a:spcBef>
                <a:spcPts val="899"/>
              </a:spcBef>
              <a:buClr>
                <a:schemeClr val="tx1"/>
              </a:buClr>
              <a:buFont typeface="Wingdings" panose="05000000000000000000" pitchFamily="2" charset="2"/>
              <a:buChar char="§"/>
            </a:pPr>
            <a:endParaRPr lang="en-US" sz="1650" spc="-1" dirty="0"/>
          </a:p>
          <a:p>
            <a:endParaRPr lang="en-US" dirty="0"/>
          </a:p>
        </p:txBody>
      </p:sp>
      <p:sp>
        <p:nvSpPr>
          <p:cNvPr id="7" name="textruta 6">
            <a:extLst>
              <a:ext uri="{FF2B5EF4-FFF2-40B4-BE49-F238E27FC236}">
                <a16:creationId xmlns:a16="http://schemas.microsoft.com/office/drawing/2014/main" id="{080FD65E-0D6B-4853-84FF-C1705DAB8CB3}"/>
              </a:ext>
            </a:extLst>
          </p:cNvPr>
          <p:cNvSpPr txBox="1"/>
          <p:nvPr/>
        </p:nvSpPr>
        <p:spPr>
          <a:xfrm>
            <a:off x="2089149" y="902456"/>
            <a:ext cx="4965700" cy="507831"/>
          </a:xfrm>
          <a:prstGeom prst="rect">
            <a:avLst/>
          </a:prstGeom>
          <a:noFill/>
        </p:spPr>
        <p:txBody>
          <a:bodyPr wrap="square" rtlCol="0">
            <a:spAutoFit/>
          </a:bodyPr>
          <a:lstStyle/>
          <a:p>
            <a:pPr algn="ctr" defTabSz="342900" fontAlgn="auto">
              <a:spcBef>
                <a:spcPts val="0"/>
              </a:spcBef>
              <a:spcAft>
                <a:spcPts val="0"/>
              </a:spcAft>
              <a:defRPr/>
            </a:pPr>
            <a:r>
              <a:rPr lang="sv-SE" sz="2700" dirty="0">
                <a:solidFill>
                  <a:prstClr val="black">
                    <a:lumMod val="85000"/>
                    <a:lumOff val="15000"/>
                  </a:prstClr>
                </a:solidFill>
                <a:latin typeface="Gill Sans MT" panose="020B0502020104020203"/>
                <a:ea typeface="+mn-ea"/>
                <a:cs typeface="+mn-cs"/>
              </a:rPr>
              <a:t>Example Applications</a:t>
            </a:r>
            <a:endParaRPr lang="en-US" sz="2700" dirty="0">
              <a:solidFill>
                <a:prstClr val="black">
                  <a:lumMod val="85000"/>
                  <a:lumOff val="15000"/>
                </a:prstClr>
              </a:solidFill>
              <a:latin typeface="Gill Sans MT" panose="020B0502020104020203"/>
              <a:ea typeface="+mn-ea"/>
              <a:cs typeface="+mn-cs"/>
            </a:endParaRPr>
          </a:p>
        </p:txBody>
      </p:sp>
    </p:spTree>
    <p:extLst>
      <p:ext uri="{BB962C8B-B14F-4D97-AF65-F5344CB8AC3E}">
        <p14:creationId xmlns:p14="http://schemas.microsoft.com/office/powerpoint/2010/main" val="1690715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D0F01A-7A58-48AE-A9EF-30FB51EC7CE1}"/>
              </a:ext>
            </a:extLst>
          </p:cNvPr>
          <p:cNvSpPr/>
          <p:nvPr/>
        </p:nvSpPr>
        <p:spPr>
          <a:xfrm>
            <a:off x="623888" y="3524693"/>
            <a:ext cx="2672205" cy="151244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2" name="Title 1">
            <a:extLst>
              <a:ext uri="{FF2B5EF4-FFF2-40B4-BE49-F238E27FC236}">
                <a16:creationId xmlns:a16="http://schemas.microsoft.com/office/drawing/2014/main" id="{8893CDC3-3386-4388-A30B-D27F6FD13CD0}"/>
              </a:ext>
            </a:extLst>
          </p:cNvPr>
          <p:cNvSpPr>
            <a:spLocks noGrp="1"/>
          </p:cNvSpPr>
          <p:nvPr>
            <p:ph type="title"/>
          </p:nvPr>
        </p:nvSpPr>
        <p:spPr/>
        <p:txBody>
          <a:bodyPr/>
          <a:lstStyle/>
          <a:p>
            <a:r>
              <a:rPr lang="en-US" dirty="0"/>
              <a:t>Case of using only time for judgment</a:t>
            </a:r>
            <a:endParaRPr lang="en-AT" dirty="0"/>
          </a:p>
        </p:txBody>
      </p:sp>
      <p:sp>
        <p:nvSpPr>
          <p:cNvPr id="4" name="Slide Number Placeholder 3">
            <a:extLst>
              <a:ext uri="{FF2B5EF4-FFF2-40B4-BE49-F238E27FC236}">
                <a16:creationId xmlns:a16="http://schemas.microsoft.com/office/drawing/2014/main" id="{5475238B-E7BE-4394-AFE2-3DE7E24D3E69}"/>
              </a:ext>
            </a:extLst>
          </p:cNvPr>
          <p:cNvSpPr>
            <a:spLocks noGrp="1"/>
          </p:cNvSpPr>
          <p:nvPr>
            <p:ph type="sldNum" sz="quarter" idx="12"/>
          </p:nvPr>
        </p:nvSpPr>
        <p:spPr/>
        <p:txBody>
          <a:bodyPr/>
          <a:lstStyle/>
          <a:p>
            <a:fld id="{16246963-3DC7-E547-9350-EE27D74C7256}" type="slidenum">
              <a:rPr lang="en-US" smtClean="0"/>
              <a:t>206</a:t>
            </a:fld>
            <a:endParaRPr lang="en-US"/>
          </a:p>
        </p:txBody>
      </p:sp>
      <p:cxnSp>
        <p:nvCxnSpPr>
          <p:cNvPr id="5" name="Straight Arrow Connector 4">
            <a:extLst>
              <a:ext uri="{FF2B5EF4-FFF2-40B4-BE49-F238E27FC236}">
                <a16:creationId xmlns:a16="http://schemas.microsoft.com/office/drawing/2014/main" id="{B34C1EE6-83AA-4601-ACC4-6A7E9BB6F06F}"/>
              </a:ext>
            </a:extLst>
          </p:cNvPr>
          <p:cNvCxnSpPr>
            <a:cxnSpLocks/>
          </p:cNvCxnSpPr>
          <p:nvPr/>
        </p:nvCxnSpPr>
        <p:spPr>
          <a:xfrm>
            <a:off x="772589" y="4223430"/>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126B92B-3D92-4558-9009-FBFC4C49DA06}"/>
              </a:ext>
            </a:extLst>
          </p:cNvPr>
          <p:cNvSpPr txBox="1"/>
          <p:nvPr/>
        </p:nvSpPr>
        <p:spPr>
          <a:xfrm>
            <a:off x="973435" y="3861195"/>
            <a:ext cx="389850" cy="369332"/>
          </a:xfrm>
          <a:prstGeom prst="rect">
            <a:avLst/>
          </a:prstGeom>
          <a:noFill/>
          <a:ln>
            <a:solidFill>
              <a:schemeClr val="tx1"/>
            </a:solidFill>
          </a:ln>
        </p:spPr>
        <p:txBody>
          <a:bodyPr wrap="none" rtlCol="0">
            <a:spAutoFit/>
          </a:bodyPr>
          <a:lstStyle/>
          <a:p>
            <a:r>
              <a:rPr lang="en-US" sz="1800" dirty="0"/>
              <a:t>C</a:t>
            </a:r>
            <a:r>
              <a:rPr lang="en-US" sz="1800" baseline="30000" dirty="0"/>
              <a:t>i</a:t>
            </a:r>
            <a:endParaRPr lang="en-AT" sz="1800" dirty="0"/>
          </a:p>
        </p:txBody>
      </p:sp>
      <p:cxnSp>
        <p:nvCxnSpPr>
          <p:cNvPr id="7" name="Straight Connector 6">
            <a:extLst>
              <a:ext uri="{FF2B5EF4-FFF2-40B4-BE49-F238E27FC236}">
                <a16:creationId xmlns:a16="http://schemas.microsoft.com/office/drawing/2014/main" id="{A9EE66B6-4B98-4BB8-A84C-F907AC89A25A}"/>
              </a:ext>
            </a:extLst>
          </p:cNvPr>
          <p:cNvCxnSpPr/>
          <p:nvPr/>
        </p:nvCxnSpPr>
        <p:spPr>
          <a:xfrm>
            <a:off x="1102198" y="4188874"/>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7824E21-E0DB-454C-BCA4-B27369381BE1}"/>
              </a:ext>
            </a:extLst>
          </p:cNvPr>
          <p:cNvCxnSpPr/>
          <p:nvPr/>
        </p:nvCxnSpPr>
        <p:spPr>
          <a:xfrm>
            <a:off x="2683792" y="4191538"/>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Right Brace 8">
            <a:extLst>
              <a:ext uri="{FF2B5EF4-FFF2-40B4-BE49-F238E27FC236}">
                <a16:creationId xmlns:a16="http://schemas.microsoft.com/office/drawing/2014/main" id="{9CAB977F-70A7-4BF5-B8E6-D078F29AE19A}"/>
              </a:ext>
            </a:extLst>
          </p:cNvPr>
          <p:cNvSpPr/>
          <p:nvPr/>
        </p:nvSpPr>
        <p:spPr>
          <a:xfrm rot="5400000">
            <a:off x="1776039" y="3637311"/>
            <a:ext cx="233912" cy="158159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10" name="TextBox 9">
            <a:extLst>
              <a:ext uri="{FF2B5EF4-FFF2-40B4-BE49-F238E27FC236}">
                <a16:creationId xmlns:a16="http://schemas.microsoft.com/office/drawing/2014/main" id="{BBAF7067-C98F-44E8-94C0-AE80B211967C}"/>
              </a:ext>
            </a:extLst>
          </p:cNvPr>
          <p:cNvSpPr txBox="1"/>
          <p:nvPr/>
        </p:nvSpPr>
        <p:spPr>
          <a:xfrm>
            <a:off x="1799700" y="4502942"/>
            <a:ext cx="272832" cy="369332"/>
          </a:xfrm>
          <a:prstGeom prst="rect">
            <a:avLst/>
          </a:prstGeom>
          <a:noFill/>
        </p:spPr>
        <p:txBody>
          <a:bodyPr wrap="none" rtlCol="0">
            <a:spAutoFit/>
          </a:bodyPr>
          <a:lstStyle/>
          <a:p>
            <a:r>
              <a:rPr lang="en-US" sz="1800" i="1" dirty="0"/>
              <a:t>t</a:t>
            </a:r>
            <a:endParaRPr lang="en-AT" sz="1800" i="1" dirty="0"/>
          </a:p>
        </p:txBody>
      </p:sp>
      <p:sp>
        <p:nvSpPr>
          <p:cNvPr id="11" name="TextBox 10">
            <a:extLst>
              <a:ext uri="{FF2B5EF4-FFF2-40B4-BE49-F238E27FC236}">
                <a16:creationId xmlns:a16="http://schemas.microsoft.com/office/drawing/2014/main" id="{FCE8919B-6F36-4CD5-918E-3BC801AE4A7A}"/>
              </a:ext>
            </a:extLst>
          </p:cNvPr>
          <p:cNvSpPr txBox="1"/>
          <p:nvPr/>
        </p:nvSpPr>
        <p:spPr>
          <a:xfrm>
            <a:off x="2439302" y="4528867"/>
            <a:ext cx="1199367" cy="646331"/>
          </a:xfrm>
          <a:prstGeom prst="rect">
            <a:avLst/>
          </a:prstGeom>
          <a:noFill/>
        </p:spPr>
        <p:txBody>
          <a:bodyPr wrap="none" rtlCol="0">
            <a:spAutoFit/>
          </a:bodyPr>
          <a:lstStyle/>
          <a:p>
            <a:r>
              <a:rPr lang="en-US" sz="1800" dirty="0"/>
              <a:t>Is C</a:t>
            </a:r>
            <a:r>
              <a:rPr lang="en-US" sz="1800" baseline="30000" dirty="0"/>
              <a:t>i</a:t>
            </a:r>
            <a:r>
              <a:rPr lang="en-US" sz="1800" dirty="0"/>
              <a:t> still </a:t>
            </a:r>
          </a:p>
          <a:p>
            <a:pPr algn="ctr"/>
            <a:r>
              <a:rPr lang="en-US" sz="1800" dirty="0"/>
              <a:t>valid?</a:t>
            </a:r>
            <a:endParaRPr lang="en-AT" sz="1800" dirty="0"/>
          </a:p>
        </p:txBody>
      </p:sp>
      <p:cxnSp>
        <p:nvCxnSpPr>
          <p:cNvPr id="12" name="Straight Arrow Connector 11">
            <a:extLst>
              <a:ext uri="{FF2B5EF4-FFF2-40B4-BE49-F238E27FC236}">
                <a16:creationId xmlns:a16="http://schemas.microsoft.com/office/drawing/2014/main" id="{7D28FBD4-4BB8-40B9-9397-0C82E15F7F1B}"/>
              </a:ext>
            </a:extLst>
          </p:cNvPr>
          <p:cNvCxnSpPr>
            <a:cxnSpLocks/>
            <a:endCxn id="11" idx="0"/>
          </p:cNvCxnSpPr>
          <p:nvPr/>
        </p:nvCxnSpPr>
        <p:spPr>
          <a:xfrm>
            <a:off x="2683792" y="4287891"/>
            <a:ext cx="355194" cy="24097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672E5AB-A078-461B-9864-FADBEF90043E}"/>
              </a:ext>
            </a:extLst>
          </p:cNvPr>
          <p:cNvSpPr/>
          <p:nvPr/>
        </p:nvSpPr>
        <p:spPr>
          <a:xfrm>
            <a:off x="1025617" y="3517634"/>
            <a:ext cx="2552943" cy="369332"/>
          </a:xfrm>
          <a:prstGeom prst="rect">
            <a:avLst/>
          </a:prstGeom>
        </p:spPr>
        <p:txBody>
          <a:bodyPr wrap="none">
            <a:spAutoFit/>
          </a:bodyPr>
          <a:lstStyle/>
          <a:p>
            <a:r>
              <a:rPr lang="en-US" sz="1800" b="1" i="1" dirty="0">
                <a:solidFill>
                  <a:srgbClr val="000000"/>
                </a:solidFill>
                <a:latin typeface="Arial" panose="020B0604020202020204" pitchFamily="34" charset="0"/>
                <a:ea typeface="Times New Roman" panose="02020603050405020304" pitchFamily="18" charset="0"/>
              </a:rPr>
              <a:t>Time-based Inference</a:t>
            </a:r>
            <a:endParaRPr lang="en-AT" sz="1800" dirty="0"/>
          </a:p>
        </p:txBody>
      </p:sp>
    </p:spTree>
    <p:extLst>
      <p:ext uri="{BB962C8B-B14F-4D97-AF65-F5344CB8AC3E}">
        <p14:creationId xmlns:p14="http://schemas.microsoft.com/office/powerpoint/2010/main" val="3905659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DF02D2E3-6774-48DD-B984-ABBE4F356B73}"/>
              </a:ext>
            </a:extLst>
          </p:cNvPr>
          <p:cNvSpPr/>
          <p:nvPr/>
        </p:nvSpPr>
        <p:spPr>
          <a:xfrm>
            <a:off x="710866" y="661742"/>
            <a:ext cx="7794050" cy="886199"/>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7C9834CC-B317-4B53-9152-6429A7243207}"/>
              </a:ext>
            </a:extLst>
          </p:cNvPr>
          <p:cNvSpPr>
            <a:spLocks noGrp="1"/>
          </p:cNvSpPr>
          <p:nvPr>
            <p:ph idx="1"/>
          </p:nvPr>
        </p:nvSpPr>
        <p:spPr>
          <a:xfrm>
            <a:off x="537296" y="1776450"/>
            <a:ext cx="8063711" cy="2496099"/>
          </a:xfrm>
        </p:spPr>
        <p:txBody>
          <a:bodyPr>
            <a:noAutofit/>
          </a:bodyPr>
          <a:lstStyle/>
          <a:p>
            <a:pPr marL="0" indent="0">
              <a:spcBef>
                <a:spcPts val="899"/>
              </a:spcBef>
              <a:buNone/>
            </a:pPr>
            <a:r>
              <a:rPr lang="en-US" sz="1800" spc="-1" dirty="0"/>
              <a:t>The validity period is a measure of </a:t>
            </a:r>
            <a:r>
              <a:rPr lang="en-US" sz="1800" i="1" spc="-1" dirty="0"/>
              <a:t>how long the information in text unit remains valid after it has been expressed</a:t>
            </a:r>
            <a:endParaRPr lang="en-US" sz="1800" spc="-1" dirty="0"/>
          </a:p>
          <a:p>
            <a:pPr marL="0" indent="0">
              <a:spcBef>
                <a:spcPts val="899"/>
              </a:spcBef>
              <a:buNone/>
            </a:pPr>
            <a:endParaRPr lang="en-US" sz="1800" spc="-1" dirty="0"/>
          </a:p>
          <a:p>
            <a:pPr indent="0">
              <a:spcBef>
                <a:spcPts val="187"/>
              </a:spcBef>
              <a:spcAft>
                <a:spcPts val="187"/>
              </a:spcAft>
              <a:buClr>
                <a:schemeClr val="tx1"/>
              </a:buClr>
              <a:buNone/>
            </a:pPr>
            <a:r>
              <a:rPr lang="en-US" sz="1800" spc="-1" dirty="0"/>
              <a:t>Given a content </a:t>
            </a:r>
            <a:r>
              <a:rPr lang="en-US" sz="1800" i="1" spc="-1" dirty="0"/>
              <a:t>C</a:t>
            </a:r>
            <a:r>
              <a:rPr lang="en-US" sz="1800" spc="-1" dirty="0"/>
              <a:t> created at time </a:t>
            </a:r>
            <a:r>
              <a:rPr lang="el-GR" sz="1800" i="1" spc="-1" dirty="0"/>
              <a:t>τ</a:t>
            </a:r>
            <a:r>
              <a:rPr lang="en-US" sz="1800" spc="-1" dirty="0"/>
              <a:t>, its validity period is the </a:t>
            </a:r>
            <a:r>
              <a:rPr lang="en-US" sz="1800" b="1" u="sng" spc="-1" dirty="0"/>
              <a:t>maximum time</a:t>
            </a:r>
            <a:r>
              <a:rPr lang="en-US" sz="1800" spc="-1" dirty="0"/>
              <a:t> after </a:t>
            </a:r>
            <a:r>
              <a:rPr lang="el-GR" sz="1800" i="1" spc="-1" dirty="0"/>
              <a:t>τ </a:t>
            </a:r>
            <a:r>
              <a:rPr lang="en-US" sz="1800" i="1" spc="-1" dirty="0"/>
              <a:t> </a:t>
            </a:r>
            <a:r>
              <a:rPr lang="en-US" sz="1800" spc="-1" dirty="0"/>
              <a:t>during which the information expressed in </a:t>
            </a:r>
            <a:r>
              <a:rPr lang="en-US" sz="1800" i="1" spc="-1" dirty="0"/>
              <a:t>C</a:t>
            </a:r>
            <a:r>
              <a:rPr lang="en-US" sz="1800" b="1" spc="-1" dirty="0"/>
              <a:t> </a:t>
            </a:r>
            <a:r>
              <a:rPr lang="en-US" sz="1800" b="1" u="sng" spc="-1" dirty="0"/>
              <a:t>remains valid</a:t>
            </a:r>
          </a:p>
          <a:p>
            <a:pPr indent="0">
              <a:spcBef>
                <a:spcPts val="187"/>
              </a:spcBef>
              <a:spcAft>
                <a:spcPts val="187"/>
              </a:spcAft>
              <a:buNone/>
            </a:pPr>
            <a:endParaRPr lang="en-US" sz="1800" spc="-1" dirty="0"/>
          </a:p>
          <a:p>
            <a:pPr marL="0" indent="0">
              <a:buNone/>
            </a:pPr>
            <a:r>
              <a:rPr lang="en-US" dirty="0"/>
              <a:t>Note:  we use sentences as text units and we assume that a sentence creation time </a:t>
            </a:r>
            <a:r>
              <a:rPr lang="el-GR" i="1" spc="-1" dirty="0"/>
              <a:t>τ</a:t>
            </a:r>
            <a:r>
              <a:rPr lang="en-US" i="1" spc="-1" dirty="0"/>
              <a:t> </a:t>
            </a:r>
            <a:r>
              <a:rPr lang="en-US" dirty="0"/>
              <a:t>is equal to prediction time</a:t>
            </a:r>
          </a:p>
        </p:txBody>
      </p:sp>
      <p:sp>
        <p:nvSpPr>
          <p:cNvPr id="8" name="textruta 7">
            <a:extLst>
              <a:ext uri="{FF2B5EF4-FFF2-40B4-BE49-F238E27FC236}">
                <a16:creationId xmlns:a16="http://schemas.microsoft.com/office/drawing/2014/main" id="{CDBD9688-542F-4E62-AAE6-54D78D43366D}"/>
              </a:ext>
            </a:extLst>
          </p:cNvPr>
          <p:cNvSpPr txBox="1"/>
          <p:nvPr/>
        </p:nvSpPr>
        <p:spPr>
          <a:xfrm>
            <a:off x="1231899" y="890251"/>
            <a:ext cx="6680200" cy="507831"/>
          </a:xfrm>
          <a:prstGeom prst="rect">
            <a:avLst/>
          </a:prstGeom>
          <a:noFill/>
        </p:spPr>
        <p:txBody>
          <a:bodyPr wrap="square" rtlCol="0">
            <a:spAutoFit/>
          </a:bodyPr>
          <a:lstStyle/>
          <a:p>
            <a:pPr algn="ctr"/>
            <a:r>
              <a:rPr lang="sv-SE" sz="2700" dirty="0">
                <a:solidFill>
                  <a:schemeClr val="tx1">
                    <a:lumMod val="85000"/>
                    <a:lumOff val="15000"/>
                  </a:schemeClr>
                </a:solidFill>
              </a:rPr>
              <a:t>PROBLEM DEFINITION</a:t>
            </a:r>
            <a:endParaRPr lang="en-US" sz="2700" dirty="0">
              <a:solidFill>
                <a:schemeClr val="tx1">
                  <a:lumMod val="85000"/>
                  <a:lumOff val="15000"/>
                </a:schemeClr>
              </a:solidFill>
            </a:endParaRPr>
          </a:p>
        </p:txBody>
      </p:sp>
      <p:cxnSp>
        <p:nvCxnSpPr>
          <p:cNvPr id="9" name="Rak koppling 8">
            <a:extLst>
              <a:ext uri="{FF2B5EF4-FFF2-40B4-BE49-F238E27FC236}">
                <a16:creationId xmlns:a16="http://schemas.microsoft.com/office/drawing/2014/main" id="{9DAE893B-DE94-497D-B402-3192DF27931F}"/>
              </a:ext>
            </a:extLst>
          </p:cNvPr>
          <p:cNvCxnSpPr/>
          <p:nvPr/>
        </p:nvCxnSpPr>
        <p:spPr>
          <a:xfrm>
            <a:off x="531990" y="1547948"/>
            <a:ext cx="82677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ktangel 11">
            <a:extLst>
              <a:ext uri="{FF2B5EF4-FFF2-40B4-BE49-F238E27FC236}">
                <a16:creationId xmlns:a16="http://schemas.microsoft.com/office/drawing/2014/main" id="{83C9AE84-592A-4BDB-9230-B67F6418A77A}"/>
              </a:ext>
            </a:extLst>
          </p:cNvPr>
          <p:cNvSpPr/>
          <p:nvPr/>
        </p:nvSpPr>
        <p:spPr>
          <a:xfrm>
            <a:off x="640908" y="2683108"/>
            <a:ext cx="7933967" cy="54142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Box 6">
            <a:extLst>
              <a:ext uri="{FF2B5EF4-FFF2-40B4-BE49-F238E27FC236}">
                <a16:creationId xmlns:a16="http://schemas.microsoft.com/office/drawing/2014/main" id="{A7C4F8F7-C454-4772-9152-0D9609EE190A}"/>
              </a:ext>
            </a:extLst>
          </p:cNvPr>
          <p:cNvSpPr txBox="1"/>
          <p:nvPr/>
        </p:nvSpPr>
        <p:spPr>
          <a:xfrm>
            <a:off x="0" y="4901125"/>
            <a:ext cx="9243236" cy="415498"/>
          </a:xfrm>
          <a:prstGeom prst="rect">
            <a:avLst/>
          </a:prstGeom>
          <a:noFill/>
        </p:spPr>
        <p:txBody>
          <a:bodyPr wrap="none" rtlCol="0">
            <a:spAutoFit/>
          </a:bodyPr>
          <a:lstStyle/>
          <a:p>
            <a:r>
              <a:rPr lang="en-US" sz="1050" dirty="0"/>
              <a:t>Axel </a:t>
            </a:r>
            <a:r>
              <a:rPr lang="en-US" sz="1050" dirty="0" err="1"/>
              <a:t>Almquist</a:t>
            </a:r>
            <a:r>
              <a:rPr lang="en-US" sz="1050" dirty="0"/>
              <a:t>,  Adam </a:t>
            </a:r>
            <a:r>
              <a:rPr lang="en-US" sz="1050" dirty="0" err="1"/>
              <a:t>Jatowt</a:t>
            </a:r>
            <a:r>
              <a:rPr lang="en-US" sz="1050" dirty="0"/>
              <a:t>. </a:t>
            </a:r>
            <a:r>
              <a:rPr lang="en-US" sz="1050" i="1" dirty="0"/>
              <a:t>Towards Content Expiry Date Determination: Predicting Validity Periods of Sentences</a:t>
            </a:r>
            <a:r>
              <a:rPr lang="en-US" sz="1050" dirty="0"/>
              <a:t>. ECIR 2019, pp. 86-101</a:t>
            </a:r>
          </a:p>
          <a:p>
            <a:endParaRPr lang="en-AT" sz="1050" dirty="0"/>
          </a:p>
        </p:txBody>
      </p:sp>
    </p:spTree>
    <p:extLst>
      <p:ext uri="{BB962C8B-B14F-4D97-AF65-F5344CB8AC3E}">
        <p14:creationId xmlns:p14="http://schemas.microsoft.com/office/powerpoint/2010/main" val="332992451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FC36502C-9B96-45D3-95A9-B0B547795B50}"/>
              </a:ext>
            </a:extLst>
          </p:cNvPr>
          <p:cNvSpPr/>
          <p:nvPr/>
        </p:nvSpPr>
        <p:spPr>
          <a:xfrm>
            <a:off x="818565" y="607679"/>
            <a:ext cx="7506868" cy="100519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A1F5ABD6-2113-4067-B2D8-74C22D807C8E}"/>
              </a:ext>
            </a:extLst>
          </p:cNvPr>
          <p:cNvSpPr>
            <a:spLocks noGrp="1"/>
          </p:cNvSpPr>
          <p:nvPr>
            <p:ph idx="1"/>
          </p:nvPr>
        </p:nvSpPr>
        <p:spPr>
          <a:xfrm>
            <a:off x="1239420" y="1882029"/>
            <a:ext cx="7109658" cy="2780053"/>
          </a:xfrm>
        </p:spPr>
        <p:txBody>
          <a:bodyPr>
            <a:normAutofit/>
          </a:bodyPr>
          <a:lstStyle/>
          <a:p>
            <a:pPr marL="0" indent="0">
              <a:buClr>
                <a:schemeClr val="tx1"/>
              </a:buClr>
              <a:buNone/>
            </a:pPr>
            <a:r>
              <a:rPr lang="sv-SE" sz="1800" dirty="0" err="1"/>
              <a:t>Approaches</a:t>
            </a:r>
            <a:r>
              <a:rPr lang="sv-SE" sz="1800" dirty="0"/>
              <a:t> </a:t>
            </a:r>
            <a:r>
              <a:rPr lang="sv-SE" sz="1800" dirty="0" err="1"/>
              <a:t>of</a:t>
            </a:r>
            <a:r>
              <a:rPr lang="sv-SE" sz="1800" dirty="0"/>
              <a:t> </a:t>
            </a:r>
            <a:r>
              <a:rPr lang="sv-SE" sz="1800" b="1" dirty="0"/>
              <a:t>Temporal </a:t>
            </a:r>
            <a:r>
              <a:rPr lang="sv-SE" sz="1800" b="1" dirty="0" err="1"/>
              <a:t>Fact</a:t>
            </a:r>
            <a:r>
              <a:rPr lang="sv-SE" sz="1800" b="1" dirty="0"/>
              <a:t> </a:t>
            </a:r>
            <a:r>
              <a:rPr lang="sv-SE" sz="1800" b="1" dirty="0" err="1"/>
              <a:t>Scoping</a:t>
            </a:r>
            <a:r>
              <a:rPr lang="sv-SE" sz="1800" dirty="0"/>
              <a:t>:</a:t>
            </a:r>
          </a:p>
          <a:p>
            <a:pPr lvl="1">
              <a:buClr>
                <a:schemeClr val="tx1"/>
              </a:buClr>
              <a:buFont typeface="Wingdings" panose="05000000000000000000" pitchFamily="2" charset="2"/>
              <a:buChar char="§"/>
            </a:pPr>
            <a:r>
              <a:rPr lang="en-US" sz="1800" spc="-1" dirty="0"/>
              <a:t>T-</a:t>
            </a:r>
            <a:r>
              <a:rPr lang="en-US" sz="1800" spc="-1" dirty="0" err="1"/>
              <a:t>Yago</a:t>
            </a:r>
            <a:r>
              <a:rPr lang="en-US" sz="1800" spc="-1" dirty="0"/>
              <a:t> [Wang et al 2010]</a:t>
            </a:r>
          </a:p>
          <a:p>
            <a:pPr lvl="1">
              <a:buClr>
                <a:schemeClr val="tx1"/>
              </a:buClr>
              <a:buFont typeface="Wingdings" panose="05000000000000000000" pitchFamily="2" charset="2"/>
              <a:buChar char="§"/>
            </a:pPr>
            <a:r>
              <a:rPr lang="en-US" sz="1800" spc="-1" dirty="0" err="1"/>
              <a:t>CoTS</a:t>
            </a:r>
            <a:r>
              <a:rPr lang="en-US" sz="1800" spc="-1" dirty="0"/>
              <a:t> [Talukdar et al 2012]</a:t>
            </a:r>
          </a:p>
          <a:p>
            <a:pPr lvl="1">
              <a:buClr>
                <a:schemeClr val="tx1"/>
              </a:buClr>
              <a:buFont typeface="Wingdings" panose="05000000000000000000" pitchFamily="2" charset="2"/>
              <a:buChar char="§"/>
            </a:pPr>
            <a:r>
              <a:rPr lang="en-US" sz="1800" spc="-1" dirty="0"/>
              <a:t>PRAVDA [Wang et al 2011]</a:t>
            </a:r>
          </a:p>
          <a:p>
            <a:pPr lvl="1">
              <a:buClr>
                <a:schemeClr val="tx1"/>
              </a:buClr>
              <a:buFont typeface="Wingdings" panose="05000000000000000000" pitchFamily="2" charset="2"/>
              <a:buChar char="§"/>
            </a:pPr>
            <a:r>
              <a:rPr lang="en-US" sz="1800" spc="-1" dirty="0"/>
              <a:t>TIE [Ling and Weld 2010]</a:t>
            </a:r>
          </a:p>
          <a:p>
            <a:pPr lvl="1">
              <a:buClr>
                <a:schemeClr val="tx1"/>
              </a:buClr>
              <a:buFont typeface="Wingdings" panose="05000000000000000000" pitchFamily="2" charset="2"/>
              <a:buChar char="§"/>
            </a:pPr>
            <a:r>
              <a:rPr lang="en-US" sz="1800" spc="-1" dirty="0"/>
              <a:t>and more.. [</a:t>
            </a:r>
            <a:r>
              <a:rPr lang="en-US" sz="1800" dirty="0"/>
              <a:t>Gupta and </a:t>
            </a:r>
            <a:r>
              <a:rPr lang="en-US" sz="1800" dirty="0" err="1"/>
              <a:t>Berberich</a:t>
            </a:r>
            <a:r>
              <a:rPr lang="en-US" sz="1800" dirty="0"/>
              <a:t> (2018),  Sil and </a:t>
            </a:r>
            <a:r>
              <a:rPr lang="en-US" sz="1800" dirty="0" err="1"/>
              <a:t>Cucerzan</a:t>
            </a:r>
            <a:r>
              <a:rPr lang="en-US" sz="1800" dirty="0"/>
              <a:t> (2014)]</a:t>
            </a:r>
          </a:p>
          <a:p>
            <a:pPr marL="171450" lvl="1" indent="0">
              <a:buClr>
                <a:schemeClr val="tx1"/>
              </a:buClr>
              <a:buNone/>
            </a:pPr>
            <a:endParaRPr lang="en-US" sz="1800" dirty="0"/>
          </a:p>
          <a:p>
            <a:pPr marL="171450" lvl="1" indent="0">
              <a:buClr>
                <a:schemeClr val="tx1"/>
              </a:buClr>
              <a:buNone/>
            </a:pPr>
            <a:r>
              <a:rPr lang="sv-SE" sz="1800" spc="-1" dirty="0"/>
              <a:t>(</a:t>
            </a:r>
            <a:r>
              <a:rPr lang="en-US" sz="1800" spc="-1" dirty="0"/>
              <a:t>Life Time Durations of Tweets [</a:t>
            </a:r>
            <a:r>
              <a:rPr lang="en-US" sz="1800" spc="-1" dirty="0" err="1"/>
              <a:t>Takemura</a:t>
            </a:r>
            <a:r>
              <a:rPr lang="en-US" sz="1800" spc="-1" dirty="0"/>
              <a:t> and Tajima 2012]) </a:t>
            </a:r>
            <a:endParaRPr lang="en-US" spc="-1" dirty="0"/>
          </a:p>
          <a:p>
            <a:pPr marL="0" indent="0">
              <a:buClr>
                <a:schemeClr val="tx1"/>
              </a:buClr>
              <a:buNone/>
            </a:pPr>
            <a:endParaRPr lang="en-US" spc="-1" dirty="0"/>
          </a:p>
          <a:p>
            <a:pPr marL="0" indent="0">
              <a:buClr>
                <a:schemeClr val="tx1"/>
              </a:buClr>
              <a:buNone/>
            </a:pPr>
            <a:endParaRPr lang="en-US" spc="-1" dirty="0"/>
          </a:p>
          <a:p>
            <a:pPr lvl="1">
              <a:buClr>
                <a:schemeClr val="tx1"/>
              </a:buClr>
              <a:buFont typeface="Wingdings" panose="05000000000000000000" pitchFamily="2" charset="2"/>
              <a:buChar char="§"/>
            </a:pPr>
            <a:endParaRPr lang="en-US" spc="-1" dirty="0"/>
          </a:p>
        </p:txBody>
      </p:sp>
      <p:sp>
        <p:nvSpPr>
          <p:cNvPr id="7" name="textruta 6">
            <a:extLst>
              <a:ext uri="{FF2B5EF4-FFF2-40B4-BE49-F238E27FC236}">
                <a16:creationId xmlns:a16="http://schemas.microsoft.com/office/drawing/2014/main" id="{1C700FCA-20A0-4EDD-AF1A-710F891C4730}"/>
              </a:ext>
            </a:extLst>
          </p:cNvPr>
          <p:cNvSpPr txBox="1"/>
          <p:nvPr/>
        </p:nvSpPr>
        <p:spPr>
          <a:xfrm>
            <a:off x="1587499" y="703268"/>
            <a:ext cx="5969000" cy="923330"/>
          </a:xfrm>
          <a:prstGeom prst="rect">
            <a:avLst/>
          </a:prstGeom>
          <a:noFill/>
        </p:spPr>
        <p:txBody>
          <a:bodyPr wrap="square" rtlCol="0">
            <a:spAutoFit/>
          </a:bodyPr>
          <a:lstStyle/>
          <a:p>
            <a:pPr algn="ctr"/>
            <a:r>
              <a:rPr lang="sv-SE" sz="2700" dirty="0">
                <a:solidFill>
                  <a:schemeClr val="tx1">
                    <a:lumMod val="85000"/>
                    <a:lumOff val="15000"/>
                  </a:schemeClr>
                </a:solidFill>
              </a:rPr>
              <a:t>RELATED WORK:  TEMPORAL FACT SCOPING</a:t>
            </a:r>
            <a:endParaRPr lang="en-US" sz="2700" dirty="0">
              <a:solidFill>
                <a:schemeClr val="tx1">
                  <a:lumMod val="85000"/>
                  <a:lumOff val="15000"/>
                </a:schemeClr>
              </a:solidFill>
            </a:endParaRPr>
          </a:p>
        </p:txBody>
      </p:sp>
    </p:spTree>
    <p:extLst>
      <p:ext uri="{BB962C8B-B14F-4D97-AF65-F5344CB8AC3E}">
        <p14:creationId xmlns:p14="http://schemas.microsoft.com/office/powerpoint/2010/main" val="31375579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A282F309-377C-43B1-802C-DE4165A3F807}"/>
              </a:ext>
            </a:extLst>
          </p:cNvPr>
          <p:cNvSpPr/>
          <p:nvPr/>
        </p:nvSpPr>
        <p:spPr>
          <a:xfrm>
            <a:off x="779924" y="277582"/>
            <a:ext cx="7584152" cy="99132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A1F5ABD6-2113-4067-B2D8-74C22D807C8E}"/>
              </a:ext>
            </a:extLst>
          </p:cNvPr>
          <p:cNvSpPr>
            <a:spLocks noGrp="1"/>
          </p:cNvSpPr>
          <p:nvPr>
            <p:ph idx="1"/>
          </p:nvPr>
        </p:nvSpPr>
        <p:spPr>
          <a:xfrm>
            <a:off x="939881" y="1612538"/>
            <a:ext cx="7424195" cy="3987657"/>
          </a:xfrm>
        </p:spPr>
        <p:txBody>
          <a:bodyPr>
            <a:normAutofit/>
          </a:bodyPr>
          <a:lstStyle/>
          <a:p>
            <a:pPr>
              <a:buClr>
                <a:schemeClr val="tx1"/>
              </a:buClr>
              <a:buFont typeface="Wingdings" panose="05000000000000000000" pitchFamily="2" charset="2"/>
              <a:buChar char="§"/>
            </a:pPr>
            <a:r>
              <a:rPr lang="en-US" sz="1800" spc="-1" dirty="0"/>
              <a:t>The need of temporal expressions in relation to the fact </a:t>
            </a:r>
            <a:r>
              <a:rPr lang="en-US" sz="1800" dirty="0"/>
              <a:t>(T-</a:t>
            </a:r>
            <a:r>
              <a:rPr lang="en-US" sz="1800" dirty="0" err="1"/>
              <a:t>Yago</a:t>
            </a:r>
            <a:r>
              <a:rPr lang="en-US" sz="1800" dirty="0"/>
              <a:t>, PRAVDA, IE, Gupta and </a:t>
            </a:r>
            <a:r>
              <a:rPr lang="en-US" sz="1800" dirty="0" err="1"/>
              <a:t>Berberich</a:t>
            </a:r>
            <a:r>
              <a:rPr lang="en-US" sz="1800" dirty="0"/>
              <a:t>, Sil and </a:t>
            </a:r>
            <a:r>
              <a:rPr lang="en-US" sz="1800" dirty="0" err="1"/>
              <a:t>Cucerzan</a:t>
            </a:r>
            <a:r>
              <a:rPr lang="en-US" sz="1800" dirty="0"/>
              <a:t>)</a:t>
            </a:r>
            <a:endParaRPr lang="en-US" sz="1800" spc="-1" dirty="0"/>
          </a:p>
          <a:p>
            <a:pPr>
              <a:buClr>
                <a:schemeClr val="tx1"/>
              </a:buClr>
              <a:buFont typeface="Wingdings" panose="05000000000000000000" pitchFamily="2" charset="2"/>
              <a:buChar char="§"/>
            </a:pPr>
            <a:r>
              <a:rPr lang="en-US" sz="1800" spc="-1" dirty="0"/>
              <a:t>Fact has to be expressed numerous times (</a:t>
            </a:r>
            <a:r>
              <a:rPr lang="en-US" sz="1800" spc="-1" dirty="0" err="1"/>
              <a:t>CoTS</a:t>
            </a:r>
            <a:r>
              <a:rPr lang="en-US" sz="1800" spc="-1" dirty="0"/>
              <a:t>)</a:t>
            </a:r>
          </a:p>
          <a:p>
            <a:pPr lvl="1">
              <a:buClr>
                <a:schemeClr val="tx1"/>
              </a:buClr>
              <a:buFont typeface="Wingdings" panose="05000000000000000000" pitchFamily="2" charset="2"/>
              <a:buChar char="§"/>
            </a:pPr>
            <a:r>
              <a:rPr lang="sv-SE" sz="1650" i="1" spc="-1" dirty="0"/>
              <a:t>”Obama is the president” vs ”</a:t>
            </a:r>
            <a:r>
              <a:rPr lang="sv-SE" sz="1650" i="1" spc="-1" dirty="0" err="1"/>
              <a:t>Trump</a:t>
            </a:r>
            <a:r>
              <a:rPr lang="sv-SE" sz="1650" i="1" spc="-1" dirty="0"/>
              <a:t> is the president” </a:t>
            </a:r>
            <a:r>
              <a:rPr lang="sv-SE" sz="1650" i="1" spc="-1" dirty="0" err="1"/>
              <a:t>which</a:t>
            </a:r>
            <a:r>
              <a:rPr lang="sv-SE" sz="1650" i="1" spc="-1" dirty="0"/>
              <a:t> </a:t>
            </a:r>
            <a:r>
              <a:rPr lang="sv-SE" sz="1650" i="1" spc="-1" dirty="0" err="1"/>
              <a:t>occurred</a:t>
            </a:r>
            <a:r>
              <a:rPr lang="sv-SE" sz="1650" i="1" spc="-1" dirty="0"/>
              <a:t> </a:t>
            </a:r>
            <a:r>
              <a:rPr lang="sv-SE" sz="1650" i="1" spc="-1" dirty="0" err="1"/>
              <a:t>most</a:t>
            </a:r>
            <a:r>
              <a:rPr lang="sv-SE" sz="1650" i="1" spc="-1" dirty="0"/>
              <a:t> </a:t>
            </a:r>
            <a:r>
              <a:rPr lang="sv-SE" sz="1650" i="1" spc="-1" dirty="0" err="1"/>
              <a:t>when</a:t>
            </a:r>
            <a:r>
              <a:rPr lang="sv-SE" sz="1650" i="1" spc="-1" dirty="0"/>
              <a:t>?</a:t>
            </a:r>
            <a:endParaRPr lang="en-US" sz="1650" spc="-1" dirty="0"/>
          </a:p>
          <a:p>
            <a:pPr>
              <a:buClr>
                <a:schemeClr val="tx1"/>
              </a:buClr>
              <a:buFont typeface="Wingdings" panose="05000000000000000000" pitchFamily="2" charset="2"/>
              <a:buChar char="§"/>
            </a:pPr>
            <a:r>
              <a:rPr lang="en-US" sz="1800" spc="-1" dirty="0"/>
              <a:t>Not focused on free text (T-</a:t>
            </a:r>
            <a:r>
              <a:rPr lang="en-US" sz="1800" spc="-1" dirty="0" err="1"/>
              <a:t>Yago</a:t>
            </a:r>
            <a:r>
              <a:rPr lang="en-US" sz="1800" spc="-1" dirty="0"/>
              <a:t>)</a:t>
            </a:r>
          </a:p>
          <a:p>
            <a:pPr lvl="1">
              <a:buClr>
                <a:schemeClr val="tx1"/>
              </a:buClr>
              <a:buFont typeface="Wingdings" panose="05000000000000000000" pitchFamily="2" charset="2"/>
              <a:buChar char="§"/>
            </a:pPr>
            <a:r>
              <a:rPr lang="en-US" sz="1650" spc="-1" dirty="0"/>
              <a:t>T</a:t>
            </a:r>
            <a:r>
              <a:rPr lang="en-US" sz="1500" spc="-1" dirty="0"/>
              <a:t>-</a:t>
            </a:r>
            <a:r>
              <a:rPr lang="en-US" sz="1650" spc="-1" dirty="0" err="1"/>
              <a:t>Yago</a:t>
            </a:r>
            <a:r>
              <a:rPr lang="en-US" sz="1650" spc="-1" dirty="0"/>
              <a:t> is mainly focused on Wikipedia info</a:t>
            </a:r>
            <a:r>
              <a:rPr lang="en-US" sz="1500" spc="-1" dirty="0"/>
              <a:t>-</a:t>
            </a:r>
            <a:r>
              <a:rPr lang="en-US" sz="1650" spc="-1" dirty="0"/>
              <a:t>boxes</a:t>
            </a:r>
          </a:p>
          <a:p>
            <a:pPr>
              <a:buClr>
                <a:schemeClr val="tx1"/>
              </a:buClr>
              <a:buFont typeface="Wingdings" panose="05000000000000000000" pitchFamily="2" charset="2"/>
              <a:buChar char="§"/>
            </a:pPr>
            <a:r>
              <a:rPr lang="en-US" sz="1800" spc="-1" dirty="0"/>
              <a:t>Mostly focused on past facts, events and actions and on facts such as “X was married to Y”(</a:t>
            </a:r>
            <a:r>
              <a:rPr lang="en-US" sz="1800" dirty="0"/>
              <a:t>Sil and </a:t>
            </a:r>
            <a:r>
              <a:rPr lang="en-US" sz="1800" dirty="0" err="1"/>
              <a:t>Cucerzan</a:t>
            </a:r>
            <a:r>
              <a:rPr lang="en-US" sz="1800" dirty="0"/>
              <a:t>, </a:t>
            </a:r>
            <a:r>
              <a:rPr lang="en-US" sz="1800" dirty="0" err="1"/>
              <a:t>CoTS</a:t>
            </a:r>
            <a:r>
              <a:rPr lang="en-US" sz="1800" dirty="0"/>
              <a:t>),</a:t>
            </a:r>
            <a:endParaRPr lang="en-US" sz="1650" spc="-1" dirty="0"/>
          </a:p>
          <a:p>
            <a:pPr marL="0" indent="0">
              <a:buClr>
                <a:schemeClr val="tx1"/>
              </a:buClr>
              <a:buNone/>
            </a:pPr>
            <a:endParaRPr lang="en-US" sz="1800" spc="-1" dirty="0"/>
          </a:p>
          <a:p>
            <a:pPr marL="171450" lvl="1" indent="0">
              <a:buClr>
                <a:schemeClr val="tx1"/>
              </a:buClr>
              <a:buNone/>
            </a:pPr>
            <a:endParaRPr lang="en-US" spc="-1" dirty="0"/>
          </a:p>
          <a:p>
            <a:pPr marL="0" indent="0">
              <a:buClr>
                <a:schemeClr val="tx1"/>
              </a:buClr>
              <a:buNone/>
            </a:pPr>
            <a:endParaRPr lang="en-US" spc="-1" dirty="0"/>
          </a:p>
          <a:p>
            <a:pPr lvl="1">
              <a:buClr>
                <a:schemeClr val="tx1"/>
              </a:buClr>
              <a:buFont typeface="Wingdings" panose="05000000000000000000" pitchFamily="2" charset="2"/>
              <a:buChar char="§"/>
            </a:pPr>
            <a:endParaRPr lang="en-US" spc="-1" dirty="0"/>
          </a:p>
        </p:txBody>
      </p:sp>
      <p:sp>
        <p:nvSpPr>
          <p:cNvPr id="6" name="textruta 5">
            <a:extLst>
              <a:ext uri="{FF2B5EF4-FFF2-40B4-BE49-F238E27FC236}">
                <a16:creationId xmlns:a16="http://schemas.microsoft.com/office/drawing/2014/main" id="{BE763761-79E2-4783-B461-5824838935D6}"/>
              </a:ext>
            </a:extLst>
          </p:cNvPr>
          <p:cNvSpPr txBox="1"/>
          <p:nvPr/>
        </p:nvSpPr>
        <p:spPr>
          <a:xfrm>
            <a:off x="1568449" y="368664"/>
            <a:ext cx="6007100" cy="923330"/>
          </a:xfrm>
          <a:prstGeom prst="rect">
            <a:avLst/>
          </a:prstGeom>
          <a:noFill/>
        </p:spPr>
        <p:txBody>
          <a:bodyPr wrap="square" rtlCol="0">
            <a:spAutoFit/>
          </a:bodyPr>
          <a:lstStyle/>
          <a:p>
            <a:pPr algn="ctr"/>
            <a:r>
              <a:rPr lang="sv-SE" sz="2700" dirty="0">
                <a:solidFill>
                  <a:schemeClr val="tx1">
                    <a:lumMod val="85000"/>
                    <a:lumOff val="15000"/>
                  </a:schemeClr>
                </a:solidFill>
              </a:rPr>
              <a:t>TEMPORAL FACT SCOPING: LIMITATIONS</a:t>
            </a:r>
            <a:endParaRPr lang="en-US" sz="2700" dirty="0">
              <a:solidFill>
                <a:schemeClr val="tx1">
                  <a:lumMod val="85000"/>
                  <a:lumOff val="15000"/>
                </a:schemeClr>
              </a:solidFill>
            </a:endParaRPr>
          </a:p>
        </p:txBody>
      </p:sp>
    </p:spTree>
    <p:extLst>
      <p:ext uri="{BB962C8B-B14F-4D97-AF65-F5344CB8AC3E}">
        <p14:creationId xmlns:p14="http://schemas.microsoft.com/office/powerpoint/2010/main" val="2196968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36EC1-9CD2-4EA4-83C3-32A3173B65CA}"/>
              </a:ext>
            </a:extLst>
          </p:cNvPr>
          <p:cNvSpPr>
            <a:spLocks noGrp="1"/>
          </p:cNvSpPr>
          <p:nvPr>
            <p:ph type="title"/>
          </p:nvPr>
        </p:nvSpPr>
        <p:spPr/>
        <p:txBody>
          <a:bodyPr/>
          <a:lstStyle/>
          <a:p>
            <a:r>
              <a:rPr lang="en-US" dirty="0"/>
              <a:t>Experimental Results</a:t>
            </a:r>
            <a:endParaRPr lang="en-AT" dirty="0"/>
          </a:p>
        </p:txBody>
      </p:sp>
      <p:sp>
        <p:nvSpPr>
          <p:cNvPr id="3" name="Content Placeholder 2">
            <a:extLst>
              <a:ext uri="{FF2B5EF4-FFF2-40B4-BE49-F238E27FC236}">
                <a16:creationId xmlns:a16="http://schemas.microsoft.com/office/drawing/2014/main" id="{C56310B8-B07B-4B90-923C-76AD872BD4E2}"/>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1EF36B59-5C2B-42C8-97D0-C1AF49272A9A}"/>
              </a:ext>
            </a:extLst>
          </p:cNvPr>
          <p:cNvPicPr>
            <a:picLocks noChangeAspect="1"/>
          </p:cNvPicPr>
          <p:nvPr/>
        </p:nvPicPr>
        <p:blipFill rotWithShape="1">
          <a:blip r:embed="rId2"/>
          <a:srcRect r="72401"/>
          <a:stretch/>
        </p:blipFill>
        <p:spPr>
          <a:xfrm>
            <a:off x="381001" y="1733550"/>
            <a:ext cx="2133600" cy="2438400"/>
          </a:xfrm>
          <a:prstGeom prst="rect">
            <a:avLst/>
          </a:prstGeom>
        </p:spPr>
      </p:pic>
      <p:pic>
        <p:nvPicPr>
          <p:cNvPr id="5" name="Picture 4">
            <a:extLst>
              <a:ext uri="{FF2B5EF4-FFF2-40B4-BE49-F238E27FC236}">
                <a16:creationId xmlns:a16="http://schemas.microsoft.com/office/drawing/2014/main" id="{D25AF4FA-B74F-4A53-84B1-BF846013B4E9}"/>
              </a:ext>
            </a:extLst>
          </p:cNvPr>
          <p:cNvPicPr>
            <a:picLocks noChangeAspect="1"/>
          </p:cNvPicPr>
          <p:nvPr/>
        </p:nvPicPr>
        <p:blipFill rotWithShape="1">
          <a:blip r:embed="rId2"/>
          <a:srcRect l="60126"/>
          <a:stretch/>
        </p:blipFill>
        <p:spPr>
          <a:xfrm>
            <a:off x="5181600" y="1733550"/>
            <a:ext cx="3082524" cy="2438400"/>
          </a:xfrm>
          <a:prstGeom prst="rect">
            <a:avLst/>
          </a:prstGeom>
        </p:spPr>
      </p:pic>
      <p:pic>
        <p:nvPicPr>
          <p:cNvPr id="6" name="Picture 5">
            <a:extLst>
              <a:ext uri="{FF2B5EF4-FFF2-40B4-BE49-F238E27FC236}">
                <a16:creationId xmlns:a16="http://schemas.microsoft.com/office/drawing/2014/main" id="{525C4CD4-671D-4539-89AC-E4E63BAD80A3}"/>
              </a:ext>
            </a:extLst>
          </p:cNvPr>
          <p:cNvPicPr>
            <a:picLocks noChangeAspect="1"/>
          </p:cNvPicPr>
          <p:nvPr/>
        </p:nvPicPr>
        <p:blipFill rotWithShape="1">
          <a:blip r:embed="rId2"/>
          <a:srcRect l="27599" r="47759"/>
          <a:stretch/>
        </p:blipFill>
        <p:spPr>
          <a:xfrm>
            <a:off x="2667000" y="1733550"/>
            <a:ext cx="1905000" cy="2438400"/>
          </a:xfrm>
          <a:prstGeom prst="rect">
            <a:avLst/>
          </a:prstGeom>
        </p:spPr>
      </p:pic>
    </p:spTree>
    <p:extLst>
      <p:ext uri="{BB962C8B-B14F-4D97-AF65-F5344CB8AC3E}">
        <p14:creationId xmlns:p14="http://schemas.microsoft.com/office/powerpoint/2010/main" val="13987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ktangel 9">
            <a:extLst>
              <a:ext uri="{FF2B5EF4-FFF2-40B4-BE49-F238E27FC236}">
                <a16:creationId xmlns:a16="http://schemas.microsoft.com/office/drawing/2014/main" id="{79CEFAA9-32CF-4237-9B55-2AF9710CB6E1}"/>
              </a:ext>
            </a:extLst>
          </p:cNvPr>
          <p:cNvSpPr/>
          <p:nvPr/>
        </p:nvSpPr>
        <p:spPr>
          <a:xfrm>
            <a:off x="1013886" y="878306"/>
            <a:ext cx="7116228" cy="110690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2CA43B66-B7C5-4243-BDA6-5C5E0301FDA5}"/>
              </a:ext>
            </a:extLst>
          </p:cNvPr>
          <p:cNvSpPr>
            <a:spLocks noGrp="1"/>
          </p:cNvSpPr>
          <p:nvPr>
            <p:ph idx="1"/>
          </p:nvPr>
        </p:nvSpPr>
        <p:spPr>
          <a:xfrm>
            <a:off x="688527" y="2260506"/>
            <a:ext cx="7441587" cy="1817954"/>
          </a:xfrm>
        </p:spPr>
        <p:txBody>
          <a:bodyPr>
            <a:normAutofit/>
          </a:bodyPr>
          <a:lstStyle/>
          <a:p>
            <a:pPr marL="634635" lvl="1" indent="-257175">
              <a:spcBef>
                <a:spcPts val="187"/>
              </a:spcBef>
              <a:spcAft>
                <a:spcPts val="187"/>
              </a:spcAft>
              <a:buClr>
                <a:schemeClr val="tx1"/>
              </a:buClr>
              <a:buFont typeface="Wingdings" panose="05000000000000000000" pitchFamily="2" charset="2"/>
              <a:buChar char="§"/>
            </a:pPr>
            <a:r>
              <a:rPr lang="en-US" sz="1800" i="1" spc="-1" dirty="0"/>
              <a:t>“I am getting ready for my connecting flight to home sweet home”</a:t>
            </a:r>
          </a:p>
          <a:p>
            <a:pPr marL="634635" lvl="1" indent="-257175">
              <a:spcBef>
                <a:spcPts val="187"/>
              </a:spcBef>
              <a:spcAft>
                <a:spcPts val="187"/>
              </a:spcAft>
              <a:buClr>
                <a:schemeClr val="tx1"/>
              </a:buClr>
              <a:buFont typeface="Wingdings" panose="05000000000000000000" pitchFamily="2" charset="2"/>
              <a:buChar char="§"/>
            </a:pPr>
            <a:endParaRPr lang="en-US" sz="1800" spc="-1" dirty="0"/>
          </a:p>
          <a:p>
            <a:pPr marL="634635" lvl="1" indent="-257175">
              <a:spcBef>
                <a:spcPts val="187"/>
              </a:spcBef>
              <a:spcAft>
                <a:spcPts val="187"/>
              </a:spcAft>
              <a:buClr>
                <a:schemeClr val="tx1"/>
              </a:buClr>
              <a:buFont typeface="Wingdings" panose="05000000000000000000" pitchFamily="2" charset="2"/>
              <a:buChar char="§"/>
            </a:pPr>
            <a:r>
              <a:rPr lang="en-US" sz="1800" i="1" spc="-1" dirty="0"/>
              <a:t>“Clinical trials of an experimental vaccine are ongoing in West Africa.”</a:t>
            </a:r>
          </a:p>
          <a:p>
            <a:pPr marL="634635" lvl="1" indent="-257175">
              <a:spcBef>
                <a:spcPts val="187"/>
              </a:spcBef>
              <a:spcAft>
                <a:spcPts val="187"/>
              </a:spcAft>
              <a:buClr>
                <a:schemeClr val="tx1"/>
              </a:buClr>
              <a:buFont typeface="Wingdings" panose="05000000000000000000" pitchFamily="2" charset="2"/>
              <a:buChar char="§"/>
            </a:pPr>
            <a:endParaRPr lang="en-US" sz="1800" spc="-1" dirty="0"/>
          </a:p>
          <a:p>
            <a:pPr marL="634635" lvl="1" indent="-257175">
              <a:spcBef>
                <a:spcPts val="187"/>
              </a:spcBef>
              <a:spcAft>
                <a:spcPts val="187"/>
              </a:spcAft>
              <a:buClr>
                <a:schemeClr val="tx1"/>
              </a:buClr>
              <a:buFont typeface="Wingdings" panose="05000000000000000000" pitchFamily="2" charset="2"/>
              <a:buChar char="§"/>
            </a:pPr>
            <a:r>
              <a:rPr lang="en-US" sz="1800" i="1" spc="-1" dirty="0"/>
              <a:t>“One in three Americans get their drinking water from polluted streams.”</a:t>
            </a:r>
          </a:p>
          <a:p>
            <a:pPr marL="377460" lvl="1" indent="0">
              <a:spcBef>
                <a:spcPts val="187"/>
              </a:spcBef>
              <a:spcAft>
                <a:spcPts val="187"/>
              </a:spcAft>
              <a:buClr>
                <a:schemeClr val="tx1"/>
              </a:buClr>
              <a:buNone/>
            </a:pPr>
            <a:endParaRPr lang="en-US" sz="1800" spc="-1" dirty="0"/>
          </a:p>
          <a:p>
            <a:endParaRPr lang="en-US" dirty="0"/>
          </a:p>
        </p:txBody>
      </p:sp>
      <p:sp>
        <p:nvSpPr>
          <p:cNvPr id="7" name="textruta 6">
            <a:extLst>
              <a:ext uri="{FF2B5EF4-FFF2-40B4-BE49-F238E27FC236}">
                <a16:creationId xmlns:a16="http://schemas.microsoft.com/office/drawing/2014/main" id="{54C1FF7B-2C69-4E36-BDD0-AF06DF783BD2}"/>
              </a:ext>
            </a:extLst>
          </p:cNvPr>
          <p:cNvSpPr txBox="1"/>
          <p:nvPr/>
        </p:nvSpPr>
        <p:spPr>
          <a:xfrm>
            <a:off x="1593850" y="990695"/>
            <a:ext cx="5956301" cy="923330"/>
          </a:xfrm>
          <a:prstGeom prst="rect">
            <a:avLst/>
          </a:prstGeom>
          <a:noFill/>
        </p:spPr>
        <p:txBody>
          <a:bodyPr wrap="square" rtlCol="0">
            <a:spAutoFit/>
          </a:bodyPr>
          <a:lstStyle/>
          <a:p>
            <a:pPr algn="ctr"/>
            <a:r>
              <a:rPr lang="sv-SE" sz="2700" dirty="0">
                <a:solidFill>
                  <a:schemeClr val="tx1">
                    <a:lumMod val="85000"/>
                    <a:lumOff val="15000"/>
                  </a:schemeClr>
                </a:solidFill>
              </a:rPr>
              <a:t>WHAT ABOUT OTHER TYPES OF INFORMATION?</a:t>
            </a:r>
            <a:endParaRPr lang="en-US" sz="2700" dirty="0">
              <a:solidFill>
                <a:schemeClr val="tx1">
                  <a:lumMod val="85000"/>
                  <a:lumOff val="15000"/>
                </a:schemeClr>
              </a:solidFill>
            </a:endParaRPr>
          </a:p>
        </p:txBody>
      </p:sp>
    </p:spTree>
    <p:extLst>
      <p:ext uri="{BB962C8B-B14F-4D97-AF65-F5344CB8AC3E}">
        <p14:creationId xmlns:p14="http://schemas.microsoft.com/office/powerpoint/2010/main" val="32666118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B006EB7C-1FF1-4EF1-993C-ED32ED15C1AC}"/>
              </a:ext>
            </a:extLst>
          </p:cNvPr>
          <p:cNvSpPr/>
          <p:nvPr/>
        </p:nvSpPr>
        <p:spPr>
          <a:xfrm>
            <a:off x="959015" y="701921"/>
            <a:ext cx="7225968" cy="88581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7" name="textruta 6">
            <a:extLst>
              <a:ext uri="{FF2B5EF4-FFF2-40B4-BE49-F238E27FC236}">
                <a16:creationId xmlns:a16="http://schemas.microsoft.com/office/drawing/2014/main" id="{080FD65E-0D6B-4853-84FF-C1705DAB8CB3}"/>
              </a:ext>
            </a:extLst>
          </p:cNvPr>
          <p:cNvSpPr txBox="1"/>
          <p:nvPr/>
        </p:nvSpPr>
        <p:spPr>
          <a:xfrm>
            <a:off x="2026462" y="902456"/>
            <a:ext cx="5358395" cy="507831"/>
          </a:xfrm>
          <a:prstGeom prst="rect">
            <a:avLst/>
          </a:prstGeom>
          <a:noFill/>
        </p:spPr>
        <p:txBody>
          <a:bodyPr wrap="square" rtlCol="0">
            <a:spAutoFit/>
          </a:bodyPr>
          <a:lstStyle/>
          <a:p>
            <a:pPr algn="ctr" defTabSz="342900" fontAlgn="auto">
              <a:spcBef>
                <a:spcPts val="0"/>
              </a:spcBef>
              <a:spcAft>
                <a:spcPts val="0"/>
              </a:spcAft>
              <a:defRPr/>
            </a:pPr>
            <a:r>
              <a:rPr lang="sv-SE" sz="2700" dirty="0">
                <a:solidFill>
                  <a:prstClr val="black">
                    <a:lumMod val="85000"/>
                    <a:lumOff val="15000"/>
                  </a:prstClr>
                </a:solidFill>
                <a:latin typeface="Gill Sans MT" panose="020B0502020104020203"/>
              </a:rPr>
              <a:t>Classification Problem</a:t>
            </a:r>
            <a:endParaRPr lang="en-US" sz="2700" dirty="0">
              <a:solidFill>
                <a:prstClr val="black">
                  <a:lumMod val="85000"/>
                  <a:lumOff val="15000"/>
                </a:prstClr>
              </a:solidFill>
              <a:latin typeface="Gill Sans MT" panose="020B0502020104020203"/>
              <a:ea typeface="+mn-ea"/>
              <a:cs typeface="+mn-cs"/>
            </a:endParaRPr>
          </a:p>
        </p:txBody>
      </p:sp>
      <p:sp>
        <p:nvSpPr>
          <p:cNvPr id="5" name="Title 1">
            <a:extLst>
              <a:ext uri="{FF2B5EF4-FFF2-40B4-BE49-F238E27FC236}">
                <a16:creationId xmlns:a16="http://schemas.microsoft.com/office/drawing/2014/main" id="{B1035660-ACF2-4E2D-A37B-06A3BD32B482}"/>
              </a:ext>
            </a:extLst>
          </p:cNvPr>
          <p:cNvSpPr txBox="1">
            <a:spLocks/>
          </p:cNvSpPr>
          <p:nvPr/>
        </p:nvSpPr>
        <p:spPr>
          <a:xfrm>
            <a:off x="5578937" y="2194874"/>
            <a:ext cx="1897048" cy="2843946"/>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kumimoji="1" sz="4400" kern="1200">
                <a:solidFill>
                  <a:schemeClr val="tx1"/>
                </a:solidFill>
                <a:latin typeface="+mj-lt"/>
                <a:ea typeface="+mj-ea"/>
                <a:cs typeface="+mj-cs"/>
              </a:defRPr>
            </a:lvl1pPr>
          </a:lstStyle>
          <a:p>
            <a:r>
              <a:rPr lang="sv-SE" sz="2550" dirty="0" err="1">
                <a:solidFill>
                  <a:prstClr val="black"/>
                </a:solidFill>
                <a:latin typeface="Calibri Light" panose="020F0302020204030204"/>
              </a:rPr>
              <a:t>Validity</a:t>
            </a:r>
            <a:endParaRPr lang="sv-SE" sz="2550" dirty="0">
              <a:solidFill>
                <a:prstClr val="black"/>
              </a:solidFill>
              <a:latin typeface="Calibri Light" panose="020F0302020204030204"/>
            </a:endParaRPr>
          </a:p>
          <a:p>
            <a:r>
              <a:rPr lang="sv-SE" sz="2550" dirty="0" err="1">
                <a:solidFill>
                  <a:prstClr val="black"/>
                </a:solidFill>
                <a:latin typeface="Calibri Light" panose="020F0302020204030204"/>
              </a:rPr>
              <a:t>classes</a:t>
            </a:r>
            <a:endParaRPr lang="sv-SE" sz="2550" dirty="0">
              <a:solidFill>
                <a:prstClr val="black"/>
              </a:solidFill>
              <a:latin typeface="Calibri Light" panose="020F0302020204030204"/>
            </a:endParaRPr>
          </a:p>
        </p:txBody>
      </p:sp>
      <p:graphicFrame>
        <p:nvGraphicFramePr>
          <p:cNvPr id="6" name="Content Placeholder 2">
            <a:extLst>
              <a:ext uri="{FF2B5EF4-FFF2-40B4-BE49-F238E27FC236}">
                <a16:creationId xmlns:a16="http://schemas.microsoft.com/office/drawing/2014/main" id="{37816452-322B-42AB-9041-8C43752AD901}"/>
              </a:ext>
            </a:extLst>
          </p:cNvPr>
          <p:cNvGraphicFramePr>
            <a:graphicFrameLocks/>
          </p:cNvGraphicFramePr>
          <p:nvPr>
            <p:extLst/>
          </p:nvPr>
        </p:nvGraphicFramePr>
        <p:xfrm>
          <a:off x="2338205" y="2591742"/>
          <a:ext cx="3124893" cy="20502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ight Brace 7">
            <a:extLst>
              <a:ext uri="{FF2B5EF4-FFF2-40B4-BE49-F238E27FC236}">
                <a16:creationId xmlns:a16="http://schemas.microsoft.com/office/drawing/2014/main" id="{74005A63-6133-4B5D-A32B-18E439F854BB}"/>
              </a:ext>
            </a:extLst>
          </p:cNvPr>
          <p:cNvSpPr/>
          <p:nvPr/>
        </p:nvSpPr>
        <p:spPr>
          <a:xfrm>
            <a:off x="5578937" y="2591742"/>
            <a:ext cx="371099" cy="2050211"/>
          </a:xfrm>
          <a:prstGeom prst="rightBrace">
            <a:avLst/>
          </a:prstGeom>
          <a:solidFill>
            <a:schemeClr val="bg1"/>
          </a:solid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defTabSz="685800"/>
            <a:endParaRPr lang="en-US" sz="1800">
              <a:solidFill>
                <a:prstClr val="black"/>
              </a:solidFill>
              <a:latin typeface="Calibri" panose="020F0502020204030204"/>
            </a:endParaRPr>
          </a:p>
        </p:txBody>
      </p:sp>
      <p:sp>
        <p:nvSpPr>
          <p:cNvPr id="10" name="Rectangle 9">
            <a:extLst>
              <a:ext uri="{FF2B5EF4-FFF2-40B4-BE49-F238E27FC236}">
                <a16:creationId xmlns:a16="http://schemas.microsoft.com/office/drawing/2014/main" id="{595489B5-DDCC-486A-BA3D-A4AF3170C09D}"/>
              </a:ext>
            </a:extLst>
          </p:cNvPr>
          <p:cNvSpPr/>
          <p:nvPr/>
        </p:nvSpPr>
        <p:spPr>
          <a:xfrm>
            <a:off x="1375216" y="1731950"/>
            <a:ext cx="6887042" cy="415498"/>
          </a:xfrm>
          <a:prstGeom prst="rect">
            <a:avLst/>
          </a:prstGeom>
        </p:spPr>
        <p:txBody>
          <a:bodyPr wrap="square">
            <a:spAutoFit/>
          </a:bodyPr>
          <a:lstStyle/>
          <a:p>
            <a:pPr defTabSz="685800"/>
            <a:r>
              <a:rPr lang="en-US" sz="2100" dirty="0">
                <a:solidFill>
                  <a:prstClr val="black"/>
                </a:solidFill>
                <a:latin typeface="Calibri" panose="020F0502020204030204"/>
              </a:rPr>
              <a:t>Estimating </a:t>
            </a:r>
            <a:r>
              <a:rPr lang="en-US" sz="2100" dirty="0">
                <a:latin typeface="Calibri" panose="020F0502020204030204"/>
              </a:rPr>
              <a:t>“</a:t>
            </a:r>
            <a:r>
              <a:rPr lang="en-US" sz="2100" dirty="0">
                <a:solidFill>
                  <a:srgbClr val="0070C0"/>
                </a:solidFill>
                <a:latin typeface="Calibri" panose="020F0502020204030204"/>
              </a:rPr>
              <a:t>Content Expiry Date</a:t>
            </a:r>
            <a:r>
              <a:rPr lang="en-US" sz="2100" dirty="0">
                <a:latin typeface="Calibri" panose="020F0502020204030204"/>
              </a:rPr>
              <a:t>”</a:t>
            </a:r>
            <a:r>
              <a:rPr lang="en-US" sz="2100" dirty="0">
                <a:solidFill>
                  <a:srgbClr val="0070C0"/>
                </a:solidFill>
                <a:latin typeface="Calibri" panose="020F0502020204030204"/>
              </a:rPr>
              <a:t> </a:t>
            </a:r>
            <a:r>
              <a:rPr lang="en-US" sz="2100" dirty="0">
                <a:latin typeface="Calibri" panose="020F0502020204030204"/>
              </a:rPr>
              <a:t>as classification problem</a:t>
            </a:r>
            <a:r>
              <a:rPr lang="en-US" sz="2100" dirty="0">
                <a:solidFill>
                  <a:srgbClr val="FF0000"/>
                </a:solidFill>
                <a:latin typeface="Calibri" panose="020F0502020204030204"/>
              </a:rPr>
              <a:t> </a:t>
            </a:r>
            <a:endParaRPr lang="sv-SE" sz="2100" dirty="0">
              <a:solidFill>
                <a:srgbClr val="FF0000"/>
              </a:solidFill>
              <a:latin typeface="Calibri" panose="020F0502020204030204"/>
            </a:endParaRPr>
          </a:p>
        </p:txBody>
      </p:sp>
      <p:sp>
        <p:nvSpPr>
          <p:cNvPr id="12" name="TextBox 11">
            <a:extLst>
              <a:ext uri="{FF2B5EF4-FFF2-40B4-BE49-F238E27FC236}">
                <a16:creationId xmlns:a16="http://schemas.microsoft.com/office/drawing/2014/main" id="{0A6FAC93-C77D-4D62-BD27-D974B9D03EFC}"/>
              </a:ext>
            </a:extLst>
          </p:cNvPr>
          <p:cNvSpPr txBox="1"/>
          <p:nvPr/>
        </p:nvSpPr>
        <p:spPr>
          <a:xfrm>
            <a:off x="0" y="4901125"/>
            <a:ext cx="9243236" cy="415498"/>
          </a:xfrm>
          <a:prstGeom prst="rect">
            <a:avLst/>
          </a:prstGeom>
          <a:noFill/>
        </p:spPr>
        <p:txBody>
          <a:bodyPr wrap="none" rtlCol="0">
            <a:spAutoFit/>
          </a:bodyPr>
          <a:lstStyle/>
          <a:p>
            <a:r>
              <a:rPr lang="en-US" sz="1050" dirty="0"/>
              <a:t>Axel </a:t>
            </a:r>
            <a:r>
              <a:rPr lang="en-US" sz="1050" dirty="0" err="1"/>
              <a:t>Almquist</a:t>
            </a:r>
            <a:r>
              <a:rPr lang="en-US" sz="1050" dirty="0"/>
              <a:t>,  Adam </a:t>
            </a:r>
            <a:r>
              <a:rPr lang="en-US" sz="1050" dirty="0" err="1"/>
              <a:t>Jatowt</a:t>
            </a:r>
            <a:r>
              <a:rPr lang="en-US" sz="1050" dirty="0"/>
              <a:t>. </a:t>
            </a:r>
            <a:r>
              <a:rPr lang="en-US" sz="1050" i="1" dirty="0"/>
              <a:t>Towards Content Expiry Date Determination: Predicting Validity Periods of Sentences</a:t>
            </a:r>
            <a:r>
              <a:rPr lang="en-US" sz="1050" dirty="0"/>
              <a:t>. ECIR 2019, pp. 86-101</a:t>
            </a:r>
          </a:p>
          <a:p>
            <a:endParaRPr lang="en-AT" sz="1050" dirty="0"/>
          </a:p>
        </p:txBody>
      </p:sp>
    </p:spTree>
    <p:extLst>
      <p:ext uri="{BB962C8B-B14F-4D97-AF65-F5344CB8AC3E}">
        <p14:creationId xmlns:p14="http://schemas.microsoft.com/office/powerpoint/2010/main" val="323400711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175" y="241948"/>
            <a:ext cx="7886700" cy="994172"/>
          </a:xfrm>
          <a:solidFill>
            <a:srgbClr val="EDC31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defTabSz="342900">
              <a:lnSpc>
                <a:spcPct val="100000"/>
              </a:lnSpc>
              <a:spcBef>
                <a:spcPts val="0"/>
              </a:spcBef>
            </a:pPr>
            <a:r>
              <a:rPr lang="en-US" sz="2400" dirty="0">
                <a:solidFill>
                  <a:schemeClr val="tx1"/>
                </a:solidFill>
                <a:latin typeface="Gill Sans MT" panose="020B0502020104020203"/>
              </a:rPr>
              <a:t>Examples of Sentences &amp; their Validity Classes</a:t>
            </a:r>
          </a:p>
        </p:txBody>
      </p:sp>
      <p:graphicFrame>
        <p:nvGraphicFramePr>
          <p:cNvPr id="4" name="Content Placeholder 3">
            <a:extLst>
              <a:ext uri="{FF2B5EF4-FFF2-40B4-BE49-F238E27FC236}">
                <a16:creationId xmlns:a16="http://schemas.microsoft.com/office/drawing/2014/main" id="{BF935D20-5C97-49DA-B280-3BA95CD8833E}"/>
              </a:ext>
            </a:extLst>
          </p:cNvPr>
          <p:cNvGraphicFramePr>
            <a:graphicFrameLocks/>
          </p:cNvGraphicFramePr>
          <p:nvPr>
            <p:extLst/>
          </p:nvPr>
        </p:nvGraphicFramePr>
        <p:xfrm>
          <a:off x="1109717" y="1638107"/>
          <a:ext cx="7054569" cy="3039913"/>
        </p:xfrm>
        <a:graphic>
          <a:graphicData uri="http://schemas.openxmlformats.org/drawingml/2006/table">
            <a:tbl>
              <a:tblPr firstRow="1" firstCol="1" bandRow="1"/>
              <a:tblGrid>
                <a:gridCol w="2169061">
                  <a:extLst>
                    <a:ext uri="{9D8B030D-6E8A-4147-A177-3AD203B41FA5}">
                      <a16:colId xmlns:a16="http://schemas.microsoft.com/office/drawing/2014/main" val="1539113962"/>
                    </a:ext>
                  </a:extLst>
                </a:gridCol>
                <a:gridCol w="4885508">
                  <a:extLst>
                    <a:ext uri="{9D8B030D-6E8A-4147-A177-3AD203B41FA5}">
                      <a16:colId xmlns:a16="http://schemas.microsoft.com/office/drawing/2014/main" val="4267530276"/>
                    </a:ext>
                  </a:extLst>
                </a:gridCol>
              </a:tblGrid>
              <a:tr h="515133">
                <a:tc>
                  <a:txBody>
                    <a:bodyPr/>
                    <a:lstStyle/>
                    <a:p>
                      <a:pPr algn="l" fontAlgn="t">
                        <a:lnSpc>
                          <a:spcPct val="115000"/>
                        </a:lnSpc>
                        <a:spcBef>
                          <a:spcPts val="0"/>
                        </a:spcBef>
                        <a:spcAft>
                          <a:spcPts val="0"/>
                        </a:spcAft>
                      </a:pPr>
                      <a:r>
                        <a:rPr lang="en-US" sz="14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hours</a:t>
                      </a:r>
                      <a:endParaRPr lang="en-US" sz="14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2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a:t>
                      </a:r>
                      <a:r>
                        <a:rPr lang="en-US" sz="1200" b="0" i="1" u="none" strike="noStrike"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Michi</a:t>
                      </a:r>
                      <a:r>
                        <a:rPr lang="en-US" sz="12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Audrey, Joel and myself are all hanging out in Linda’s basement.”</a:t>
                      </a:r>
                      <a:endParaRPr lang="en-US" sz="12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727154882"/>
                  </a:ext>
                </a:extLst>
              </a:tr>
              <a:tr h="515133">
                <a:tc>
                  <a:txBody>
                    <a:bodyPr/>
                    <a:lstStyle/>
                    <a:p>
                      <a:pPr algn="l" fontAlgn="t">
                        <a:lnSpc>
                          <a:spcPct val="115000"/>
                        </a:lnSpc>
                        <a:spcBef>
                          <a:spcPts val="0"/>
                        </a:spcBef>
                        <a:spcAft>
                          <a:spcPts val="0"/>
                        </a:spcAft>
                      </a:pPr>
                      <a:r>
                        <a:rPr lang="en-US" sz="14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days</a:t>
                      </a:r>
                      <a:endParaRPr lang="en-US" sz="14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2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“School starts at a later time on Wednesday but that’s no big deal.”</a:t>
                      </a:r>
                      <a:endParaRPr lang="en-US" sz="12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735967517"/>
                  </a:ext>
                </a:extLst>
              </a:tr>
              <a:tr h="515133">
                <a:tc>
                  <a:txBody>
                    <a:bodyPr/>
                    <a:lstStyle/>
                    <a:p>
                      <a:pPr algn="l" fontAlgn="t">
                        <a:lnSpc>
                          <a:spcPct val="115000"/>
                        </a:lnSpc>
                        <a:spcBef>
                          <a:spcPts val="0"/>
                        </a:spcBef>
                        <a:spcAft>
                          <a:spcPts val="0"/>
                        </a:spcAft>
                      </a:pPr>
                      <a:r>
                        <a:rPr lang="en-US" sz="14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weeks</a:t>
                      </a:r>
                      <a:endParaRPr lang="en-US" sz="14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2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taking a course on learning how to use the program 3d studio max.”</a:t>
                      </a:r>
                      <a:endParaRPr lang="en-US" sz="12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82010360"/>
                  </a:ext>
                </a:extLst>
              </a:tr>
              <a:tr h="747257">
                <a:tc>
                  <a:txBody>
                    <a:bodyPr/>
                    <a:lstStyle/>
                    <a:p>
                      <a:pPr algn="l" fontAlgn="t">
                        <a:lnSpc>
                          <a:spcPct val="115000"/>
                        </a:lnSpc>
                        <a:spcBef>
                          <a:spcPts val="0"/>
                        </a:spcBef>
                        <a:spcAft>
                          <a:spcPts val="0"/>
                        </a:spcAft>
                      </a:pPr>
                      <a:r>
                        <a:rPr lang="en-US" sz="14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months</a:t>
                      </a:r>
                      <a:endParaRPr lang="en-US" sz="14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2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also playing a gig with the new millennium string orchestra at the beginning of next month.”</a:t>
                      </a:r>
                      <a:endParaRPr lang="en-US" sz="12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419176505"/>
                  </a:ext>
                </a:extLst>
              </a:tr>
              <a:tr h="747257">
                <a:tc>
                  <a:txBody>
                    <a:bodyPr/>
                    <a:lstStyle/>
                    <a:p>
                      <a:pPr algn="l" fontAlgn="t">
                        <a:lnSpc>
                          <a:spcPct val="115000"/>
                        </a:lnSpc>
                        <a:spcBef>
                          <a:spcPts val="0"/>
                        </a:spcBef>
                        <a:spcAft>
                          <a:spcPts val="0"/>
                        </a:spcAft>
                      </a:pPr>
                      <a:r>
                        <a:rPr lang="en-US" sz="14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years or more</a:t>
                      </a:r>
                      <a:endParaRPr lang="en-US" sz="14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l" fontAlgn="t">
                        <a:lnSpc>
                          <a:spcPct val="115000"/>
                        </a:lnSpc>
                        <a:spcBef>
                          <a:spcPts val="0"/>
                        </a:spcBef>
                        <a:spcAft>
                          <a:spcPts val="0"/>
                        </a:spcAft>
                      </a:pPr>
                      <a:r>
                        <a:rPr lang="en-US" sz="12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middle eastern nation of Israel is planning to expand its settlements, its housing areas in the west bank.”</a:t>
                      </a:r>
                      <a:endParaRPr lang="en-US" sz="12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1740619"/>
                  </a:ext>
                </a:extLst>
              </a:tr>
            </a:tbl>
          </a:graphicData>
        </a:graphic>
      </p:graphicFrame>
    </p:spTree>
    <p:extLst>
      <p:ext uri="{BB962C8B-B14F-4D97-AF65-F5344CB8AC3E}">
        <p14:creationId xmlns:p14="http://schemas.microsoft.com/office/powerpoint/2010/main" val="171249947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C3346F4-FBFE-4F39-899F-65E507C70F83}"/>
              </a:ext>
            </a:extLst>
          </p:cNvPr>
          <p:cNvSpPr>
            <a:spLocks noGrp="1"/>
          </p:cNvSpPr>
          <p:nvPr>
            <p:ph type="title"/>
          </p:nvPr>
        </p:nvSpPr>
        <p:spPr>
          <a:xfrm>
            <a:off x="1673352" y="205872"/>
            <a:ext cx="5797296" cy="585436"/>
          </a:xfrm>
          <a:solidFill>
            <a:srgbClr val="FFC000"/>
          </a:solidFill>
          <a:ln>
            <a:solidFill>
              <a:schemeClr val="accent1"/>
            </a:solidFill>
          </a:ln>
        </p:spPr>
        <p:txBody>
          <a:bodyPr/>
          <a:lstStyle/>
          <a:p>
            <a:r>
              <a:rPr lang="sv-SE" dirty="0"/>
              <a:t>Nearly IDEAL Validity PREDICTION..</a:t>
            </a:r>
            <a:endParaRPr lang="en-US" dirty="0"/>
          </a:p>
        </p:txBody>
      </p:sp>
      <p:pic>
        <p:nvPicPr>
          <p:cNvPr id="11" name="Bildobjekt 10">
            <a:extLst>
              <a:ext uri="{FF2B5EF4-FFF2-40B4-BE49-F238E27FC236}">
                <a16:creationId xmlns:a16="http://schemas.microsoft.com/office/drawing/2014/main" id="{EF362335-34F8-4FEA-A35E-99D6F0D04421}"/>
              </a:ext>
            </a:extLst>
          </p:cNvPr>
          <p:cNvPicPr>
            <a:picLocks noChangeAspect="1"/>
          </p:cNvPicPr>
          <p:nvPr/>
        </p:nvPicPr>
        <p:blipFill>
          <a:blip r:embed="rId2"/>
          <a:stretch>
            <a:fillRect/>
          </a:stretch>
        </p:blipFill>
        <p:spPr>
          <a:xfrm>
            <a:off x="4433470" y="1033742"/>
            <a:ext cx="4404425" cy="1653120"/>
          </a:xfrm>
          <a:prstGeom prst="rect">
            <a:avLst/>
          </a:prstGeom>
        </p:spPr>
      </p:pic>
      <p:pic>
        <p:nvPicPr>
          <p:cNvPr id="15" name="Bildobjekt 14">
            <a:extLst>
              <a:ext uri="{FF2B5EF4-FFF2-40B4-BE49-F238E27FC236}">
                <a16:creationId xmlns:a16="http://schemas.microsoft.com/office/drawing/2014/main" id="{6789F7AD-2FFF-43A1-B3FD-2CFF71FFA18E}"/>
              </a:ext>
            </a:extLst>
          </p:cNvPr>
          <p:cNvPicPr>
            <a:picLocks noChangeAspect="1"/>
          </p:cNvPicPr>
          <p:nvPr/>
        </p:nvPicPr>
        <p:blipFill>
          <a:blip r:embed="rId3"/>
          <a:stretch>
            <a:fillRect/>
          </a:stretch>
        </p:blipFill>
        <p:spPr>
          <a:xfrm>
            <a:off x="2202213" y="3152104"/>
            <a:ext cx="4404425" cy="1623296"/>
          </a:xfrm>
          <a:prstGeom prst="rect">
            <a:avLst/>
          </a:prstGeom>
        </p:spPr>
      </p:pic>
      <p:pic>
        <p:nvPicPr>
          <p:cNvPr id="17" name="Bildobjekt 16">
            <a:extLst>
              <a:ext uri="{FF2B5EF4-FFF2-40B4-BE49-F238E27FC236}">
                <a16:creationId xmlns:a16="http://schemas.microsoft.com/office/drawing/2014/main" id="{E7C09785-5DEB-45C1-BA53-BF68B156B407}"/>
              </a:ext>
            </a:extLst>
          </p:cNvPr>
          <p:cNvPicPr>
            <a:picLocks noChangeAspect="1"/>
          </p:cNvPicPr>
          <p:nvPr/>
        </p:nvPicPr>
        <p:blipFill>
          <a:blip r:embed="rId4"/>
          <a:stretch>
            <a:fillRect/>
          </a:stretch>
        </p:blipFill>
        <p:spPr>
          <a:xfrm>
            <a:off x="1" y="1066015"/>
            <a:ext cx="4404425" cy="1588575"/>
          </a:xfrm>
          <a:prstGeom prst="rect">
            <a:avLst/>
          </a:prstGeom>
        </p:spPr>
      </p:pic>
    </p:spTree>
    <p:extLst>
      <p:ext uri="{BB962C8B-B14F-4D97-AF65-F5344CB8AC3E}">
        <p14:creationId xmlns:p14="http://schemas.microsoft.com/office/powerpoint/2010/main" val="34906293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C1576C2-854C-4F3F-925C-D8DC4B1BC782}"/>
              </a:ext>
            </a:extLst>
          </p:cNvPr>
          <p:cNvSpPr>
            <a:spLocks noGrp="1"/>
          </p:cNvSpPr>
          <p:nvPr>
            <p:ph type="title"/>
          </p:nvPr>
        </p:nvSpPr>
        <p:spPr>
          <a:xfrm>
            <a:off x="698278" y="178637"/>
            <a:ext cx="7412277" cy="610503"/>
          </a:xfrm>
          <a:solidFill>
            <a:schemeClr val="accent1"/>
          </a:solidFill>
          <a:ln>
            <a:solidFill>
              <a:schemeClr val="accent1"/>
            </a:solidFill>
          </a:ln>
        </p:spPr>
        <p:txBody>
          <a:bodyPr/>
          <a:lstStyle/>
          <a:p>
            <a:r>
              <a:rPr lang="sv-SE" dirty="0"/>
              <a:t>Validity Classes Examples</a:t>
            </a:r>
            <a:endParaRPr lang="en-US" dirty="0"/>
          </a:p>
        </p:txBody>
      </p:sp>
      <p:sp>
        <p:nvSpPr>
          <p:cNvPr id="4" name="Pil: sparr 3">
            <a:extLst>
              <a:ext uri="{FF2B5EF4-FFF2-40B4-BE49-F238E27FC236}">
                <a16:creationId xmlns:a16="http://schemas.microsoft.com/office/drawing/2014/main" id="{6AD939ED-044E-4D70-BC5F-691E30C68169}"/>
              </a:ext>
            </a:extLst>
          </p:cNvPr>
          <p:cNvSpPr/>
          <p:nvPr/>
        </p:nvSpPr>
        <p:spPr>
          <a:xfrm>
            <a:off x="-7094" y="2308760"/>
            <a:ext cx="2151048" cy="891539"/>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0" name="textruta 9">
            <a:extLst>
              <a:ext uri="{FF2B5EF4-FFF2-40B4-BE49-F238E27FC236}">
                <a16:creationId xmlns:a16="http://schemas.microsoft.com/office/drawing/2014/main" id="{662D4647-8BDB-457D-9FA2-2CA2644968BE}"/>
              </a:ext>
            </a:extLst>
          </p:cNvPr>
          <p:cNvSpPr txBox="1"/>
          <p:nvPr/>
        </p:nvSpPr>
        <p:spPr>
          <a:xfrm>
            <a:off x="544076" y="2581406"/>
            <a:ext cx="1551758" cy="646331"/>
          </a:xfrm>
          <a:prstGeom prst="rect">
            <a:avLst/>
          </a:prstGeom>
          <a:noFill/>
        </p:spPr>
        <p:txBody>
          <a:bodyPr wrap="square" rtlCol="0">
            <a:spAutoFit/>
          </a:bodyPr>
          <a:lstStyle/>
          <a:p>
            <a:r>
              <a:rPr lang="sv-SE" sz="1800" dirty="0" err="1"/>
              <a:t>Within</a:t>
            </a:r>
            <a:r>
              <a:rPr lang="sv-SE" sz="1800" dirty="0"/>
              <a:t> </a:t>
            </a:r>
            <a:r>
              <a:rPr lang="sv-SE" sz="1800" dirty="0" err="1"/>
              <a:t>Hours</a:t>
            </a:r>
            <a:endParaRPr lang="en-US" sz="1800" dirty="0"/>
          </a:p>
        </p:txBody>
      </p:sp>
      <p:sp>
        <p:nvSpPr>
          <p:cNvPr id="11" name="Pil: sparr 10">
            <a:extLst>
              <a:ext uri="{FF2B5EF4-FFF2-40B4-BE49-F238E27FC236}">
                <a16:creationId xmlns:a16="http://schemas.microsoft.com/office/drawing/2014/main" id="{3B3B38A9-AEBA-46EF-9AF8-C0AC14DC8F5E}"/>
              </a:ext>
            </a:extLst>
          </p:cNvPr>
          <p:cNvSpPr/>
          <p:nvPr/>
        </p:nvSpPr>
        <p:spPr>
          <a:xfrm>
            <a:off x="1738361" y="2308762"/>
            <a:ext cx="1925056" cy="891539"/>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tx1"/>
              </a:solidFill>
            </a:endParaRPr>
          </a:p>
        </p:txBody>
      </p:sp>
      <p:sp>
        <p:nvSpPr>
          <p:cNvPr id="12" name="Pil: sparr 11">
            <a:extLst>
              <a:ext uri="{FF2B5EF4-FFF2-40B4-BE49-F238E27FC236}">
                <a16:creationId xmlns:a16="http://schemas.microsoft.com/office/drawing/2014/main" id="{A4D5B948-91F8-40B6-9AB5-B177B9D15952}"/>
              </a:ext>
            </a:extLst>
          </p:cNvPr>
          <p:cNvSpPr/>
          <p:nvPr/>
        </p:nvSpPr>
        <p:spPr>
          <a:xfrm>
            <a:off x="3254468" y="2308762"/>
            <a:ext cx="2125424" cy="891539"/>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15" name="textruta 14">
            <a:extLst>
              <a:ext uri="{FF2B5EF4-FFF2-40B4-BE49-F238E27FC236}">
                <a16:creationId xmlns:a16="http://schemas.microsoft.com/office/drawing/2014/main" id="{BD706E14-9FAF-4B2C-87CD-83E428D2C2A3}"/>
              </a:ext>
            </a:extLst>
          </p:cNvPr>
          <p:cNvSpPr txBox="1"/>
          <p:nvPr/>
        </p:nvSpPr>
        <p:spPr>
          <a:xfrm>
            <a:off x="2136541" y="2569138"/>
            <a:ext cx="1551758" cy="369332"/>
          </a:xfrm>
          <a:prstGeom prst="rect">
            <a:avLst/>
          </a:prstGeom>
          <a:noFill/>
        </p:spPr>
        <p:txBody>
          <a:bodyPr wrap="square" rtlCol="0">
            <a:spAutoFit/>
          </a:bodyPr>
          <a:lstStyle/>
          <a:p>
            <a:r>
              <a:rPr lang="sv-SE" sz="1800" dirty="0" err="1"/>
              <a:t>Within</a:t>
            </a:r>
            <a:r>
              <a:rPr lang="sv-SE" sz="1800" dirty="0"/>
              <a:t> Days</a:t>
            </a:r>
            <a:endParaRPr lang="en-US" sz="1800" dirty="0"/>
          </a:p>
        </p:txBody>
      </p:sp>
      <p:sp>
        <p:nvSpPr>
          <p:cNvPr id="16" name="textruta 15">
            <a:extLst>
              <a:ext uri="{FF2B5EF4-FFF2-40B4-BE49-F238E27FC236}">
                <a16:creationId xmlns:a16="http://schemas.microsoft.com/office/drawing/2014/main" id="{725AC2A5-07F1-44EF-A1FF-81465EC86CA0}"/>
              </a:ext>
            </a:extLst>
          </p:cNvPr>
          <p:cNvSpPr txBox="1"/>
          <p:nvPr/>
        </p:nvSpPr>
        <p:spPr>
          <a:xfrm>
            <a:off x="3769714" y="2581407"/>
            <a:ext cx="1551758" cy="646331"/>
          </a:xfrm>
          <a:prstGeom prst="rect">
            <a:avLst/>
          </a:prstGeom>
          <a:noFill/>
        </p:spPr>
        <p:txBody>
          <a:bodyPr wrap="square" rtlCol="0">
            <a:spAutoFit/>
          </a:bodyPr>
          <a:lstStyle/>
          <a:p>
            <a:r>
              <a:rPr lang="sv-SE" sz="1800" dirty="0" err="1"/>
              <a:t>Within</a:t>
            </a:r>
            <a:r>
              <a:rPr lang="sv-SE" sz="1800" dirty="0"/>
              <a:t> </a:t>
            </a:r>
            <a:r>
              <a:rPr lang="sv-SE" sz="1800" dirty="0" err="1"/>
              <a:t>Weeks</a:t>
            </a:r>
            <a:endParaRPr lang="en-US" sz="1800" dirty="0"/>
          </a:p>
        </p:txBody>
      </p:sp>
      <p:sp>
        <p:nvSpPr>
          <p:cNvPr id="18" name="Pil: sparr 17">
            <a:extLst>
              <a:ext uri="{FF2B5EF4-FFF2-40B4-BE49-F238E27FC236}">
                <a16:creationId xmlns:a16="http://schemas.microsoft.com/office/drawing/2014/main" id="{46DABCC5-A2BD-4A7E-B1B2-436D670756C0}"/>
              </a:ext>
            </a:extLst>
          </p:cNvPr>
          <p:cNvSpPr/>
          <p:nvPr/>
        </p:nvSpPr>
        <p:spPr>
          <a:xfrm>
            <a:off x="4972507" y="2308759"/>
            <a:ext cx="2125424" cy="891539"/>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19" name="textruta 18">
            <a:extLst>
              <a:ext uri="{FF2B5EF4-FFF2-40B4-BE49-F238E27FC236}">
                <a16:creationId xmlns:a16="http://schemas.microsoft.com/office/drawing/2014/main" id="{670BDDEF-9F0D-48AF-884C-5A9ABD3DDD06}"/>
              </a:ext>
            </a:extLst>
          </p:cNvPr>
          <p:cNvSpPr txBox="1"/>
          <p:nvPr/>
        </p:nvSpPr>
        <p:spPr>
          <a:xfrm>
            <a:off x="5424901" y="2541418"/>
            <a:ext cx="1551758" cy="646331"/>
          </a:xfrm>
          <a:prstGeom prst="rect">
            <a:avLst/>
          </a:prstGeom>
          <a:noFill/>
        </p:spPr>
        <p:txBody>
          <a:bodyPr wrap="square" rtlCol="0">
            <a:spAutoFit/>
          </a:bodyPr>
          <a:lstStyle/>
          <a:p>
            <a:r>
              <a:rPr lang="sv-SE" sz="1800" dirty="0" err="1"/>
              <a:t>Within</a:t>
            </a:r>
            <a:r>
              <a:rPr lang="sv-SE" sz="1800" dirty="0"/>
              <a:t> </a:t>
            </a:r>
            <a:r>
              <a:rPr lang="sv-SE" sz="1800" dirty="0" err="1"/>
              <a:t>Months</a:t>
            </a:r>
            <a:endParaRPr lang="en-US" sz="1800" dirty="0"/>
          </a:p>
        </p:txBody>
      </p:sp>
      <p:sp>
        <p:nvSpPr>
          <p:cNvPr id="20" name="Pil: sparr 19">
            <a:extLst>
              <a:ext uri="{FF2B5EF4-FFF2-40B4-BE49-F238E27FC236}">
                <a16:creationId xmlns:a16="http://schemas.microsoft.com/office/drawing/2014/main" id="{4039DF86-08C6-4504-A121-A525206EDB8B}"/>
              </a:ext>
            </a:extLst>
          </p:cNvPr>
          <p:cNvSpPr/>
          <p:nvPr/>
        </p:nvSpPr>
        <p:spPr>
          <a:xfrm>
            <a:off x="6687898" y="2308757"/>
            <a:ext cx="2280145" cy="891539"/>
          </a:xfrm>
          <a:prstGeom prst="chevron">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21" name="textruta 20">
            <a:extLst>
              <a:ext uri="{FF2B5EF4-FFF2-40B4-BE49-F238E27FC236}">
                <a16:creationId xmlns:a16="http://schemas.microsoft.com/office/drawing/2014/main" id="{EB1F5B30-086C-49F3-A41C-AD563A1F8548}"/>
              </a:ext>
            </a:extLst>
          </p:cNvPr>
          <p:cNvSpPr txBox="1"/>
          <p:nvPr/>
        </p:nvSpPr>
        <p:spPr>
          <a:xfrm>
            <a:off x="7237811" y="2448936"/>
            <a:ext cx="1745488" cy="646331"/>
          </a:xfrm>
          <a:prstGeom prst="rect">
            <a:avLst/>
          </a:prstGeom>
          <a:noFill/>
        </p:spPr>
        <p:txBody>
          <a:bodyPr wrap="square" rtlCol="0">
            <a:spAutoFit/>
          </a:bodyPr>
          <a:lstStyle/>
          <a:p>
            <a:r>
              <a:rPr lang="sv-SE" sz="1800" dirty="0" err="1"/>
              <a:t>Within</a:t>
            </a:r>
            <a:r>
              <a:rPr lang="sv-SE" sz="1800" dirty="0"/>
              <a:t> </a:t>
            </a:r>
            <a:r>
              <a:rPr lang="sv-SE" sz="1800" dirty="0" err="1"/>
              <a:t>Years</a:t>
            </a:r>
            <a:r>
              <a:rPr lang="sv-SE" sz="1800" dirty="0"/>
              <a:t> </a:t>
            </a:r>
          </a:p>
          <a:p>
            <a:r>
              <a:rPr lang="sv-SE" sz="1800" dirty="0"/>
              <a:t>or </a:t>
            </a:r>
            <a:r>
              <a:rPr lang="sv-SE" sz="1800" dirty="0" err="1"/>
              <a:t>more</a:t>
            </a:r>
            <a:endParaRPr lang="en-US" sz="1800" dirty="0"/>
          </a:p>
        </p:txBody>
      </p:sp>
      <p:sp>
        <p:nvSpPr>
          <p:cNvPr id="23" name="Likbent triangel 22">
            <a:extLst>
              <a:ext uri="{FF2B5EF4-FFF2-40B4-BE49-F238E27FC236}">
                <a16:creationId xmlns:a16="http://schemas.microsoft.com/office/drawing/2014/main" id="{0F49F825-BC14-4A31-A076-7E9CF677D9E0}"/>
              </a:ext>
            </a:extLst>
          </p:cNvPr>
          <p:cNvSpPr/>
          <p:nvPr/>
        </p:nvSpPr>
        <p:spPr>
          <a:xfrm rot="5400000">
            <a:off x="-169916" y="2484707"/>
            <a:ext cx="885512" cy="545681"/>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Rektangel: rundade hörn 32">
            <a:extLst>
              <a:ext uri="{FF2B5EF4-FFF2-40B4-BE49-F238E27FC236}">
                <a16:creationId xmlns:a16="http://schemas.microsoft.com/office/drawing/2014/main" id="{A987AC80-2017-4DC6-AB1F-9DD764588EED}"/>
              </a:ext>
            </a:extLst>
          </p:cNvPr>
          <p:cNvSpPr/>
          <p:nvPr/>
        </p:nvSpPr>
        <p:spPr>
          <a:xfrm>
            <a:off x="6387083" y="1365406"/>
            <a:ext cx="2661350" cy="393312"/>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lumMod val="85000"/>
                    <a:lumOff val="15000"/>
                  </a:schemeClr>
                </a:solidFill>
              </a:rPr>
              <a:t>“Innsbruck is a cool city in Austria”</a:t>
            </a:r>
          </a:p>
        </p:txBody>
      </p:sp>
      <p:cxnSp>
        <p:nvCxnSpPr>
          <p:cNvPr id="30" name="Rak koppling 29">
            <a:extLst>
              <a:ext uri="{FF2B5EF4-FFF2-40B4-BE49-F238E27FC236}">
                <a16:creationId xmlns:a16="http://schemas.microsoft.com/office/drawing/2014/main" id="{C8AF7C53-9141-46A6-AA69-AA388FF8C226}"/>
              </a:ext>
            </a:extLst>
          </p:cNvPr>
          <p:cNvCxnSpPr>
            <a:cxnSpLocks/>
          </p:cNvCxnSpPr>
          <p:nvPr/>
        </p:nvCxnSpPr>
        <p:spPr>
          <a:xfrm flipV="1">
            <a:off x="7726994" y="1775266"/>
            <a:ext cx="0" cy="673670"/>
          </a:xfrm>
          <a:prstGeom prst="line">
            <a:avLst/>
          </a:prstGeom>
          <a:ln>
            <a:solidFill>
              <a:schemeClr val="tx1">
                <a:lumMod val="50000"/>
                <a:lumOff val="50000"/>
              </a:schemeClr>
            </a:solidFill>
            <a:headEnd type="oval" w="med" len="med"/>
            <a:tailEnd type="oval" w="med" len="med"/>
          </a:ln>
        </p:spPr>
        <p:style>
          <a:lnRef idx="3">
            <a:schemeClr val="dk1"/>
          </a:lnRef>
          <a:fillRef idx="0">
            <a:schemeClr val="dk1"/>
          </a:fillRef>
          <a:effectRef idx="2">
            <a:schemeClr val="dk1"/>
          </a:effectRef>
          <a:fontRef idx="minor">
            <a:schemeClr val="tx1"/>
          </a:fontRef>
        </p:style>
      </p:cxnSp>
      <p:sp>
        <p:nvSpPr>
          <p:cNvPr id="35" name="Rektangel: rundade hörn 34">
            <a:extLst>
              <a:ext uri="{FF2B5EF4-FFF2-40B4-BE49-F238E27FC236}">
                <a16:creationId xmlns:a16="http://schemas.microsoft.com/office/drawing/2014/main" id="{4A5421A6-A292-4865-B3E4-BCA0A53A5BD2}"/>
              </a:ext>
            </a:extLst>
          </p:cNvPr>
          <p:cNvSpPr/>
          <p:nvPr/>
        </p:nvSpPr>
        <p:spPr>
          <a:xfrm>
            <a:off x="4686723" y="3932923"/>
            <a:ext cx="2640752" cy="390101"/>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lumMod val="85000"/>
                    <a:lumOff val="15000"/>
                  </a:schemeClr>
                </a:solidFill>
              </a:rPr>
              <a:t>“I am playing a gig in two months”</a:t>
            </a:r>
          </a:p>
        </p:txBody>
      </p:sp>
      <p:sp>
        <p:nvSpPr>
          <p:cNvPr id="36" name="Rektangel: rundade hörn 35">
            <a:extLst>
              <a:ext uri="{FF2B5EF4-FFF2-40B4-BE49-F238E27FC236}">
                <a16:creationId xmlns:a16="http://schemas.microsoft.com/office/drawing/2014/main" id="{49B01BDD-948C-409B-856C-687546D195E1}"/>
              </a:ext>
            </a:extLst>
          </p:cNvPr>
          <p:cNvSpPr/>
          <p:nvPr/>
        </p:nvSpPr>
        <p:spPr>
          <a:xfrm>
            <a:off x="3522631" y="1372128"/>
            <a:ext cx="2328185" cy="399896"/>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lumMod val="85000"/>
                    <a:lumOff val="15000"/>
                  </a:schemeClr>
                </a:solidFill>
              </a:rPr>
              <a:t>“I am taking a cooking course”</a:t>
            </a:r>
          </a:p>
        </p:txBody>
      </p:sp>
      <p:sp>
        <p:nvSpPr>
          <p:cNvPr id="37" name="Rektangel: rundade hörn 36">
            <a:extLst>
              <a:ext uri="{FF2B5EF4-FFF2-40B4-BE49-F238E27FC236}">
                <a16:creationId xmlns:a16="http://schemas.microsoft.com/office/drawing/2014/main" id="{2EA3A9DD-7AA1-4176-B05F-B17706E4174D}"/>
              </a:ext>
            </a:extLst>
          </p:cNvPr>
          <p:cNvSpPr/>
          <p:nvPr/>
        </p:nvSpPr>
        <p:spPr>
          <a:xfrm>
            <a:off x="1544514" y="3932864"/>
            <a:ext cx="2225201" cy="390101"/>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lumMod val="85000"/>
                    <a:lumOff val="15000"/>
                  </a:schemeClr>
                </a:solidFill>
              </a:rPr>
              <a:t>“My paper is very soon due”</a:t>
            </a:r>
          </a:p>
        </p:txBody>
      </p:sp>
      <p:sp>
        <p:nvSpPr>
          <p:cNvPr id="38" name="Rektangel: rundade hörn 37">
            <a:extLst>
              <a:ext uri="{FF2B5EF4-FFF2-40B4-BE49-F238E27FC236}">
                <a16:creationId xmlns:a16="http://schemas.microsoft.com/office/drawing/2014/main" id="{63457C46-8E20-4D47-82D2-78162C17A0A9}"/>
              </a:ext>
            </a:extLst>
          </p:cNvPr>
          <p:cNvSpPr/>
          <p:nvPr/>
        </p:nvSpPr>
        <p:spPr>
          <a:xfrm>
            <a:off x="95567" y="1372128"/>
            <a:ext cx="3086568" cy="379870"/>
          </a:xfrm>
          <a:prstGeom prst="round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solidFill>
                  <a:schemeClr val="tx1">
                    <a:lumMod val="85000"/>
                    <a:lumOff val="15000"/>
                  </a:schemeClr>
                </a:solidFill>
              </a:rPr>
              <a:t>“We are standing in a queue to the bus” </a:t>
            </a:r>
          </a:p>
        </p:txBody>
      </p:sp>
      <p:cxnSp>
        <p:nvCxnSpPr>
          <p:cNvPr id="29" name="Rak koppling 28">
            <a:extLst>
              <a:ext uri="{FF2B5EF4-FFF2-40B4-BE49-F238E27FC236}">
                <a16:creationId xmlns:a16="http://schemas.microsoft.com/office/drawing/2014/main" id="{2F1EF92A-0D8A-45C9-9AEE-61B819A2BB33}"/>
              </a:ext>
            </a:extLst>
          </p:cNvPr>
          <p:cNvCxnSpPr>
            <a:cxnSpLocks/>
          </p:cNvCxnSpPr>
          <p:nvPr/>
        </p:nvCxnSpPr>
        <p:spPr>
          <a:xfrm flipV="1">
            <a:off x="6053203" y="3072183"/>
            <a:ext cx="0" cy="917630"/>
          </a:xfrm>
          <a:prstGeom prst="line">
            <a:avLst/>
          </a:prstGeom>
          <a:ln>
            <a:solidFill>
              <a:schemeClr val="tx1">
                <a:lumMod val="50000"/>
                <a:lumOff val="50000"/>
              </a:schemeClr>
            </a:solidFill>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28" name="Rak koppling 27">
            <a:extLst>
              <a:ext uri="{FF2B5EF4-FFF2-40B4-BE49-F238E27FC236}">
                <a16:creationId xmlns:a16="http://schemas.microsoft.com/office/drawing/2014/main" id="{3EBA9DE2-2795-421E-9F9F-AB129FC47893}"/>
              </a:ext>
            </a:extLst>
          </p:cNvPr>
          <p:cNvCxnSpPr>
            <a:cxnSpLocks/>
          </p:cNvCxnSpPr>
          <p:nvPr/>
        </p:nvCxnSpPr>
        <p:spPr>
          <a:xfrm flipV="1">
            <a:off x="4317179" y="1705114"/>
            <a:ext cx="0" cy="743822"/>
          </a:xfrm>
          <a:prstGeom prst="line">
            <a:avLst/>
          </a:prstGeom>
          <a:ln>
            <a:solidFill>
              <a:schemeClr val="tx1">
                <a:lumMod val="50000"/>
                <a:lumOff val="50000"/>
              </a:schemeClr>
            </a:solidFill>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25" name="Rak koppling 24">
            <a:extLst>
              <a:ext uri="{FF2B5EF4-FFF2-40B4-BE49-F238E27FC236}">
                <a16:creationId xmlns:a16="http://schemas.microsoft.com/office/drawing/2014/main" id="{CFD7AE1F-50FC-4EBA-BF7D-096DF674FBAB}"/>
              </a:ext>
            </a:extLst>
          </p:cNvPr>
          <p:cNvCxnSpPr>
            <a:cxnSpLocks/>
          </p:cNvCxnSpPr>
          <p:nvPr/>
        </p:nvCxnSpPr>
        <p:spPr>
          <a:xfrm flipV="1">
            <a:off x="1133432" y="1702504"/>
            <a:ext cx="0" cy="746432"/>
          </a:xfrm>
          <a:prstGeom prst="line">
            <a:avLst/>
          </a:prstGeom>
          <a:ln>
            <a:solidFill>
              <a:schemeClr val="tx1">
                <a:lumMod val="50000"/>
                <a:lumOff val="50000"/>
              </a:schemeClr>
            </a:solidFill>
            <a:headEnd type="oval" w="med" len="med"/>
            <a:tailEnd type="oval" w="med" len="med"/>
          </a:ln>
        </p:spPr>
        <p:style>
          <a:lnRef idx="3">
            <a:schemeClr val="dk1"/>
          </a:lnRef>
          <a:fillRef idx="0">
            <a:schemeClr val="dk1"/>
          </a:fillRef>
          <a:effectRef idx="2">
            <a:schemeClr val="dk1"/>
          </a:effectRef>
          <a:fontRef idx="minor">
            <a:schemeClr val="tx1"/>
          </a:fontRef>
        </p:style>
      </p:cxnSp>
      <p:cxnSp>
        <p:nvCxnSpPr>
          <p:cNvPr id="27" name="Rak koppling 26">
            <a:extLst>
              <a:ext uri="{FF2B5EF4-FFF2-40B4-BE49-F238E27FC236}">
                <a16:creationId xmlns:a16="http://schemas.microsoft.com/office/drawing/2014/main" id="{06381D3E-E7FA-47DF-A144-393BA134431A}"/>
              </a:ext>
            </a:extLst>
          </p:cNvPr>
          <p:cNvCxnSpPr>
            <a:cxnSpLocks/>
          </p:cNvCxnSpPr>
          <p:nvPr/>
        </p:nvCxnSpPr>
        <p:spPr>
          <a:xfrm flipV="1">
            <a:off x="2641426" y="3072183"/>
            <a:ext cx="0" cy="917630"/>
          </a:xfrm>
          <a:prstGeom prst="line">
            <a:avLst/>
          </a:prstGeom>
          <a:ln>
            <a:solidFill>
              <a:schemeClr val="tx1">
                <a:lumMod val="50000"/>
                <a:lumOff val="50000"/>
              </a:schemeClr>
            </a:solidFill>
            <a:headEnd type="oval" w="med" len="med"/>
            <a:tailEnd type="oval"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8394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animBg="1"/>
      <p:bldP spid="36" grpId="0" animBg="1"/>
      <p:bldP spid="37" grpId="0" animBg="1"/>
      <p:bldP spid="38"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llips 5">
            <a:extLst>
              <a:ext uri="{FF2B5EF4-FFF2-40B4-BE49-F238E27FC236}">
                <a16:creationId xmlns:a16="http://schemas.microsoft.com/office/drawing/2014/main" id="{0AB920BF-E105-40B9-B8F8-84B95D1C9E47}"/>
              </a:ext>
            </a:extLst>
          </p:cNvPr>
          <p:cNvSpPr/>
          <p:nvPr/>
        </p:nvSpPr>
        <p:spPr>
          <a:xfrm>
            <a:off x="3620016" y="1493182"/>
            <a:ext cx="1911928" cy="1818409"/>
          </a:xfrm>
          <a:prstGeom prst="ellipse">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2700" dirty="0">
                <a:solidFill>
                  <a:schemeClr val="tx1">
                    <a:lumMod val="85000"/>
                    <a:lumOff val="15000"/>
                  </a:schemeClr>
                </a:solidFill>
              </a:rPr>
              <a:t>NLP</a:t>
            </a:r>
          </a:p>
        </p:txBody>
      </p:sp>
      <p:cxnSp>
        <p:nvCxnSpPr>
          <p:cNvPr id="8" name="Rak koppling 7">
            <a:extLst>
              <a:ext uri="{FF2B5EF4-FFF2-40B4-BE49-F238E27FC236}">
                <a16:creationId xmlns:a16="http://schemas.microsoft.com/office/drawing/2014/main" id="{954AB841-D2B2-4F28-B7A1-57C7CDFE73E9}"/>
              </a:ext>
            </a:extLst>
          </p:cNvPr>
          <p:cNvCxnSpPr>
            <a:cxnSpLocks/>
            <a:stCxn id="6" idx="6"/>
            <a:endCxn id="19" idx="1"/>
          </p:cNvCxnSpPr>
          <p:nvPr/>
        </p:nvCxnSpPr>
        <p:spPr>
          <a:xfrm flipV="1">
            <a:off x="5531944" y="2402385"/>
            <a:ext cx="696694" cy="2"/>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 name="Rektangel: rundade hörn 17">
            <a:extLst>
              <a:ext uri="{FF2B5EF4-FFF2-40B4-BE49-F238E27FC236}">
                <a16:creationId xmlns:a16="http://schemas.microsoft.com/office/drawing/2014/main" id="{64C80B40-D021-4458-9384-4DA9ED58733B}"/>
              </a:ext>
            </a:extLst>
          </p:cNvPr>
          <p:cNvSpPr/>
          <p:nvPr/>
        </p:nvSpPr>
        <p:spPr>
          <a:xfrm>
            <a:off x="3692260" y="278908"/>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Tokenization</a:t>
            </a:r>
          </a:p>
        </p:txBody>
      </p:sp>
      <p:sp>
        <p:nvSpPr>
          <p:cNvPr id="19" name="Rektangel: rundade hörn 18">
            <a:extLst>
              <a:ext uri="{FF2B5EF4-FFF2-40B4-BE49-F238E27FC236}">
                <a16:creationId xmlns:a16="http://schemas.microsoft.com/office/drawing/2014/main" id="{74CEEBB0-380D-4AA6-BA94-03C25EC3D794}"/>
              </a:ext>
            </a:extLst>
          </p:cNvPr>
          <p:cNvSpPr/>
          <p:nvPr/>
        </p:nvSpPr>
        <p:spPr>
          <a:xfrm>
            <a:off x="6228638" y="2195707"/>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Lemmatization</a:t>
            </a:r>
          </a:p>
        </p:txBody>
      </p:sp>
      <p:sp>
        <p:nvSpPr>
          <p:cNvPr id="20" name="Rektangel: rundade hörn 19">
            <a:extLst>
              <a:ext uri="{FF2B5EF4-FFF2-40B4-BE49-F238E27FC236}">
                <a16:creationId xmlns:a16="http://schemas.microsoft.com/office/drawing/2014/main" id="{DA1F2EB9-8E3D-4481-8097-E8BBFBA8BC08}"/>
              </a:ext>
            </a:extLst>
          </p:cNvPr>
          <p:cNvSpPr/>
          <p:nvPr/>
        </p:nvSpPr>
        <p:spPr>
          <a:xfrm>
            <a:off x="1196093" y="2195707"/>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Dependency Parsing</a:t>
            </a:r>
          </a:p>
        </p:txBody>
      </p:sp>
      <p:sp>
        <p:nvSpPr>
          <p:cNvPr id="21" name="Rektangel: rundade hörn 20">
            <a:extLst>
              <a:ext uri="{FF2B5EF4-FFF2-40B4-BE49-F238E27FC236}">
                <a16:creationId xmlns:a16="http://schemas.microsoft.com/office/drawing/2014/main" id="{375089F5-CBCD-442C-A023-AE9B444FA58F}"/>
              </a:ext>
            </a:extLst>
          </p:cNvPr>
          <p:cNvSpPr/>
          <p:nvPr/>
        </p:nvSpPr>
        <p:spPr>
          <a:xfrm>
            <a:off x="5964577" y="1038106"/>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Normalization</a:t>
            </a:r>
          </a:p>
        </p:txBody>
      </p:sp>
      <p:sp>
        <p:nvSpPr>
          <p:cNvPr id="22" name="Rektangel: rundade hörn 21">
            <a:extLst>
              <a:ext uri="{FF2B5EF4-FFF2-40B4-BE49-F238E27FC236}">
                <a16:creationId xmlns:a16="http://schemas.microsoft.com/office/drawing/2014/main" id="{D838FDAD-B356-4757-9977-A22D9016B2B6}"/>
              </a:ext>
            </a:extLst>
          </p:cNvPr>
          <p:cNvSpPr/>
          <p:nvPr/>
        </p:nvSpPr>
        <p:spPr>
          <a:xfrm>
            <a:off x="1419327" y="1038106"/>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POS Tagging</a:t>
            </a:r>
          </a:p>
        </p:txBody>
      </p:sp>
      <p:sp>
        <p:nvSpPr>
          <p:cNvPr id="23" name="Rektangel: rundade hörn 22">
            <a:extLst>
              <a:ext uri="{FF2B5EF4-FFF2-40B4-BE49-F238E27FC236}">
                <a16:creationId xmlns:a16="http://schemas.microsoft.com/office/drawing/2014/main" id="{C5C875DE-E07E-4DBA-B950-06B4168C0DB7}"/>
              </a:ext>
            </a:extLst>
          </p:cNvPr>
          <p:cNvSpPr/>
          <p:nvPr/>
        </p:nvSpPr>
        <p:spPr>
          <a:xfrm>
            <a:off x="1419326" y="3311591"/>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Temporal Tagging</a:t>
            </a:r>
          </a:p>
        </p:txBody>
      </p:sp>
      <p:sp>
        <p:nvSpPr>
          <p:cNvPr id="24" name="Rektangel: rundade hörn 23">
            <a:extLst>
              <a:ext uri="{FF2B5EF4-FFF2-40B4-BE49-F238E27FC236}">
                <a16:creationId xmlns:a16="http://schemas.microsoft.com/office/drawing/2014/main" id="{F4942BD7-5C2B-4F7E-8AEE-70EE285423F2}"/>
              </a:ext>
            </a:extLst>
          </p:cNvPr>
          <p:cNvSpPr/>
          <p:nvPr/>
        </p:nvSpPr>
        <p:spPr>
          <a:xfrm>
            <a:off x="5905472" y="3311591"/>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Stop Word Removal</a:t>
            </a:r>
          </a:p>
        </p:txBody>
      </p:sp>
      <p:sp>
        <p:nvSpPr>
          <p:cNvPr id="25" name="Rektangel: rundade hörn 24">
            <a:extLst>
              <a:ext uri="{FF2B5EF4-FFF2-40B4-BE49-F238E27FC236}">
                <a16:creationId xmlns:a16="http://schemas.microsoft.com/office/drawing/2014/main" id="{3D0DCA3A-C2DF-4FF6-A503-1942FE50784D}"/>
              </a:ext>
            </a:extLst>
          </p:cNvPr>
          <p:cNvSpPr/>
          <p:nvPr/>
        </p:nvSpPr>
        <p:spPr>
          <a:xfrm>
            <a:off x="2740276" y="4390722"/>
            <a:ext cx="1759480" cy="413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lumMod val="85000"/>
                    <a:lumOff val="15000"/>
                  </a:schemeClr>
                </a:solidFill>
              </a:rPr>
              <a:t>CoreNLP</a:t>
            </a:r>
            <a:endParaRPr lang="en-US" sz="1800" dirty="0">
              <a:solidFill>
                <a:schemeClr val="tx1">
                  <a:lumMod val="85000"/>
                  <a:lumOff val="15000"/>
                </a:schemeClr>
              </a:solidFill>
            </a:endParaRPr>
          </a:p>
        </p:txBody>
      </p:sp>
      <p:sp>
        <p:nvSpPr>
          <p:cNvPr id="26" name="Rektangel: rundade hörn 25">
            <a:extLst>
              <a:ext uri="{FF2B5EF4-FFF2-40B4-BE49-F238E27FC236}">
                <a16:creationId xmlns:a16="http://schemas.microsoft.com/office/drawing/2014/main" id="{7BC0FAA7-1F8D-4EEA-9F3D-EBA1FFC3087D}"/>
              </a:ext>
            </a:extLst>
          </p:cNvPr>
          <p:cNvSpPr/>
          <p:nvPr/>
        </p:nvSpPr>
        <p:spPr>
          <a:xfrm>
            <a:off x="4652204" y="4390722"/>
            <a:ext cx="1759480" cy="41335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NLTK</a:t>
            </a:r>
          </a:p>
        </p:txBody>
      </p:sp>
      <p:cxnSp>
        <p:nvCxnSpPr>
          <p:cNvPr id="27" name="Rak koppling 26">
            <a:extLst>
              <a:ext uri="{FF2B5EF4-FFF2-40B4-BE49-F238E27FC236}">
                <a16:creationId xmlns:a16="http://schemas.microsoft.com/office/drawing/2014/main" id="{C4859561-9494-442D-AFA5-129910D4FB5C}"/>
              </a:ext>
            </a:extLst>
          </p:cNvPr>
          <p:cNvCxnSpPr>
            <a:cxnSpLocks/>
            <a:stCxn id="6" idx="7"/>
            <a:endCxn id="21" idx="1"/>
          </p:cNvCxnSpPr>
          <p:nvPr/>
        </p:nvCxnSpPr>
        <p:spPr>
          <a:xfrm flipV="1">
            <a:off x="5251949" y="1244785"/>
            <a:ext cx="712628" cy="514697"/>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Rak koppling 30">
            <a:extLst>
              <a:ext uri="{FF2B5EF4-FFF2-40B4-BE49-F238E27FC236}">
                <a16:creationId xmlns:a16="http://schemas.microsoft.com/office/drawing/2014/main" id="{662BD30F-404F-4509-855B-93C8726A3C25}"/>
              </a:ext>
            </a:extLst>
          </p:cNvPr>
          <p:cNvCxnSpPr>
            <a:stCxn id="18" idx="2"/>
            <a:endCxn id="6" idx="0"/>
          </p:cNvCxnSpPr>
          <p:nvPr/>
        </p:nvCxnSpPr>
        <p:spPr>
          <a:xfrm>
            <a:off x="4572001" y="692265"/>
            <a:ext cx="3980" cy="800917"/>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Rak koppling 34">
            <a:extLst>
              <a:ext uri="{FF2B5EF4-FFF2-40B4-BE49-F238E27FC236}">
                <a16:creationId xmlns:a16="http://schemas.microsoft.com/office/drawing/2014/main" id="{A5D2704A-CF24-4153-A483-2747AFDF651C}"/>
              </a:ext>
            </a:extLst>
          </p:cNvPr>
          <p:cNvCxnSpPr>
            <a:stCxn id="22" idx="3"/>
            <a:endCxn id="6" idx="1"/>
          </p:cNvCxnSpPr>
          <p:nvPr/>
        </p:nvCxnSpPr>
        <p:spPr>
          <a:xfrm>
            <a:off x="3178807" y="1244785"/>
            <a:ext cx="721205" cy="514697"/>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Rak koppling 36">
            <a:extLst>
              <a:ext uri="{FF2B5EF4-FFF2-40B4-BE49-F238E27FC236}">
                <a16:creationId xmlns:a16="http://schemas.microsoft.com/office/drawing/2014/main" id="{64D25CC2-56DE-4F83-A4C8-67F7AD583F45}"/>
              </a:ext>
            </a:extLst>
          </p:cNvPr>
          <p:cNvCxnSpPr>
            <a:cxnSpLocks/>
            <a:stCxn id="20" idx="3"/>
            <a:endCxn id="6" idx="2"/>
          </p:cNvCxnSpPr>
          <p:nvPr/>
        </p:nvCxnSpPr>
        <p:spPr>
          <a:xfrm>
            <a:off x="2955573" y="2402386"/>
            <a:ext cx="664444" cy="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Rak koppling 42">
            <a:extLst>
              <a:ext uri="{FF2B5EF4-FFF2-40B4-BE49-F238E27FC236}">
                <a16:creationId xmlns:a16="http://schemas.microsoft.com/office/drawing/2014/main" id="{E2F5A3F8-EEEA-42BC-A462-4967560AB3BD}"/>
              </a:ext>
            </a:extLst>
          </p:cNvPr>
          <p:cNvCxnSpPr>
            <a:stCxn id="6" idx="3"/>
            <a:endCxn id="23" idx="3"/>
          </p:cNvCxnSpPr>
          <p:nvPr/>
        </p:nvCxnSpPr>
        <p:spPr>
          <a:xfrm flipH="1">
            <a:off x="3178805" y="3045291"/>
            <a:ext cx="721206" cy="472979"/>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Rak koppling 44">
            <a:extLst>
              <a:ext uri="{FF2B5EF4-FFF2-40B4-BE49-F238E27FC236}">
                <a16:creationId xmlns:a16="http://schemas.microsoft.com/office/drawing/2014/main" id="{761CC0B6-5214-4937-AEF0-31C9603C1369}"/>
              </a:ext>
            </a:extLst>
          </p:cNvPr>
          <p:cNvCxnSpPr>
            <a:stCxn id="6" idx="5"/>
            <a:endCxn id="24" idx="1"/>
          </p:cNvCxnSpPr>
          <p:nvPr/>
        </p:nvCxnSpPr>
        <p:spPr>
          <a:xfrm>
            <a:off x="5251949" y="3045291"/>
            <a:ext cx="653523" cy="472979"/>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86859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B006EB7C-1FF1-4EF1-993C-ED32ED15C1AC}"/>
              </a:ext>
            </a:extLst>
          </p:cNvPr>
          <p:cNvSpPr/>
          <p:nvPr/>
        </p:nvSpPr>
        <p:spPr>
          <a:xfrm>
            <a:off x="959015" y="701921"/>
            <a:ext cx="7225968" cy="88581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7295C880-73B1-4E51-8B9F-FED04EE55EA9}"/>
              </a:ext>
            </a:extLst>
          </p:cNvPr>
          <p:cNvSpPr>
            <a:spLocks noGrp="1"/>
          </p:cNvSpPr>
          <p:nvPr>
            <p:ph idx="1"/>
          </p:nvPr>
        </p:nvSpPr>
        <p:spPr>
          <a:xfrm>
            <a:off x="1483613" y="1720881"/>
            <a:ext cx="6176772" cy="2680633"/>
          </a:xfrm>
        </p:spPr>
        <p:txBody>
          <a:bodyPr>
            <a:normAutofit/>
          </a:bodyPr>
          <a:lstStyle/>
          <a:p>
            <a:pPr marL="0" indent="0">
              <a:spcBef>
                <a:spcPts val="899"/>
              </a:spcBef>
              <a:buClr>
                <a:schemeClr val="tx1"/>
              </a:buClr>
              <a:buNone/>
            </a:pPr>
            <a:r>
              <a:rPr lang="en-US" sz="1800" spc="-1" dirty="0"/>
              <a:t>Use a range of hand-crafted classifier features:</a:t>
            </a:r>
          </a:p>
          <a:p>
            <a:pPr lvl="1">
              <a:spcBef>
                <a:spcPts val="899"/>
              </a:spcBef>
              <a:buClr>
                <a:schemeClr val="tx1"/>
              </a:buClr>
              <a:buFont typeface="Wingdings" panose="05000000000000000000" pitchFamily="2" charset="2"/>
              <a:buChar char="§"/>
            </a:pPr>
            <a:r>
              <a:rPr lang="en-US" sz="1650" spc="-1" dirty="0"/>
              <a:t>POS tags</a:t>
            </a:r>
          </a:p>
          <a:p>
            <a:pPr lvl="1">
              <a:spcBef>
                <a:spcPts val="899"/>
              </a:spcBef>
              <a:buClr>
                <a:schemeClr val="tx1"/>
              </a:buClr>
              <a:buFont typeface="Wingdings" panose="05000000000000000000" pitchFamily="2" charset="2"/>
              <a:buChar char="§"/>
            </a:pPr>
            <a:r>
              <a:rPr lang="en-US" sz="1650" spc="-1" dirty="0"/>
              <a:t>Sentence dependency structure</a:t>
            </a:r>
          </a:p>
          <a:p>
            <a:pPr lvl="1">
              <a:spcBef>
                <a:spcPts val="899"/>
              </a:spcBef>
              <a:buClr>
                <a:schemeClr val="tx1"/>
              </a:buClr>
              <a:buFont typeface="Wingdings" panose="05000000000000000000" pitchFamily="2" charset="2"/>
              <a:buChar char="§"/>
            </a:pPr>
            <a:r>
              <a:rPr lang="en-US" sz="1650" spc="-1" dirty="0"/>
              <a:t>Sentence embeddings</a:t>
            </a:r>
          </a:p>
          <a:p>
            <a:pPr lvl="1">
              <a:spcBef>
                <a:spcPts val="899"/>
              </a:spcBef>
              <a:buClr>
                <a:schemeClr val="tx1"/>
              </a:buClr>
              <a:buFont typeface="Wingdings" panose="05000000000000000000" pitchFamily="2" charset="2"/>
              <a:buChar char="§"/>
            </a:pPr>
            <a:r>
              <a:rPr lang="en-US" sz="1650" spc="-1" dirty="0"/>
              <a:t>Typical topics</a:t>
            </a:r>
          </a:p>
          <a:p>
            <a:pPr lvl="1">
              <a:spcBef>
                <a:spcPts val="899"/>
              </a:spcBef>
              <a:buClr>
                <a:schemeClr val="tx1"/>
              </a:buClr>
              <a:buFont typeface="Wingdings" panose="05000000000000000000" pitchFamily="2" charset="2"/>
              <a:buChar char="§"/>
            </a:pPr>
            <a:r>
              <a:rPr lang="en-US" sz="1650" spc="-1" dirty="0"/>
              <a:t>Computed temporal profile of words</a:t>
            </a:r>
          </a:p>
          <a:p>
            <a:pPr lvl="1">
              <a:spcBef>
                <a:spcPts val="899"/>
              </a:spcBef>
              <a:buClr>
                <a:schemeClr val="tx1"/>
              </a:buClr>
              <a:buFont typeface="Wingdings" panose="05000000000000000000" pitchFamily="2" charset="2"/>
              <a:buChar char="§"/>
            </a:pPr>
            <a:r>
              <a:rPr lang="en-US" sz="1650" spc="-1" dirty="0"/>
              <a:t>Etc.</a:t>
            </a:r>
          </a:p>
          <a:p>
            <a:endParaRPr lang="en-US" dirty="0"/>
          </a:p>
        </p:txBody>
      </p:sp>
      <p:sp>
        <p:nvSpPr>
          <p:cNvPr id="7" name="textruta 6">
            <a:extLst>
              <a:ext uri="{FF2B5EF4-FFF2-40B4-BE49-F238E27FC236}">
                <a16:creationId xmlns:a16="http://schemas.microsoft.com/office/drawing/2014/main" id="{080FD65E-0D6B-4853-84FF-C1705DAB8CB3}"/>
              </a:ext>
            </a:extLst>
          </p:cNvPr>
          <p:cNvSpPr txBox="1"/>
          <p:nvPr/>
        </p:nvSpPr>
        <p:spPr>
          <a:xfrm>
            <a:off x="2089149" y="902456"/>
            <a:ext cx="4965700" cy="507831"/>
          </a:xfrm>
          <a:prstGeom prst="rect">
            <a:avLst/>
          </a:prstGeom>
          <a:noFill/>
        </p:spPr>
        <p:txBody>
          <a:bodyPr wrap="square" rtlCol="0">
            <a:spAutoFit/>
          </a:bodyPr>
          <a:lstStyle/>
          <a:p>
            <a:pPr algn="ctr"/>
            <a:r>
              <a:rPr lang="sv-SE" sz="2700" dirty="0">
                <a:solidFill>
                  <a:schemeClr val="tx1">
                    <a:lumMod val="85000"/>
                    <a:lumOff val="15000"/>
                  </a:schemeClr>
                </a:solidFill>
              </a:rPr>
              <a:t>Classification Features</a:t>
            </a:r>
            <a:endParaRPr lang="en-US" sz="2700" dirty="0">
              <a:solidFill>
                <a:schemeClr val="tx1">
                  <a:lumMod val="85000"/>
                  <a:lumOff val="15000"/>
                </a:schemeClr>
              </a:solidFill>
            </a:endParaRPr>
          </a:p>
        </p:txBody>
      </p:sp>
    </p:spTree>
    <p:extLst>
      <p:ext uri="{BB962C8B-B14F-4D97-AF65-F5344CB8AC3E}">
        <p14:creationId xmlns:p14="http://schemas.microsoft.com/office/powerpoint/2010/main" val="1443143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ktangel: rundade hörn 17">
            <a:extLst>
              <a:ext uri="{FF2B5EF4-FFF2-40B4-BE49-F238E27FC236}">
                <a16:creationId xmlns:a16="http://schemas.microsoft.com/office/drawing/2014/main" id="{64C80B40-D021-4458-9384-4DA9ED58733B}"/>
              </a:ext>
            </a:extLst>
          </p:cNvPr>
          <p:cNvSpPr/>
          <p:nvPr/>
        </p:nvSpPr>
        <p:spPr>
          <a:xfrm>
            <a:off x="1957209" y="1002791"/>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LSA</a:t>
            </a:r>
          </a:p>
        </p:txBody>
      </p:sp>
      <p:sp>
        <p:nvSpPr>
          <p:cNvPr id="19" name="Rektangel: rundade hörn 18">
            <a:extLst>
              <a:ext uri="{FF2B5EF4-FFF2-40B4-BE49-F238E27FC236}">
                <a16:creationId xmlns:a16="http://schemas.microsoft.com/office/drawing/2014/main" id="{74CEEBB0-380D-4AA6-BA94-03C25EC3D794}"/>
              </a:ext>
            </a:extLst>
          </p:cNvPr>
          <p:cNvSpPr/>
          <p:nvPr/>
        </p:nvSpPr>
        <p:spPr>
          <a:xfrm>
            <a:off x="5600613" y="1929480"/>
            <a:ext cx="1759480" cy="4299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lumMod val="85000"/>
                    <a:lumOff val="15000"/>
                  </a:schemeClr>
                </a:solidFill>
              </a:rPr>
              <a:t>TempoWordNet</a:t>
            </a:r>
            <a:endParaRPr lang="en-US" sz="1800" dirty="0">
              <a:solidFill>
                <a:schemeClr val="tx1">
                  <a:lumMod val="85000"/>
                  <a:lumOff val="15000"/>
                </a:schemeClr>
              </a:solidFill>
            </a:endParaRPr>
          </a:p>
        </p:txBody>
      </p:sp>
      <p:sp>
        <p:nvSpPr>
          <p:cNvPr id="20" name="Rektangel: rundade hörn 19">
            <a:extLst>
              <a:ext uri="{FF2B5EF4-FFF2-40B4-BE49-F238E27FC236}">
                <a16:creationId xmlns:a16="http://schemas.microsoft.com/office/drawing/2014/main" id="{DA1F2EB9-8E3D-4481-8097-E8BBFBA8BC08}"/>
              </a:ext>
            </a:extLst>
          </p:cNvPr>
          <p:cNvSpPr/>
          <p:nvPr/>
        </p:nvSpPr>
        <p:spPr>
          <a:xfrm>
            <a:off x="1942879" y="1920192"/>
            <a:ext cx="1759480" cy="429928"/>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Lexical Categories</a:t>
            </a:r>
          </a:p>
        </p:txBody>
      </p:sp>
      <p:sp>
        <p:nvSpPr>
          <p:cNvPr id="21" name="Rektangel: rundade hörn 20">
            <a:extLst>
              <a:ext uri="{FF2B5EF4-FFF2-40B4-BE49-F238E27FC236}">
                <a16:creationId xmlns:a16="http://schemas.microsoft.com/office/drawing/2014/main" id="{375089F5-CBCD-442C-A023-AE9B444FA58F}"/>
              </a:ext>
            </a:extLst>
          </p:cNvPr>
          <p:cNvSpPr/>
          <p:nvPr/>
        </p:nvSpPr>
        <p:spPr>
          <a:xfrm>
            <a:off x="3771746" y="1006068"/>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Temporal Expressions</a:t>
            </a:r>
          </a:p>
        </p:txBody>
      </p:sp>
      <p:sp>
        <p:nvSpPr>
          <p:cNvPr id="22" name="Rektangel: rundade hörn 21">
            <a:extLst>
              <a:ext uri="{FF2B5EF4-FFF2-40B4-BE49-F238E27FC236}">
                <a16:creationId xmlns:a16="http://schemas.microsoft.com/office/drawing/2014/main" id="{D838FDAD-B356-4757-9977-A22D9016B2B6}"/>
              </a:ext>
            </a:extLst>
          </p:cNvPr>
          <p:cNvSpPr/>
          <p:nvPr/>
        </p:nvSpPr>
        <p:spPr>
          <a:xfrm>
            <a:off x="1942879" y="1467643"/>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Average Word Length</a:t>
            </a:r>
          </a:p>
        </p:txBody>
      </p:sp>
      <p:sp>
        <p:nvSpPr>
          <p:cNvPr id="23" name="Rektangel: rundade hörn 22">
            <a:extLst>
              <a:ext uri="{FF2B5EF4-FFF2-40B4-BE49-F238E27FC236}">
                <a16:creationId xmlns:a16="http://schemas.microsoft.com/office/drawing/2014/main" id="{C5C875DE-E07E-4DBA-B950-06B4168C0DB7}"/>
              </a:ext>
            </a:extLst>
          </p:cNvPr>
          <p:cNvSpPr/>
          <p:nvPr/>
        </p:nvSpPr>
        <p:spPr>
          <a:xfrm>
            <a:off x="5577843" y="1465573"/>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POS tags</a:t>
            </a:r>
          </a:p>
        </p:txBody>
      </p:sp>
      <p:sp>
        <p:nvSpPr>
          <p:cNvPr id="24" name="Rektangel: rundade hörn 23">
            <a:extLst>
              <a:ext uri="{FF2B5EF4-FFF2-40B4-BE49-F238E27FC236}">
                <a16:creationId xmlns:a16="http://schemas.microsoft.com/office/drawing/2014/main" id="{F4942BD7-5C2B-4F7E-8AEE-70EE285423F2}"/>
              </a:ext>
            </a:extLst>
          </p:cNvPr>
          <p:cNvSpPr/>
          <p:nvPr/>
        </p:nvSpPr>
        <p:spPr>
          <a:xfrm>
            <a:off x="5586282" y="1000544"/>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Global Temporal Associations</a:t>
            </a:r>
          </a:p>
        </p:txBody>
      </p:sp>
      <p:sp>
        <p:nvSpPr>
          <p:cNvPr id="32" name="Rektangel: rundade hörn 31">
            <a:extLst>
              <a:ext uri="{FF2B5EF4-FFF2-40B4-BE49-F238E27FC236}">
                <a16:creationId xmlns:a16="http://schemas.microsoft.com/office/drawing/2014/main" id="{87C2F715-FDB3-428C-8C15-BAB30707A8C2}"/>
              </a:ext>
            </a:extLst>
          </p:cNvPr>
          <p:cNvSpPr/>
          <p:nvPr/>
        </p:nvSpPr>
        <p:spPr>
          <a:xfrm>
            <a:off x="3771746" y="1933215"/>
            <a:ext cx="1759480"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Sentence Length</a:t>
            </a:r>
          </a:p>
        </p:txBody>
      </p:sp>
      <p:sp>
        <p:nvSpPr>
          <p:cNvPr id="33" name="Rektangel: rundade hörn 32">
            <a:extLst>
              <a:ext uri="{FF2B5EF4-FFF2-40B4-BE49-F238E27FC236}">
                <a16:creationId xmlns:a16="http://schemas.microsoft.com/office/drawing/2014/main" id="{F62A06B6-07A8-4E40-AD68-860BA25F2122}"/>
              </a:ext>
            </a:extLst>
          </p:cNvPr>
          <p:cNvSpPr/>
          <p:nvPr/>
        </p:nvSpPr>
        <p:spPr>
          <a:xfrm>
            <a:off x="3771745" y="1469641"/>
            <a:ext cx="1759481" cy="413357"/>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Sentence Embeddings</a:t>
            </a:r>
          </a:p>
        </p:txBody>
      </p:sp>
      <p:sp>
        <p:nvSpPr>
          <p:cNvPr id="30" name="Pil: nedåt 29">
            <a:extLst>
              <a:ext uri="{FF2B5EF4-FFF2-40B4-BE49-F238E27FC236}">
                <a16:creationId xmlns:a16="http://schemas.microsoft.com/office/drawing/2014/main" id="{36C9A7C3-31E4-4F7E-9664-6CFA47521813}"/>
              </a:ext>
            </a:extLst>
          </p:cNvPr>
          <p:cNvSpPr/>
          <p:nvPr/>
        </p:nvSpPr>
        <p:spPr>
          <a:xfrm>
            <a:off x="4417259" y="2308389"/>
            <a:ext cx="440808" cy="264122"/>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Rektangel: rundade hörn 33">
            <a:extLst>
              <a:ext uri="{FF2B5EF4-FFF2-40B4-BE49-F238E27FC236}">
                <a16:creationId xmlns:a16="http://schemas.microsoft.com/office/drawing/2014/main" id="{EDB575BB-986A-4643-89DA-D998520BC2DB}"/>
              </a:ext>
            </a:extLst>
          </p:cNvPr>
          <p:cNvSpPr/>
          <p:nvPr/>
        </p:nvSpPr>
        <p:spPr>
          <a:xfrm>
            <a:off x="2984102" y="2640243"/>
            <a:ext cx="3307125" cy="293914"/>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Concatenated to a vector of 907 features</a:t>
            </a:r>
          </a:p>
        </p:txBody>
      </p:sp>
      <p:sp>
        <p:nvSpPr>
          <p:cNvPr id="40" name="Rektangel: rundade hörn 39">
            <a:extLst>
              <a:ext uri="{FF2B5EF4-FFF2-40B4-BE49-F238E27FC236}">
                <a16:creationId xmlns:a16="http://schemas.microsoft.com/office/drawing/2014/main" id="{6D2E1414-7819-43AF-848C-9204038AFA04}"/>
              </a:ext>
            </a:extLst>
          </p:cNvPr>
          <p:cNvSpPr/>
          <p:nvPr/>
        </p:nvSpPr>
        <p:spPr>
          <a:xfrm>
            <a:off x="2984102" y="3224719"/>
            <a:ext cx="3307125" cy="276815"/>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Normalization and Scaling</a:t>
            </a:r>
          </a:p>
        </p:txBody>
      </p:sp>
      <p:sp>
        <p:nvSpPr>
          <p:cNvPr id="42" name="Rektangel: rundade hörn 41">
            <a:extLst>
              <a:ext uri="{FF2B5EF4-FFF2-40B4-BE49-F238E27FC236}">
                <a16:creationId xmlns:a16="http://schemas.microsoft.com/office/drawing/2014/main" id="{AFF914A3-ACDA-46B5-91BC-6ABE9A6F4C38}"/>
              </a:ext>
            </a:extLst>
          </p:cNvPr>
          <p:cNvSpPr/>
          <p:nvPr/>
        </p:nvSpPr>
        <p:spPr>
          <a:xfrm>
            <a:off x="2984102" y="3803652"/>
            <a:ext cx="3307124" cy="293914"/>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Recursive Feature Elimination (RFE)</a:t>
            </a:r>
          </a:p>
        </p:txBody>
      </p:sp>
      <p:sp>
        <p:nvSpPr>
          <p:cNvPr id="47" name="Rektangel: rundade hörn 46">
            <a:extLst>
              <a:ext uri="{FF2B5EF4-FFF2-40B4-BE49-F238E27FC236}">
                <a16:creationId xmlns:a16="http://schemas.microsoft.com/office/drawing/2014/main" id="{3CE84066-BC88-45B5-BEB2-C401EB82615C}"/>
              </a:ext>
            </a:extLst>
          </p:cNvPr>
          <p:cNvSpPr/>
          <p:nvPr/>
        </p:nvSpPr>
        <p:spPr>
          <a:xfrm>
            <a:off x="2984101" y="4378401"/>
            <a:ext cx="3307124" cy="293914"/>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Vector with100 features</a:t>
            </a:r>
          </a:p>
        </p:txBody>
      </p:sp>
      <p:sp>
        <p:nvSpPr>
          <p:cNvPr id="54" name="Pil: nedåt 53">
            <a:extLst>
              <a:ext uri="{FF2B5EF4-FFF2-40B4-BE49-F238E27FC236}">
                <a16:creationId xmlns:a16="http://schemas.microsoft.com/office/drawing/2014/main" id="{79FAA881-3857-4E7B-AD71-77986D090477}"/>
              </a:ext>
            </a:extLst>
          </p:cNvPr>
          <p:cNvSpPr/>
          <p:nvPr/>
        </p:nvSpPr>
        <p:spPr>
          <a:xfrm>
            <a:off x="4419697" y="2888077"/>
            <a:ext cx="440808" cy="264122"/>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5" name="Pil: nedåt 54">
            <a:extLst>
              <a:ext uri="{FF2B5EF4-FFF2-40B4-BE49-F238E27FC236}">
                <a16:creationId xmlns:a16="http://schemas.microsoft.com/office/drawing/2014/main" id="{92867767-4E41-4309-AA29-C708A96183E9}"/>
              </a:ext>
            </a:extLst>
          </p:cNvPr>
          <p:cNvSpPr/>
          <p:nvPr/>
        </p:nvSpPr>
        <p:spPr>
          <a:xfrm>
            <a:off x="4417259" y="3469994"/>
            <a:ext cx="440808" cy="264122"/>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6" name="Pil: nedåt 55">
            <a:extLst>
              <a:ext uri="{FF2B5EF4-FFF2-40B4-BE49-F238E27FC236}">
                <a16:creationId xmlns:a16="http://schemas.microsoft.com/office/drawing/2014/main" id="{922044FF-46EF-4DAD-9CC1-59257463625F}"/>
              </a:ext>
            </a:extLst>
          </p:cNvPr>
          <p:cNvSpPr/>
          <p:nvPr/>
        </p:nvSpPr>
        <p:spPr>
          <a:xfrm>
            <a:off x="4417259" y="4042831"/>
            <a:ext cx="440808" cy="264122"/>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7" name="Rubrik 1">
            <a:extLst>
              <a:ext uri="{FF2B5EF4-FFF2-40B4-BE49-F238E27FC236}">
                <a16:creationId xmlns:a16="http://schemas.microsoft.com/office/drawing/2014/main" id="{6F84B8C8-F9BD-4C6C-8E5D-AF6201535469}"/>
              </a:ext>
            </a:extLst>
          </p:cNvPr>
          <p:cNvSpPr>
            <a:spLocks noGrp="1"/>
          </p:cNvSpPr>
          <p:nvPr>
            <p:ph type="title"/>
          </p:nvPr>
        </p:nvSpPr>
        <p:spPr>
          <a:xfrm>
            <a:off x="1752838" y="162985"/>
            <a:ext cx="5797296" cy="689552"/>
          </a:xfrm>
          <a:solidFill>
            <a:schemeClr val="accent1"/>
          </a:solidFill>
          <a:ln>
            <a:solidFill>
              <a:schemeClr val="accent1"/>
            </a:solidFill>
          </a:ln>
        </p:spPr>
        <p:txBody>
          <a:bodyPr/>
          <a:lstStyle/>
          <a:p>
            <a:r>
              <a:rPr lang="sv-SE" dirty="0"/>
              <a:t>Features</a:t>
            </a:r>
            <a:endParaRPr lang="en-US" dirty="0"/>
          </a:p>
        </p:txBody>
      </p:sp>
    </p:spTree>
    <p:extLst>
      <p:ext uri="{BB962C8B-B14F-4D97-AF65-F5344CB8AC3E}">
        <p14:creationId xmlns:p14="http://schemas.microsoft.com/office/powerpoint/2010/main" val="52321777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rundade hörn 3">
            <a:extLst>
              <a:ext uri="{FF2B5EF4-FFF2-40B4-BE49-F238E27FC236}">
                <a16:creationId xmlns:a16="http://schemas.microsoft.com/office/drawing/2014/main" id="{C1E78764-8CC3-45FB-BF45-EC6CD507F374}"/>
              </a:ext>
            </a:extLst>
          </p:cNvPr>
          <p:cNvSpPr/>
          <p:nvPr/>
        </p:nvSpPr>
        <p:spPr>
          <a:xfrm>
            <a:off x="407004" y="111941"/>
            <a:ext cx="3927764" cy="58189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Lexical Categories</a:t>
            </a:r>
          </a:p>
        </p:txBody>
      </p:sp>
      <p:sp>
        <p:nvSpPr>
          <p:cNvPr id="5" name="Rektangel: rundade hörn 4">
            <a:extLst>
              <a:ext uri="{FF2B5EF4-FFF2-40B4-BE49-F238E27FC236}">
                <a16:creationId xmlns:a16="http://schemas.microsoft.com/office/drawing/2014/main" id="{5BFF3A67-40F1-4435-9398-73E432304819}"/>
              </a:ext>
            </a:extLst>
          </p:cNvPr>
          <p:cNvSpPr/>
          <p:nvPr/>
        </p:nvSpPr>
        <p:spPr>
          <a:xfrm>
            <a:off x="407004" y="2720768"/>
            <a:ext cx="3927764" cy="58189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Temporal Expressions</a:t>
            </a:r>
          </a:p>
        </p:txBody>
      </p:sp>
      <p:sp>
        <p:nvSpPr>
          <p:cNvPr id="6" name="Pil: höger 5">
            <a:extLst>
              <a:ext uri="{FF2B5EF4-FFF2-40B4-BE49-F238E27FC236}">
                <a16:creationId xmlns:a16="http://schemas.microsoft.com/office/drawing/2014/main" id="{4F3F19CE-F4FE-42E6-AC18-E3114F0FA9CC}"/>
              </a:ext>
            </a:extLst>
          </p:cNvPr>
          <p:cNvSpPr/>
          <p:nvPr/>
        </p:nvSpPr>
        <p:spPr>
          <a:xfrm>
            <a:off x="4334768" y="257414"/>
            <a:ext cx="966355" cy="29094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Rektangel: rundade hörn 6">
            <a:extLst>
              <a:ext uri="{FF2B5EF4-FFF2-40B4-BE49-F238E27FC236}">
                <a16:creationId xmlns:a16="http://schemas.microsoft.com/office/drawing/2014/main" id="{86D85E94-480A-44A9-A24D-0D89ECEE3630}"/>
              </a:ext>
            </a:extLst>
          </p:cNvPr>
          <p:cNvSpPr/>
          <p:nvPr/>
        </p:nvSpPr>
        <p:spPr>
          <a:xfrm>
            <a:off x="5436206" y="23190"/>
            <a:ext cx="2919846" cy="862445"/>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u="sng" dirty="0">
                <a:solidFill>
                  <a:schemeClr val="tx1">
                    <a:lumMod val="85000"/>
                    <a:lumOff val="15000"/>
                  </a:schemeClr>
                </a:solidFill>
              </a:rPr>
              <a:t>Empath</a:t>
            </a:r>
          </a:p>
          <a:p>
            <a:pPr marL="214313" indent="-214313">
              <a:buFont typeface="Arial" panose="020B0604020202020204" pitchFamily="34" charset="0"/>
              <a:buChar char="•"/>
            </a:pPr>
            <a:r>
              <a:rPr lang="en-US" sz="1800" dirty="0">
                <a:solidFill>
                  <a:schemeClr val="tx1">
                    <a:lumMod val="85000"/>
                    <a:lumOff val="15000"/>
                  </a:schemeClr>
                </a:solidFill>
              </a:rPr>
              <a:t>Cluster words to create lexicon</a:t>
            </a:r>
          </a:p>
          <a:p>
            <a:pPr marL="214313" indent="-214313">
              <a:buFont typeface="Arial" panose="020B0604020202020204" pitchFamily="34" charset="0"/>
              <a:buChar char="•"/>
            </a:pPr>
            <a:r>
              <a:rPr lang="en-US" sz="1800" dirty="0">
                <a:solidFill>
                  <a:schemeClr val="tx1">
                    <a:lumMod val="85000"/>
                    <a:lumOff val="15000"/>
                  </a:schemeClr>
                </a:solidFill>
              </a:rPr>
              <a:t>Manually Validated Lexicons</a:t>
            </a:r>
          </a:p>
        </p:txBody>
      </p:sp>
      <p:sp>
        <p:nvSpPr>
          <p:cNvPr id="10" name="Rektangel: rundade hörn 9">
            <a:extLst>
              <a:ext uri="{FF2B5EF4-FFF2-40B4-BE49-F238E27FC236}">
                <a16:creationId xmlns:a16="http://schemas.microsoft.com/office/drawing/2014/main" id="{822A05B5-EDCE-4DFF-8C9F-DB3237C52F65}"/>
              </a:ext>
            </a:extLst>
          </p:cNvPr>
          <p:cNvSpPr/>
          <p:nvPr/>
        </p:nvSpPr>
        <p:spPr>
          <a:xfrm>
            <a:off x="5482965" y="970913"/>
            <a:ext cx="1413164" cy="17145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office</a:t>
            </a:r>
          </a:p>
        </p:txBody>
      </p:sp>
      <p:sp>
        <p:nvSpPr>
          <p:cNvPr id="12" name="Rektangel: rundade hörn 11">
            <a:extLst>
              <a:ext uri="{FF2B5EF4-FFF2-40B4-BE49-F238E27FC236}">
                <a16:creationId xmlns:a16="http://schemas.microsoft.com/office/drawing/2014/main" id="{427F5320-840C-449D-8B02-28F70016B6CC}"/>
              </a:ext>
            </a:extLst>
          </p:cNvPr>
          <p:cNvSpPr/>
          <p:nvPr/>
        </p:nvSpPr>
        <p:spPr>
          <a:xfrm>
            <a:off x="5482965" y="1191553"/>
            <a:ext cx="1413164" cy="17145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money</a:t>
            </a:r>
          </a:p>
        </p:txBody>
      </p:sp>
      <p:sp>
        <p:nvSpPr>
          <p:cNvPr id="13" name="Rektangel: rundade hörn 12">
            <a:extLst>
              <a:ext uri="{FF2B5EF4-FFF2-40B4-BE49-F238E27FC236}">
                <a16:creationId xmlns:a16="http://schemas.microsoft.com/office/drawing/2014/main" id="{0193A3CB-4BF4-4CD0-89AE-724F346A5C04}"/>
              </a:ext>
            </a:extLst>
          </p:cNvPr>
          <p:cNvSpPr/>
          <p:nvPr/>
        </p:nvSpPr>
        <p:spPr>
          <a:xfrm>
            <a:off x="6942888" y="961958"/>
            <a:ext cx="1413164" cy="17145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dance</a:t>
            </a:r>
          </a:p>
        </p:txBody>
      </p:sp>
      <p:sp>
        <p:nvSpPr>
          <p:cNvPr id="14" name="Rektangel: rundade hörn 13">
            <a:extLst>
              <a:ext uri="{FF2B5EF4-FFF2-40B4-BE49-F238E27FC236}">
                <a16:creationId xmlns:a16="http://schemas.microsoft.com/office/drawing/2014/main" id="{9F3CB814-7EB4-4AFC-B020-D5C6A91880B8}"/>
              </a:ext>
            </a:extLst>
          </p:cNvPr>
          <p:cNvSpPr/>
          <p:nvPr/>
        </p:nvSpPr>
        <p:spPr>
          <a:xfrm>
            <a:off x="6942888" y="1205761"/>
            <a:ext cx="1413164" cy="17145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domestic work</a:t>
            </a:r>
          </a:p>
        </p:txBody>
      </p:sp>
      <p:sp>
        <p:nvSpPr>
          <p:cNvPr id="15" name="Rektangel: rundade hörn 14">
            <a:extLst>
              <a:ext uri="{FF2B5EF4-FFF2-40B4-BE49-F238E27FC236}">
                <a16:creationId xmlns:a16="http://schemas.microsoft.com/office/drawing/2014/main" id="{DCD410A7-B1ED-4212-BA2A-8CC6530E930D}"/>
              </a:ext>
            </a:extLst>
          </p:cNvPr>
          <p:cNvSpPr/>
          <p:nvPr/>
        </p:nvSpPr>
        <p:spPr>
          <a:xfrm>
            <a:off x="5482965" y="1419695"/>
            <a:ext cx="1413164" cy="17145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sleep</a:t>
            </a:r>
          </a:p>
        </p:txBody>
      </p:sp>
      <p:sp>
        <p:nvSpPr>
          <p:cNvPr id="16" name="Rektangel: rundade hörn 15">
            <a:extLst>
              <a:ext uri="{FF2B5EF4-FFF2-40B4-BE49-F238E27FC236}">
                <a16:creationId xmlns:a16="http://schemas.microsoft.com/office/drawing/2014/main" id="{8839C3D6-A7BF-44F3-9677-423EE0BA1F0D}"/>
              </a:ext>
            </a:extLst>
          </p:cNvPr>
          <p:cNvSpPr/>
          <p:nvPr/>
        </p:nvSpPr>
        <p:spPr>
          <a:xfrm>
            <a:off x="6942888" y="1431386"/>
            <a:ext cx="1413164" cy="171450"/>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a:t>
            </a:r>
          </a:p>
        </p:txBody>
      </p:sp>
      <p:sp>
        <p:nvSpPr>
          <p:cNvPr id="17" name="Pil: höger 16">
            <a:extLst>
              <a:ext uri="{FF2B5EF4-FFF2-40B4-BE49-F238E27FC236}">
                <a16:creationId xmlns:a16="http://schemas.microsoft.com/office/drawing/2014/main" id="{171DFC29-523D-44F7-9A86-E4FA1538B4DC}"/>
              </a:ext>
            </a:extLst>
          </p:cNvPr>
          <p:cNvSpPr/>
          <p:nvPr/>
        </p:nvSpPr>
        <p:spPr>
          <a:xfrm>
            <a:off x="4334767" y="2866241"/>
            <a:ext cx="966355" cy="29094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Rektangel: rundade hörn 17">
            <a:extLst>
              <a:ext uri="{FF2B5EF4-FFF2-40B4-BE49-F238E27FC236}">
                <a16:creationId xmlns:a16="http://schemas.microsoft.com/office/drawing/2014/main" id="{DA79D68E-3E07-4B67-98E0-6EA98337E640}"/>
              </a:ext>
            </a:extLst>
          </p:cNvPr>
          <p:cNvSpPr/>
          <p:nvPr/>
        </p:nvSpPr>
        <p:spPr>
          <a:xfrm>
            <a:off x="5436206" y="2696790"/>
            <a:ext cx="2919846" cy="631399"/>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u="sng" dirty="0" err="1">
                <a:solidFill>
                  <a:schemeClr val="tx1">
                    <a:lumMod val="85000"/>
                    <a:lumOff val="15000"/>
                  </a:schemeClr>
                </a:solidFill>
              </a:rPr>
              <a:t>CoreNLP</a:t>
            </a:r>
            <a:r>
              <a:rPr lang="sv-SE" sz="1800" u="sng" dirty="0">
                <a:solidFill>
                  <a:schemeClr val="tx1">
                    <a:lumMod val="85000"/>
                    <a:lumOff val="15000"/>
                  </a:schemeClr>
                </a:solidFill>
              </a:rPr>
              <a:t>’s NER</a:t>
            </a:r>
            <a:endParaRPr lang="en-US" sz="1800" u="sng" dirty="0">
              <a:solidFill>
                <a:schemeClr val="tx1">
                  <a:lumMod val="85000"/>
                  <a:lumOff val="15000"/>
                </a:schemeClr>
              </a:solidFill>
            </a:endParaRPr>
          </a:p>
          <a:p>
            <a:pPr marL="214313" indent="-214313">
              <a:buFont typeface="Arial" panose="020B0604020202020204" pitchFamily="34" charset="0"/>
              <a:buChar char="•"/>
            </a:pPr>
            <a:r>
              <a:rPr lang="en-US" sz="1800" dirty="0">
                <a:solidFill>
                  <a:schemeClr val="tx1">
                    <a:lumMod val="85000"/>
                    <a:lumOff val="15000"/>
                  </a:schemeClr>
                </a:solidFill>
              </a:rPr>
              <a:t>DATE, TIME, DURATION, SET</a:t>
            </a:r>
          </a:p>
        </p:txBody>
      </p:sp>
      <p:pic>
        <p:nvPicPr>
          <p:cNvPr id="20" name="Bildobjekt 19">
            <a:extLst>
              <a:ext uri="{FF2B5EF4-FFF2-40B4-BE49-F238E27FC236}">
                <a16:creationId xmlns:a16="http://schemas.microsoft.com/office/drawing/2014/main" id="{1D8E94D1-1E22-419B-8B0D-F9A08088D969}"/>
              </a:ext>
            </a:extLst>
          </p:cNvPr>
          <p:cNvPicPr>
            <a:picLocks noChangeAspect="1"/>
          </p:cNvPicPr>
          <p:nvPr/>
        </p:nvPicPr>
        <p:blipFill rotWithShape="1">
          <a:blip r:embed="rId3"/>
          <a:srcRect t="18349"/>
          <a:stretch/>
        </p:blipFill>
        <p:spPr>
          <a:xfrm>
            <a:off x="704345" y="3628003"/>
            <a:ext cx="4205962" cy="840521"/>
          </a:xfrm>
          <a:prstGeom prst="rect">
            <a:avLst/>
          </a:prstGeom>
        </p:spPr>
      </p:pic>
      <p:sp>
        <p:nvSpPr>
          <p:cNvPr id="23" name="Pil: höger 22">
            <a:extLst>
              <a:ext uri="{FF2B5EF4-FFF2-40B4-BE49-F238E27FC236}">
                <a16:creationId xmlns:a16="http://schemas.microsoft.com/office/drawing/2014/main" id="{CCE1B879-BB6A-4001-AFFC-3D466399842F}"/>
              </a:ext>
            </a:extLst>
          </p:cNvPr>
          <p:cNvSpPr/>
          <p:nvPr/>
        </p:nvSpPr>
        <p:spPr>
          <a:xfrm rot="5400000">
            <a:off x="6681179" y="3301755"/>
            <a:ext cx="438380" cy="290945"/>
          </a:xfrm>
          <a:prstGeom prst="rightArrow">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Rektangel: rundade hörn 23">
            <a:extLst>
              <a:ext uri="{FF2B5EF4-FFF2-40B4-BE49-F238E27FC236}">
                <a16:creationId xmlns:a16="http://schemas.microsoft.com/office/drawing/2014/main" id="{328A1E63-EA13-40B4-AA6F-28DB4F5D5AB4}"/>
              </a:ext>
            </a:extLst>
          </p:cNvPr>
          <p:cNvSpPr/>
          <p:nvPr/>
        </p:nvSpPr>
        <p:spPr>
          <a:xfrm>
            <a:off x="407004" y="1791583"/>
            <a:ext cx="3927764" cy="581891"/>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lumMod val="85000"/>
                    <a:lumOff val="15000"/>
                  </a:schemeClr>
                </a:solidFill>
              </a:rPr>
              <a:t>TempoWordNet</a:t>
            </a:r>
            <a:endParaRPr lang="en-US" sz="1800" dirty="0">
              <a:solidFill>
                <a:schemeClr val="tx1">
                  <a:lumMod val="85000"/>
                  <a:lumOff val="15000"/>
                </a:schemeClr>
              </a:solidFill>
            </a:endParaRPr>
          </a:p>
        </p:txBody>
      </p:sp>
      <p:sp>
        <p:nvSpPr>
          <p:cNvPr id="25" name="Pil: höger 24">
            <a:extLst>
              <a:ext uri="{FF2B5EF4-FFF2-40B4-BE49-F238E27FC236}">
                <a16:creationId xmlns:a16="http://schemas.microsoft.com/office/drawing/2014/main" id="{A7A4C58D-9BEF-43DC-B559-828599858209}"/>
              </a:ext>
            </a:extLst>
          </p:cNvPr>
          <p:cNvSpPr/>
          <p:nvPr/>
        </p:nvSpPr>
        <p:spPr>
          <a:xfrm>
            <a:off x="4334766" y="1937056"/>
            <a:ext cx="966355" cy="290945"/>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Rektangel: rundade hörn 25">
            <a:extLst>
              <a:ext uri="{FF2B5EF4-FFF2-40B4-BE49-F238E27FC236}">
                <a16:creationId xmlns:a16="http://schemas.microsoft.com/office/drawing/2014/main" id="{6F8A5477-367F-43F4-A88D-5009AA66C79F}"/>
              </a:ext>
            </a:extLst>
          </p:cNvPr>
          <p:cNvSpPr/>
          <p:nvPr/>
        </p:nvSpPr>
        <p:spPr>
          <a:xfrm>
            <a:off x="5436206" y="1780498"/>
            <a:ext cx="2918530" cy="862445"/>
          </a:xfrm>
          <a:prstGeom prst="round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u="sng" dirty="0" err="1">
                <a:solidFill>
                  <a:schemeClr val="tx1">
                    <a:lumMod val="85000"/>
                    <a:lumOff val="15000"/>
                  </a:schemeClr>
                </a:solidFill>
              </a:rPr>
              <a:t>Complemantary</a:t>
            </a:r>
            <a:r>
              <a:rPr lang="sv-SE" sz="1800" u="sng" dirty="0">
                <a:solidFill>
                  <a:schemeClr val="tx1">
                    <a:lumMod val="85000"/>
                    <a:lumOff val="15000"/>
                  </a:schemeClr>
                </a:solidFill>
              </a:rPr>
              <a:t> </a:t>
            </a:r>
            <a:r>
              <a:rPr lang="sv-SE" sz="1800" u="sng" dirty="0" err="1">
                <a:solidFill>
                  <a:schemeClr val="tx1">
                    <a:lumMod val="85000"/>
                    <a:lumOff val="15000"/>
                  </a:schemeClr>
                </a:solidFill>
              </a:rPr>
              <a:t>Resource</a:t>
            </a:r>
            <a:r>
              <a:rPr lang="sv-SE" sz="1800" u="sng" dirty="0">
                <a:solidFill>
                  <a:schemeClr val="tx1">
                    <a:lumMod val="85000"/>
                    <a:lumOff val="15000"/>
                  </a:schemeClr>
                </a:solidFill>
              </a:rPr>
              <a:t> to </a:t>
            </a:r>
            <a:r>
              <a:rPr lang="sv-SE" sz="1800" u="sng" dirty="0" err="1">
                <a:solidFill>
                  <a:schemeClr val="tx1">
                    <a:lumMod val="85000"/>
                    <a:lumOff val="15000"/>
                  </a:schemeClr>
                </a:solidFill>
              </a:rPr>
              <a:t>WordNet</a:t>
            </a:r>
            <a:endParaRPr lang="en-US" sz="1800" u="sng" dirty="0">
              <a:solidFill>
                <a:schemeClr val="tx1">
                  <a:lumMod val="85000"/>
                  <a:lumOff val="15000"/>
                </a:schemeClr>
              </a:solidFill>
            </a:endParaRPr>
          </a:p>
          <a:p>
            <a:pPr marL="214313" indent="-214313">
              <a:buFont typeface="Arial" panose="020B0604020202020204" pitchFamily="34" charset="0"/>
              <a:buChar char="•"/>
            </a:pPr>
            <a:r>
              <a:rPr lang="en-US" sz="1800" dirty="0">
                <a:solidFill>
                  <a:schemeClr val="tx1">
                    <a:lumMod val="85000"/>
                    <a:lumOff val="15000"/>
                  </a:schemeClr>
                </a:solidFill>
              </a:rPr>
              <a:t>How related is a </a:t>
            </a:r>
            <a:r>
              <a:rPr lang="en-US" sz="1800" dirty="0" err="1">
                <a:solidFill>
                  <a:schemeClr val="tx1">
                    <a:lumMod val="85000"/>
                    <a:lumOff val="15000"/>
                  </a:schemeClr>
                </a:solidFill>
              </a:rPr>
              <a:t>synset</a:t>
            </a:r>
            <a:r>
              <a:rPr lang="en-US" sz="1800" dirty="0">
                <a:solidFill>
                  <a:schemeClr val="tx1">
                    <a:lumMod val="85000"/>
                    <a:lumOff val="15000"/>
                  </a:schemeClr>
                </a:solidFill>
              </a:rPr>
              <a:t> is to </a:t>
            </a:r>
            <a:r>
              <a:rPr lang="en-US" sz="1800" i="1" dirty="0">
                <a:solidFill>
                  <a:schemeClr val="tx1">
                    <a:lumMod val="85000"/>
                    <a:lumOff val="15000"/>
                  </a:schemeClr>
                </a:solidFill>
              </a:rPr>
              <a:t>past, present, future</a:t>
            </a:r>
            <a:r>
              <a:rPr lang="en-US" sz="1800" dirty="0">
                <a:solidFill>
                  <a:schemeClr val="tx1">
                    <a:lumMod val="85000"/>
                    <a:lumOff val="15000"/>
                  </a:schemeClr>
                </a:solidFill>
              </a:rPr>
              <a:t> and </a:t>
            </a:r>
            <a:r>
              <a:rPr lang="en-US" sz="1800" i="1" dirty="0" err="1">
                <a:solidFill>
                  <a:schemeClr val="tx1">
                    <a:lumMod val="85000"/>
                    <a:lumOff val="15000"/>
                  </a:schemeClr>
                </a:solidFill>
              </a:rPr>
              <a:t>atemporal</a:t>
            </a:r>
            <a:r>
              <a:rPr lang="en-US" sz="1800" dirty="0">
                <a:solidFill>
                  <a:schemeClr val="tx1">
                    <a:lumMod val="85000"/>
                    <a:lumOff val="15000"/>
                  </a:schemeClr>
                </a:solidFill>
              </a:rPr>
              <a:t> classes</a:t>
            </a:r>
          </a:p>
        </p:txBody>
      </p:sp>
      <p:sp>
        <p:nvSpPr>
          <p:cNvPr id="27" name="Rektangel: rundade hörn 26">
            <a:extLst>
              <a:ext uri="{FF2B5EF4-FFF2-40B4-BE49-F238E27FC236}">
                <a16:creationId xmlns:a16="http://schemas.microsoft.com/office/drawing/2014/main" id="{C62647D3-7822-4306-9F3E-7536B98CD36E}"/>
              </a:ext>
            </a:extLst>
          </p:cNvPr>
          <p:cNvSpPr/>
          <p:nvPr/>
        </p:nvSpPr>
        <p:spPr>
          <a:xfrm>
            <a:off x="5447125" y="4112151"/>
            <a:ext cx="680333" cy="16729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Now</a:t>
            </a:r>
          </a:p>
        </p:txBody>
      </p:sp>
      <p:sp>
        <p:nvSpPr>
          <p:cNvPr id="31" name="Rektangel: rundade hörn 30">
            <a:extLst>
              <a:ext uri="{FF2B5EF4-FFF2-40B4-BE49-F238E27FC236}">
                <a16:creationId xmlns:a16="http://schemas.microsoft.com/office/drawing/2014/main" id="{C53AAB24-119E-46B6-9042-DB984F889375}"/>
              </a:ext>
            </a:extLst>
          </p:cNvPr>
          <p:cNvSpPr/>
          <p:nvPr/>
        </p:nvSpPr>
        <p:spPr>
          <a:xfrm>
            <a:off x="7659100" y="4110010"/>
            <a:ext cx="696952" cy="16729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Hour</a:t>
            </a:r>
          </a:p>
        </p:txBody>
      </p:sp>
      <p:sp>
        <p:nvSpPr>
          <p:cNvPr id="34" name="Rektangel: rundade hörn 33">
            <a:extLst>
              <a:ext uri="{FF2B5EF4-FFF2-40B4-BE49-F238E27FC236}">
                <a16:creationId xmlns:a16="http://schemas.microsoft.com/office/drawing/2014/main" id="{392F6AD6-37C2-4410-8913-EA6AB5A7E8BC}"/>
              </a:ext>
            </a:extLst>
          </p:cNvPr>
          <p:cNvSpPr/>
          <p:nvPr/>
        </p:nvSpPr>
        <p:spPr>
          <a:xfrm>
            <a:off x="6934787" y="4321485"/>
            <a:ext cx="680333" cy="173365"/>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Month</a:t>
            </a:r>
          </a:p>
        </p:txBody>
      </p:sp>
      <p:sp>
        <p:nvSpPr>
          <p:cNvPr id="35" name="Rektangel: rundade hörn 34">
            <a:extLst>
              <a:ext uri="{FF2B5EF4-FFF2-40B4-BE49-F238E27FC236}">
                <a16:creationId xmlns:a16="http://schemas.microsoft.com/office/drawing/2014/main" id="{71FE3C21-E8D5-44A0-BC6F-EFB7BF7514AF}"/>
              </a:ext>
            </a:extLst>
          </p:cNvPr>
          <p:cNvSpPr/>
          <p:nvPr/>
        </p:nvSpPr>
        <p:spPr>
          <a:xfrm>
            <a:off x="6192151" y="4112151"/>
            <a:ext cx="680333" cy="16729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Second</a:t>
            </a:r>
          </a:p>
        </p:txBody>
      </p:sp>
      <p:sp>
        <p:nvSpPr>
          <p:cNvPr id="36" name="Rektangel: rundade hörn 35">
            <a:extLst>
              <a:ext uri="{FF2B5EF4-FFF2-40B4-BE49-F238E27FC236}">
                <a16:creationId xmlns:a16="http://schemas.microsoft.com/office/drawing/2014/main" id="{DAA4CB44-DBDC-4912-AF39-19351EC648AA}"/>
              </a:ext>
            </a:extLst>
          </p:cNvPr>
          <p:cNvSpPr/>
          <p:nvPr/>
        </p:nvSpPr>
        <p:spPr>
          <a:xfrm>
            <a:off x="6937178" y="4110011"/>
            <a:ext cx="680333" cy="167299"/>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Minute</a:t>
            </a:r>
          </a:p>
        </p:txBody>
      </p:sp>
      <p:sp>
        <p:nvSpPr>
          <p:cNvPr id="37" name="Rektangel: rundade hörn 36">
            <a:extLst>
              <a:ext uri="{FF2B5EF4-FFF2-40B4-BE49-F238E27FC236}">
                <a16:creationId xmlns:a16="http://schemas.microsoft.com/office/drawing/2014/main" id="{5C6A80CA-CB2C-4BEA-BE36-38FC75B44D62}"/>
              </a:ext>
            </a:extLst>
          </p:cNvPr>
          <p:cNvSpPr/>
          <p:nvPr/>
        </p:nvSpPr>
        <p:spPr>
          <a:xfrm>
            <a:off x="5455556" y="4321486"/>
            <a:ext cx="680333" cy="173365"/>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Day</a:t>
            </a:r>
          </a:p>
        </p:txBody>
      </p:sp>
      <p:sp>
        <p:nvSpPr>
          <p:cNvPr id="38" name="Rektangel: rundade hörn 37">
            <a:extLst>
              <a:ext uri="{FF2B5EF4-FFF2-40B4-BE49-F238E27FC236}">
                <a16:creationId xmlns:a16="http://schemas.microsoft.com/office/drawing/2014/main" id="{FE730A54-276F-4568-8EB4-5BD3ED658FFB}"/>
              </a:ext>
            </a:extLst>
          </p:cNvPr>
          <p:cNvSpPr/>
          <p:nvPr/>
        </p:nvSpPr>
        <p:spPr>
          <a:xfrm>
            <a:off x="6195172" y="4321485"/>
            <a:ext cx="680333" cy="173365"/>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Week</a:t>
            </a:r>
          </a:p>
        </p:txBody>
      </p:sp>
      <p:sp>
        <p:nvSpPr>
          <p:cNvPr id="39" name="Rektangel: rundade hörn 38">
            <a:extLst>
              <a:ext uri="{FF2B5EF4-FFF2-40B4-BE49-F238E27FC236}">
                <a16:creationId xmlns:a16="http://schemas.microsoft.com/office/drawing/2014/main" id="{EF0F5B76-BA3C-40F8-8272-8CFEEAA39619}"/>
              </a:ext>
            </a:extLst>
          </p:cNvPr>
          <p:cNvSpPr/>
          <p:nvPr/>
        </p:nvSpPr>
        <p:spPr>
          <a:xfrm>
            <a:off x="7674403" y="4315192"/>
            <a:ext cx="680333" cy="179657"/>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Year</a:t>
            </a:r>
          </a:p>
        </p:txBody>
      </p:sp>
      <p:sp>
        <p:nvSpPr>
          <p:cNvPr id="40" name="textruta 39">
            <a:extLst>
              <a:ext uri="{FF2B5EF4-FFF2-40B4-BE49-F238E27FC236}">
                <a16:creationId xmlns:a16="http://schemas.microsoft.com/office/drawing/2014/main" id="{38223266-89F2-4703-BE9E-3293F6F98BBB}"/>
              </a:ext>
            </a:extLst>
          </p:cNvPr>
          <p:cNvSpPr txBox="1"/>
          <p:nvPr/>
        </p:nvSpPr>
        <p:spPr>
          <a:xfrm>
            <a:off x="313531" y="3391552"/>
            <a:ext cx="4987590" cy="646331"/>
          </a:xfrm>
          <a:prstGeom prst="rect">
            <a:avLst/>
          </a:prstGeom>
          <a:noFill/>
        </p:spPr>
        <p:txBody>
          <a:bodyPr wrap="square" rtlCol="0">
            <a:spAutoFit/>
          </a:bodyPr>
          <a:lstStyle/>
          <a:p>
            <a:r>
              <a:rPr lang="en-US" sz="1800" dirty="0"/>
              <a:t>Examples of conversion of temporal expressions to time granularities</a:t>
            </a:r>
          </a:p>
        </p:txBody>
      </p:sp>
      <p:sp>
        <p:nvSpPr>
          <p:cNvPr id="41" name="Rektangel: rundade hörn 40">
            <a:extLst>
              <a:ext uri="{FF2B5EF4-FFF2-40B4-BE49-F238E27FC236}">
                <a16:creationId xmlns:a16="http://schemas.microsoft.com/office/drawing/2014/main" id="{39816708-6D78-4A5D-8001-6CFF3AEB137C}"/>
              </a:ext>
            </a:extLst>
          </p:cNvPr>
          <p:cNvSpPr/>
          <p:nvPr/>
        </p:nvSpPr>
        <p:spPr>
          <a:xfrm>
            <a:off x="5436206" y="3811815"/>
            <a:ext cx="2919846" cy="24674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85000"/>
                    <a:lumOff val="15000"/>
                  </a:schemeClr>
                </a:solidFill>
              </a:rPr>
              <a:t>Temporal Granularities</a:t>
            </a:r>
          </a:p>
        </p:txBody>
      </p:sp>
      <p:sp>
        <p:nvSpPr>
          <p:cNvPr id="42" name="textruta 41">
            <a:extLst>
              <a:ext uri="{FF2B5EF4-FFF2-40B4-BE49-F238E27FC236}">
                <a16:creationId xmlns:a16="http://schemas.microsoft.com/office/drawing/2014/main" id="{72A6A69A-E715-454C-969E-6289C0DD3B61}"/>
              </a:ext>
            </a:extLst>
          </p:cNvPr>
          <p:cNvSpPr txBox="1"/>
          <p:nvPr/>
        </p:nvSpPr>
        <p:spPr>
          <a:xfrm>
            <a:off x="168812" y="4660327"/>
            <a:ext cx="8356209" cy="646331"/>
          </a:xfrm>
          <a:prstGeom prst="rect">
            <a:avLst/>
          </a:prstGeom>
          <a:noFill/>
        </p:spPr>
        <p:txBody>
          <a:bodyPr wrap="square" rtlCol="0">
            <a:spAutoFit/>
          </a:bodyPr>
          <a:lstStyle/>
          <a:p>
            <a:r>
              <a:rPr lang="sv-SE" sz="1200" dirty="0" err="1"/>
              <a:t>Empath</a:t>
            </a:r>
            <a:r>
              <a:rPr lang="sv-SE" sz="1200" dirty="0"/>
              <a:t>: </a:t>
            </a:r>
            <a:r>
              <a:rPr lang="sv-SE" sz="1200" dirty="0">
                <a:hlinkClick r:id="rId4"/>
              </a:rPr>
              <a:t>https://github.com/Ejhfast/empath-client</a:t>
            </a:r>
            <a:endParaRPr lang="en-US" sz="1200" dirty="0"/>
          </a:p>
          <a:p>
            <a:r>
              <a:rPr lang="en-US" sz="1200" dirty="0" err="1"/>
              <a:t>TempoWordNet</a:t>
            </a:r>
            <a:r>
              <a:rPr lang="en-US" sz="1200" dirty="0"/>
              <a:t>: </a:t>
            </a:r>
            <a:r>
              <a:rPr lang="en-US" sz="1200" dirty="0">
                <a:hlinkClick r:id="rId5"/>
              </a:rPr>
              <a:t>https://tempowordnet.greyc.fr/</a:t>
            </a:r>
            <a:endParaRPr lang="en-US" sz="1200" dirty="0"/>
          </a:p>
          <a:p>
            <a:endParaRPr lang="sv-SE" sz="1200" dirty="0"/>
          </a:p>
        </p:txBody>
      </p:sp>
    </p:spTree>
    <p:extLst>
      <p:ext uri="{BB962C8B-B14F-4D97-AF65-F5344CB8AC3E}">
        <p14:creationId xmlns:p14="http://schemas.microsoft.com/office/powerpoint/2010/main" val="170059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18" grpId="0" animBg="1"/>
      <p:bldP spid="23" grpId="0" animBg="1"/>
      <p:bldP spid="24" grpId="0" animBg="1"/>
      <p:bldP spid="25" grpId="0" animBg="1"/>
      <p:bldP spid="26" grpId="0" animBg="1"/>
      <p:bldP spid="27" grpId="0" animBg="1"/>
      <p:bldP spid="31" grpId="0" animBg="1"/>
      <p:bldP spid="34" grpId="0" animBg="1"/>
      <p:bldP spid="35" grpId="0" animBg="1"/>
      <p:bldP spid="36" grpId="0" animBg="1"/>
      <p:bldP spid="37" grpId="0" animBg="1"/>
      <p:bldP spid="38" grpId="0" animBg="1"/>
      <p:bldP spid="39" grpId="0" animBg="1"/>
      <p:bldP spid="40" grpId="0"/>
      <p:bldP spid="41" grpId="0" animBg="1"/>
      <p:bldP spid="42" grpId="0"/>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ktangel: rundade hörn 63">
            <a:extLst>
              <a:ext uri="{FF2B5EF4-FFF2-40B4-BE49-F238E27FC236}">
                <a16:creationId xmlns:a16="http://schemas.microsoft.com/office/drawing/2014/main" id="{F3C564C0-DED2-4E65-93B6-6997D230B593}"/>
              </a:ext>
            </a:extLst>
          </p:cNvPr>
          <p:cNvSpPr/>
          <p:nvPr/>
        </p:nvSpPr>
        <p:spPr>
          <a:xfrm>
            <a:off x="440105" y="1583145"/>
            <a:ext cx="991161" cy="276999"/>
          </a:xfrm>
          <a:prstGeom prst="roundRect">
            <a:avLst/>
          </a:prstGeom>
          <a:solidFill>
            <a:schemeClr val="accent4">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solidFill>
                  <a:schemeClr val="tx1">
                    <a:lumMod val="85000"/>
                    <a:lumOff val="15000"/>
                  </a:schemeClr>
                </a:solidFill>
              </a:rPr>
              <a:t>”kick a ball”</a:t>
            </a:r>
            <a:endParaRPr lang="en-US" sz="1200" dirty="0">
              <a:solidFill>
                <a:schemeClr val="tx1">
                  <a:lumMod val="85000"/>
                  <a:lumOff val="15000"/>
                </a:schemeClr>
              </a:solidFill>
            </a:endParaRPr>
          </a:p>
        </p:txBody>
      </p:sp>
      <p:sp>
        <p:nvSpPr>
          <p:cNvPr id="62" name="Rektangel: rundade hörn 61">
            <a:extLst>
              <a:ext uri="{FF2B5EF4-FFF2-40B4-BE49-F238E27FC236}">
                <a16:creationId xmlns:a16="http://schemas.microsoft.com/office/drawing/2014/main" id="{B9548941-1549-402C-BFA1-0122E19C3F8C}"/>
              </a:ext>
            </a:extLst>
          </p:cNvPr>
          <p:cNvSpPr/>
          <p:nvPr/>
        </p:nvSpPr>
        <p:spPr>
          <a:xfrm>
            <a:off x="2154241" y="1582883"/>
            <a:ext cx="1701038" cy="276999"/>
          </a:xfrm>
          <a:prstGeom prst="roundRect">
            <a:avLst/>
          </a:prstGeom>
          <a:solidFill>
            <a:srgbClr val="FFC000"/>
          </a:solidFill>
          <a:ln>
            <a:solidFill>
              <a:srgbClr val="EDC3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solidFill>
                  <a:schemeClr val="tx1">
                    <a:lumMod val="85000"/>
                    <a:lumOff val="15000"/>
                  </a:schemeClr>
                </a:solidFill>
              </a:rPr>
              <a:t>”</a:t>
            </a:r>
            <a:r>
              <a:rPr lang="sv-SE" sz="1200" dirty="0" err="1">
                <a:solidFill>
                  <a:schemeClr val="tx1">
                    <a:lumMod val="85000"/>
                    <a:lumOff val="15000"/>
                  </a:schemeClr>
                </a:solidFill>
              </a:rPr>
              <a:t>give</a:t>
            </a:r>
            <a:r>
              <a:rPr lang="sv-SE" sz="1200" dirty="0">
                <a:solidFill>
                  <a:schemeClr val="tx1">
                    <a:lumMod val="85000"/>
                    <a:lumOff val="15000"/>
                  </a:schemeClr>
                </a:solidFill>
              </a:rPr>
              <a:t> a presentation”</a:t>
            </a:r>
            <a:endParaRPr lang="en-US" sz="1200" dirty="0">
              <a:solidFill>
                <a:schemeClr val="tx1">
                  <a:lumMod val="85000"/>
                  <a:lumOff val="15000"/>
                </a:schemeClr>
              </a:solidFill>
            </a:endParaRPr>
          </a:p>
        </p:txBody>
      </p:sp>
      <p:sp>
        <p:nvSpPr>
          <p:cNvPr id="61" name="Rektangel: rundade hörn 60">
            <a:extLst>
              <a:ext uri="{FF2B5EF4-FFF2-40B4-BE49-F238E27FC236}">
                <a16:creationId xmlns:a16="http://schemas.microsoft.com/office/drawing/2014/main" id="{EE73F028-20E9-4354-ADC5-C7B079036491}"/>
              </a:ext>
            </a:extLst>
          </p:cNvPr>
          <p:cNvSpPr/>
          <p:nvPr/>
        </p:nvSpPr>
        <p:spPr>
          <a:xfrm>
            <a:off x="4773354" y="1574812"/>
            <a:ext cx="1423027" cy="276999"/>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solidFill>
                  <a:schemeClr val="tx1">
                    <a:lumMod val="85000"/>
                    <a:lumOff val="15000"/>
                  </a:schemeClr>
                </a:solidFill>
              </a:rPr>
              <a:t>”</a:t>
            </a:r>
            <a:r>
              <a:rPr lang="sv-SE" sz="1200" dirty="0" err="1">
                <a:solidFill>
                  <a:schemeClr val="tx1">
                    <a:lumMod val="85000"/>
                    <a:lumOff val="15000"/>
                  </a:schemeClr>
                </a:solidFill>
              </a:rPr>
              <a:t>investigation</a:t>
            </a:r>
            <a:r>
              <a:rPr lang="sv-SE" sz="1200" dirty="0">
                <a:solidFill>
                  <a:schemeClr val="tx1">
                    <a:lumMod val="85000"/>
                    <a:lumOff val="15000"/>
                  </a:schemeClr>
                </a:solidFill>
              </a:rPr>
              <a:t>”</a:t>
            </a:r>
            <a:endParaRPr lang="en-US" sz="1200" dirty="0">
              <a:solidFill>
                <a:schemeClr val="tx1">
                  <a:lumMod val="85000"/>
                  <a:lumOff val="15000"/>
                </a:schemeClr>
              </a:solidFill>
            </a:endParaRPr>
          </a:p>
        </p:txBody>
      </p:sp>
      <p:sp>
        <p:nvSpPr>
          <p:cNvPr id="59" name="Rektangel: rundade hörn 58">
            <a:extLst>
              <a:ext uri="{FF2B5EF4-FFF2-40B4-BE49-F238E27FC236}">
                <a16:creationId xmlns:a16="http://schemas.microsoft.com/office/drawing/2014/main" id="{51ACEFD4-E284-46C8-A857-0620454C2C8F}"/>
              </a:ext>
            </a:extLst>
          </p:cNvPr>
          <p:cNvSpPr/>
          <p:nvPr/>
        </p:nvSpPr>
        <p:spPr>
          <a:xfrm>
            <a:off x="7114453" y="1566065"/>
            <a:ext cx="1335505" cy="276999"/>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solidFill>
                  <a:schemeClr val="tx1">
                    <a:lumMod val="85000"/>
                    <a:lumOff val="15000"/>
                  </a:schemeClr>
                </a:solidFill>
              </a:rPr>
              <a:t>”</a:t>
            </a:r>
            <a:r>
              <a:rPr lang="sv-SE" sz="1200" dirty="0" err="1">
                <a:solidFill>
                  <a:schemeClr val="tx1">
                    <a:lumMod val="85000"/>
                    <a:lumOff val="15000"/>
                  </a:schemeClr>
                </a:solidFill>
              </a:rPr>
              <a:t>build</a:t>
            </a:r>
            <a:r>
              <a:rPr lang="sv-SE" sz="1200" dirty="0">
                <a:solidFill>
                  <a:schemeClr val="tx1">
                    <a:lumMod val="85000"/>
                    <a:lumOff val="15000"/>
                  </a:schemeClr>
                </a:solidFill>
              </a:rPr>
              <a:t> a house”</a:t>
            </a:r>
            <a:endParaRPr lang="en-US" sz="1200" dirty="0">
              <a:solidFill>
                <a:schemeClr val="tx1">
                  <a:lumMod val="85000"/>
                  <a:lumOff val="15000"/>
                </a:schemeClr>
              </a:solidFill>
            </a:endParaRPr>
          </a:p>
        </p:txBody>
      </p:sp>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extruta 24">
            <a:extLst>
              <a:ext uri="{FF2B5EF4-FFF2-40B4-BE49-F238E27FC236}">
                <a16:creationId xmlns:a16="http://schemas.microsoft.com/office/drawing/2014/main" id="{C8383BF7-1006-4BE2-9D16-180ADB5BF581}"/>
              </a:ext>
            </a:extLst>
          </p:cNvPr>
          <p:cNvSpPr txBox="1"/>
          <p:nvPr/>
        </p:nvSpPr>
        <p:spPr>
          <a:xfrm>
            <a:off x="474009" y="2781804"/>
            <a:ext cx="8116981" cy="2631490"/>
          </a:xfrm>
          <a:prstGeom prst="rect">
            <a:avLst/>
          </a:prstGeom>
          <a:noFill/>
          <a:ln>
            <a:noFill/>
          </a:ln>
        </p:spPr>
        <p:txBody>
          <a:bodyPr wrap="square" rtlCol="0">
            <a:spAutoFit/>
          </a:bodyPr>
          <a:lstStyle/>
          <a:p>
            <a:endParaRPr lang="sv-SE" sz="1500" dirty="0">
              <a:solidFill>
                <a:schemeClr val="tx1">
                  <a:lumMod val="85000"/>
                  <a:lumOff val="15000"/>
                </a:schemeClr>
              </a:solidFill>
            </a:endParaRPr>
          </a:p>
          <a:p>
            <a:pPr marL="214313" indent="-214313">
              <a:buFont typeface="Arial" panose="020B0604020202020204" pitchFamily="34" charset="0"/>
              <a:buChar char="•"/>
            </a:pPr>
            <a:r>
              <a:rPr lang="en-US" sz="1500" spc="-1" dirty="0">
                <a:solidFill>
                  <a:schemeClr val="tx1">
                    <a:lumMod val="85000"/>
                    <a:lumOff val="15000"/>
                  </a:schemeClr>
                </a:solidFill>
              </a:rPr>
              <a:t>GTA is calculated by </a:t>
            </a:r>
            <a:r>
              <a:rPr lang="en-US" sz="1500" b="1" spc="-1" dirty="0">
                <a:solidFill>
                  <a:schemeClr val="tx1">
                    <a:lumMod val="85000"/>
                    <a:lumOff val="15000"/>
                  </a:schemeClr>
                </a:solidFill>
              </a:rPr>
              <a:t>counting co-occurrences of temporal expressions and words </a:t>
            </a:r>
            <a:r>
              <a:rPr lang="en-US" sz="1500" spc="-1" dirty="0">
                <a:solidFill>
                  <a:schemeClr val="tx1">
                    <a:lumMod val="85000"/>
                    <a:lumOff val="15000"/>
                  </a:schemeClr>
                </a:solidFill>
              </a:rPr>
              <a:t>in a large corpus; we used Common Crawl, processing close to 9 million sentences</a:t>
            </a:r>
            <a:br>
              <a:rPr lang="sv-SE" sz="1500" dirty="0">
                <a:solidFill>
                  <a:schemeClr val="tx1">
                    <a:lumMod val="85000"/>
                    <a:lumOff val="15000"/>
                  </a:schemeClr>
                </a:solidFill>
              </a:rPr>
            </a:br>
            <a:endParaRPr lang="sv-SE" sz="1500" dirty="0">
              <a:solidFill>
                <a:schemeClr val="tx1">
                  <a:lumMod val="85000"/>
                  <a:lumOff val="15000"/>
                </a:schemeClr>
              </a:solidFill>
            </a:endParaRPr>
          </a:p>
          <a:p>
            <a:pPr marL="214313" indent="-214313">
              <a:buFont typeface="Arial" panose="020B0604020202020204" pitchFamily="34" charset="0"/>
              <a:buChar char="•"/>
            </a:pPr>
            <a:r>
              <a:rPr lang="sv-SE" sz="1500" dirty="0">
                <a:solidFill>
                  <a:schemeClr val="tx1">
                    <a:lumMod val="85000"/>
                    <a:lumOff val="15000"/>
                  </a:schemeClr>
                </a:solidFill>
              </a:rPr>
              <a:t>We take the PMI (Pointwise Mutal Information) of a word or a combination of words with different temporal granularities (</a:t>
            </a:r>
            <a:r>
              <a:rPr lang="en-US" sz="1500" dirty="0"/>
              <a:t>PMI vectors for all the six possible words and combinations related to the target sentence’s root verb: S,  V,  O,  SV,  VO,  SVO)</a:t>
            </a:r>
            <a:endParaRPr lang="sv-SE" sz="1500" dirty="0">
              <a:solidFill>
                <a:schemeClr val="tx1">
                  <a:lumMod val="85000"/>
                  <a:lumOff val="15000"/>
                </a:schemeClr>
              </a:solidFill>
            </a:endParaRPr>
          </a:p>
          <a:p>
            <a:pPr marL="214313" indent="-214313">
              <a:buFont typeface="Arial" panose="020B0604020202020204" pitchFamily="34" charset="0"/>
              <a:buChar char="•"/>
            </a:pPr>
            <a:endParaRPr lang="sv-SE" sz="1500" dirty="0">
              <a:solidFill>
                <a:schemeClr val="tx1">
                  <a:lumMod val="85000"/>
                  <a:lumOff val="15000"/>
                </a:schemeClr>
              </a:solidFill>
            </a:endParaRPr>
          </a:p>
          <a:p>
            <a:pPr marL="214313" indent="-214313">
              <a:buFont typeface="Arial" panose="020B0604020202020204" pitchFamily="34" charset="0"/>
              <a:buChar char="•"/>
            </a:pPr>
            <a:r>
              <a:rPr lang="sv-SE" sz="1500" dirty="0">
                <a:solidFill>
                  <a:schemeClr val="tx1">
                    <a:lumMod val="85000"/>
                    <a:lumOff val="15000"/>
                  </a:schemeClr>
                </a:solidFill>
              </a:rPr>
              <a:t>PMI</a:t>
            </a:r>
            <a:r>
              <a:rPr lang="sv-SE" sz="1500" i="1" dirty="0">
                <a:solidFill>
                  <a:schemeClr val="tx1">
                    <a:lumMod val="85000"/>
                    <a:lumOff val="15000"/>
                  </a:schemeClr>
                </a:solidFill>
              </a:rPr>
              <a:t>( ”build”,”house”, </a:t>
            </a:r>
            <a:r>
              <a:rPr lang="sv-SE" sz="1500" dirty="0">
                <a:solidFill>
                  <a:schemeClr val="tx1">
                    <a:lumMod val="85000"/>
                    <a:lumOff val="15000"/>
                  </a:schemeClr>
                </a:solidFill>
              </a:rPr>
              <a:t>DURATION_DAY) </a:t>
            </a:r>
            <a:r>
              <a:rPr lang="en-US" sz="1500" dirty="0">
                <a:solidFill>
                  <a:schemeClr val="tx1">
                    <a:lumMod val="85000"/>
                    <a:lumOff val="15000"/>
                  </a:schemeClr>
                </a:solidFill>
              </a:rPr>
              <a:t>gives the association strength between the term combination </a:t>
            </a:r>
            <a:r>
              <a:rPr lang="en-US" sz="1500" i="1" dirty="0">
                <a:solidFill>
                  <a:schemeClr val="tx1">
                    <a:lumMod val="85000"/>
                    <a:lumOff val="15000"/>
                  </a:schemeClr>
                </a:solidFill>
              </a:rPr>
              <a:t>(‘</a:t>
            </a:r>
            <a:r>
              <a:rPr lang="en-US" sz="1500" i="1" dirty="0" err="1">
                <a:solidFill>
                  <a:schemeClr val="tx1">
                    <a:lumMod val="85000"/>
                    <a:lumOff val="15000"/>
                  </a:schemeClr>
                </a:solidFill>
              </a:rPr>
              <a:t>build’,‘house</a:t>
            </a:r>
            <a:r>
              <a:rPr lang="en-US" sz="1500" i="1" dirty="0">
                <a:solidFill>
                  <a:schemeClr val="tx1">
                    <a:lumMod val="85000"/>
                    <a:lumOff val="15000"/>
                  </a:schemeClr>
                </a:solidFill>
              </a:rPr>
              <a:t>’) </a:t>
            </a:r>
            <a:r>
              <a:rPr lang="en-US" sz="1500" dirty="0">
                <a:solidFill>
                  <a:schemeClr val="tx1">
                    <a:lumMod val="85000"/>
                    <a:lumOff val="15000"/>
                  </a:schemeClr>
                </a:solidFill>
              </a:rPr>
              <a:t>and the duration of </a:t>
            </a:r>
            <a:r>
              <a:rPr lang="en-US" sz="1500" i="1" dirty="0">
                <a:solidFill>
                  <a:schemeClr val="tx1">
                    <a:lumMod val="85000"/>
                    <a:lumOff val="15000"/>
                  </a:schemeClr>
                </a:solidFill>
              </a:rPr>
              <a:t>day </a:t>
            </a:r>
            <a:r>
              <a:rPr lang="en-US" sz="1500" dirty="0">
                <a:solidFill>
                  <a:schemeClr val="tx1">
                    <a:lumMod val="85000"/>
                    <a:lumOff val="15000"/>
                  </a:schemeClr>
                </a:solidFill>
              </a:rPr>
              <a:t>granularity</a:t>
            </a:r>
          </a:p>
        </p:txBody>
      </p:sp>
      <p:cxnSp>
        <p:nvCxnSpPr>
          <p:cNvPr id="17" name="Rak koppling 16">
            <a:extLst>
              <a:ext uri="{FF2B5EF4-FFF2-40B4-BE49-F238E27FC236}">
                <a16:creationId xmlns:a16="http://schemas.microsoft.com/office/drawing/2014/main" id="{94DCA75B-8371-4F86-A030-9F174D5F9696}"/>
              </a:ext>
            </a:extLst>
          </p:cNvPr>
          <p:cNvCxnSpPr/>
          <p:nvPr/>
        </p:nvCxnSpPr>
        <p:spPr>
          <a:xfrm>
            <a:off x="553010" y="2138540"/>
            <a:ext cx="8037980" cy="0"/>
          </a:xfrm>
          <a:prstGeom prst="line">
            <a:avLst/>
          </a:prstGeom>
          <a:ln w="57150">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18" name="textruta 17">
            <a:extLst>
              <a:ext uri="{FF2B5EF4-FFF2-40B4-BE49-F238E27FC236}">
                <a16:creationId xmlns:a16="http://schemas.microsoft.com/office/drawing/2014/main" id="{ACB0A8AA-046B-4993-BD95-68BBBEAB8CCF}"/>
              </a:ext>
            </a:extLst>
          </p:cNvPr>
          <p:cNvSpPr txBox="1"/>
          <p:nvPr/>
        </p:nvSpPr>
        <p:spPr>
          <a:xfrm>
            <a:off x="276550" y="2222711"/>
            <a:ext cx="866450" cy="276999"/>
          </a:xfrm>
          <a:prstGeom prst="rect">
            <a:avLst/>
          </a:prstGeom>
          <a:noFill/>
        </p:spPr>
        <p:txBody>
          <a:bodyPr wrap="square" rtlCol="0">
            <a:spAutoFit/>
          </a:bodyPr>
          <a:lstStyle/>
          <a:p>
            <a:r>
              <a:rPr lang="sv-SE" sz="1200" dirty="0">
                <a:solidFill>
                  <a:schemeClr val="tx1">
                    <a:lumMod val="85000"/>
                    <a:lumOff val="15000"/>
                  </a:schemeClr>
                </a:solidFill>
              </a:rPr>
              <a:t>Seconds</a:t>
            </a:r>
            <a:endParaRPr lang="en-US" sz="1200" dirty="0">
              <a:solidFill>
                <a:schemeClr val="tx1">
                  <a:lumMod val="85000"/>
                  <a:lumOff val="15000"/>
                </a:schemeClr>
              </a:solidFill>
            </a:endParaRPr>
          </a:p>
        </p:txBody>
      </p:sp>
      <p:sp>
        <p:nvSpPr>
          <p:cNvPr id="20" name="Rektangel 19">
            <a:extLst>
              <a:ext uri="{FF2B5EF4-FFF2-40B4-BE49-F238E27FC236}">
                <a16:creationId xmlns:a16="http://schemas.microsoft.com/office/drawing/2014/main" id="{8EB66CEC-AFFD-426C-BAC0-BFEC92F1B37B}"/>
              </a:ext>
            </a:extLst>
          </p:cNvPr>
          <p:cNvSpPr/>
          <p:nvPr/>
        </p:nvSpPr>
        <p:spPr>
          <a:xfrm>
            <a:off x="8335223" y="2260083"/>
            <a:ext cx="591829" cy="276999"/>
          </a:xfrm>
          <a:prstGeom prst="rect">
            <a:avLst/>
          </a:prstGeom>
        </p:spPr>
        <p:txBody>
          <a:bodyPr wrap="none">
            <a:spAutoFit/>
          </a:bodyPr>
          <a:lstStyle/>
          <a:p>
            <a:r>
              <a:rPr lang="sv-SE" sz="1200" dirty="0" err="1">
                <a:solidFill>
                  <a:schemeClr val="tx1">
                    <a:lumMod val="85000"/>
                    <a:lumOff val="15000"/>
                  </a:schemeClr>
                </a:solidFill>
              </a:rPr>
              <a:t>Years</a:t>
            </a:r>
            <a:endParaRPr lang="en-US" sz="1200" dirty="0">
              <a:solidFill>
                <a:schemeClr val="tx1">
                  <a:lumMod val="85000"/>
                  <a:lumOff val="15000"/>
                </a:schemeClr>
              </a:solidFill>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algn="ctr"/>
            <a:r>
              <a:rPr lang="sv-SE" sz="2700" dirty="0">
                <a:solidFill>
                  <a:schemeClr val="tx1">
                    <a:lumMod val="85000"/>
                    <a:lumOff val="15000"/>
                  </a:schemeClr>
                </a:solidFill>
              </a:rPr>
              <a:t>GLOBAL TEMPORAL ASSOCIATIONS (GTA)</a:t>
            </a:r>
            <a:endParaRPr lang="en-US" sz="2700" dirty="0">
              <a:solidFill>
                <a:schemeClr val="tx1">
                  <a:lumMod val="85000"/>
                  <a:lumOff val="15000"/>
                </a:schemeClr>
              </a:solidFill>
            </a:endParaRPr>
          </a:p>
        </p:txBody>
      </p:sp>
      <p:sp>
        <p:nvSpPr>
          <p:cNvPr id="48" name="textruta 47">
            <a:extLst>
              <a:ext uri="{FF2B5EF4-FFF2-40B4-BE49-F238E27FC236}">
                <a16:creationId xmlns:a16="http://schemas.microsoft.com/office/drawing/2014/main" id="{699CA449-40B4-4580-B52A-FAB3901078F0}"/>
              </a:ext>
            </a:extLst>
          </p:cNvPr>
          <p:cNvSpPr txBox="1"/>
          <p:nvPr/>
        </p:nvSpPr>
        <p:spPr>
          <a:xfrm>
            <a:off x="6965146" y="1215196"/>
            <a:ext cx="735065" cy="276999"/>
          </a:xfrm>
          <a:prstGeom prst="rect">
            <a:avLst/>
          </a:prstGeom>
          <a:noFill/>
        </p:spPr>
        <p:txBody>
          <a:bodyPr wrap="square" rtlCol="0">
            <a:spAutoFit/>
          </a:bodyPr>
          <a:lstStyle/>
          <a:p>
            <a:r>
              <a:rPr lang="sv-SE" sz="1200" dirty="0"/>
              <a:t>”2018”</a:t>
            </a:r>
            <a:endParaRPr lang="en-US" sz="1200" dirty="0"/>
          </a:p>
        </p:txBody>
      </p:sp>
      <p:sp>
        <p:nvSpPr>
          <p:cNvPr id="49" name="textruta 48">
            <a:extLst>
              <a:ext uri="{FF2B5EF4-FFF2-40B4-BE49-F238E27FC236}">
                <a16:creationId xmlns:a16="http://schemas.microsoft.com/office/drawing/2014/main" id="{F7FC4622-4558-4B95-AEFC-2F234F578C18}"/>
              </a:ext>
            </a:extLst>
          </p:cNvPr>
          <p:cNvSpPr txBox="1"/>
          <p:nvPr/>
        </p:nvSpPr>
        <p:spPr>
          <a:xfrm>
            <a:off x="7591547" y="1246132"/>
            <a:ext cx="1335505" cy="276999"/>
          </a:xfrm>
          <a:prstGeom prst="rect">
            <a:avLst/>
          </a:prstGeom>
          <a:noFill/>
        </p:spPr>
        <p:txBody>
          <a:bodyPr wrap="square" rtlCol="0">
            <a:spAutoFit/>
          </a:bodyPr>
          <a:lstStyle/>
          <a:p>
            <a:r>
              <a:rPr lang="sv-SE" sz="1200" dirty="0"/>
              <a:t>”two years”</a:t>
            </a:r>
            <a:endParaRPr lang="en-US" sz="1200" dirty="0"/>
          </a:p>
        </p:txBody>
      </p:sp>
      <p:sp>
        <p:nvSpPr>
          <p:cNvPr id="51" name="textruta 50">
            <a:extLst>
              <a:ext uri="{FF2B5EF4-FFF2-40B4-BE49-F238E27FC236}">
                <a16:creationId xmlns:a16="http://schemas.microsoft.com/office/drawing/2014/main" id="{59DE64C7-117A-47C6-AD8F-7EEC55FBF348}"/>
              </a:ext>
            </a:extLst>
          </p:cNvPr>
          <p:cNvSpPr txBox="1"/>
          <p:nvPr/>
        </p:nvSpPr>
        <p:spPr>
          <a:xfrm>
            <a:off x="4249030" y="1228876"/>
            <a:ext cx="1335505" cy="276999"/>
          </a:xfrm>
          <a:prstGeom prst="rect">
            <a:avLst/>
          </a:prstGeom>
          <a:noFill/>
        </p:spPr>
        <p:txBody>
          <a:bodyPr wrap="square" rtlCol="0">
            <a:spAutoFit/>
          </a:bodyPr>
          <a:lstStyle/>
          <a:p>
            <a:r>
              <a:rPr lang="sv-SE" sz="1200" i="1" dirty="0">
                <a:solidFill>
                  <a:srgbClr val="0070C0"/>
                </a:solidFill>
              </a:rPr>
              <a:t>”for </a:t>
            </a:r>
            <a:r>
              <a:rPr lang="sv-SE" sz="1200" i="1" dirty="0" err="1">
                <a:solidFill>
                  <a:srgbClr val="0070C0"/>
                </a:solidFill>
              </a:rPr>
              <a:t>weeks</a:t>
            </a:r>
            <a:r>
              <a:rPr lang="sv-SE" sz="1200" i="1" dirty="0">
                <a:solidFill>
                  <a:srgbClr val="0070C0"/>
                </a:solidFill>
              </a:rPr>
              <a:t>”</a:t>
            </a:r>
            <a:endParaRPr lang="en-US" sz="1200" i="1" dirty="0">
              <a:solidFill>
                <a:srgbClr val="0070C0"/>
              </a:solidFill>
            </a:endParaRPr>
          </a:p>
        </p:txBody>
      </p:sp>
      <p:sp>
        <p:nvSpPr>
          <p:cNvPr id="52" name="textruta 51">
            <a:extLst>
              <a:ext uri="{FF2B5EF4-FFF2-40B4-BE49-F238E27FC236}">
                <a16:creationId xmlns:a16="http://schemas.microsoft.com/office/drawing/2014/main" id="{F7B3FB1D-E13F-4CFB-8C9E-76FD076AFB3C}"/>
              </a:ext>
            </a:extLst>
          </p:cNvPr>
          <p:cNvSpPr txBox="1"/>
          <p:nvPr/>
        </p:nvSpPr>
        <p:spPr>
          <a:xfrm>
            <a:off x="5107407" y="1028030"/>
            <a:ext cx="1335505" cy="276999"/>
          </a:xfrm>
          <a:prstGeom prst="rect">
            <a:avLst/>
          </a:prstGeom>
          <a:noFill/>
        </p:spPr>
        <p:txBody>
          <a:bodyPr wrap="square" rtlCol="0">
            <a:spAutoFit/>
          </a:bodyPr>
          <a:lstStyle/>
          <a:p>
            <a:r>
              <a:rPr lang="sv-SE" sz="1200" i="1" dirty="0">
                <a:solidFill>
                  <a:srgbClr val="0070C0"/>
                </a:solidFill>
              </a:rPr>
              <a:t>”week 15"</a:t>
            </a:r>
            <a:endParaRPr lang="en-US" sz="1200" i="1" dirty="0">
              <a:solidFill>
                <a:srgbClr val="0070C0"/>
              </a:solidFill>
            </a:endParaRPr>
          </a:p>
        </p:txBody>
      </p:sp>
      <p:sp>
        <p:nvSpPr>
          <p:cNvPr id="54" name="textruta 53">
            <a:extLst>
              <a:ext uri="{FF2B5EF4-FFF2-40B4-BE49-F238E27FC236}">
                <a16:creationId xmlns:a16="http://schemas.microsoft.com/office/drawing/2014/main" id="{F2CEFEBC-88A0-44BD-A9B9-A0F70F5BF4D9}"/>
              </a:ext>
            </a:extLst>
          </p:cNvPr>
          <p:cNvSpPr txBox="1"/>
          <p:nvPr/>
        </p:nvSpPr>
        <p:spPr>
          <a:xfrm>
            <a:off x="2863645" y="1141020"/>
            <a:ext cx="1335505" cy="276999"/>
          </a:xfrm>
          <a:prstGeom prst="rect">
            <a:avLst/>
          </a:prstGeom>
          <a:noFill/>
        </p:spPr>
        <p:txBody>
          <a:bodyPr wrap="square" rtlCol="0">
            <a:spAutoFit/>
          </a:bodyPr>
          <a:lstStyle/>
          <a:p>
            <a:r>
              <a:rPr lang="sv-SE" sz="1200" i="1" dirty="0">
                <a:solidFill>
                  <a:schemeClr val="accent1">
                    <a:lumMod val="75000"/>
                  </a:schemeClr>
                </a:solidFill>
              </a:rPr>
              <a:t>”15 </a:t>
            </a:r>
            <a:r>
              <a:rPr lang="sv-SE" sz="1200" i="1" dirty="0" err="1">
                <a:solidFill>
                  <a:schemeClr val="accent1">
                    <a:lumMod val="75000"/>
                  </a:schemeClr>
                </a:solidFill>
              </a:rPr>
              <a:t>minutes</a:t>
            </a:r>
            <a:r>
              <a:rPr lang="sv-SE" sz="1200" i="1" dirty="0">
                <a:solidFill>
                  <a:schemeClr val="accent1">
                    <a:lumMod val="75000"/>
                  </a:schemeClr>
                </a:solidFill>
              </a:rPr>
              <a:t>”</a:t>
            </a:r>
            <a:endParaRPr lang="en-US" sz="1200" i="1" dirty="0">
              <a:solidFill>
                <a:schemeClr val="accent1">
                  <a:lumMod val="75000"/>
                </a:schemeClr>
              </a:solidFill>
            </a:endParaRPr>
          </a:p>
        </p:txBody>
      </p:sp>
      <p:sp>
        <p:nvSpPr>
          <p:cNvPr id="55" name="textruta 54">
            <a:extLst>
              <a:ext uri="{FF2B5EF4-FFF2-40B4-BE49-F238E27FC236}">
                <a16:creationId xmlns:a16="http://schemas.microsoft.com/office/drawing/2014/main" id="{3FA9047C-E8B1-495E-8353-DABAAAC1F175}"/>
              </a:ext>
            </a:extLst>
          </p:cNvPr>
          <p:cNvSpPr txBox="1"/>
          <p:nvPr/>
        </p:nvSpPr>
        <p:spPr>
          <a:xfrm>
            <a:off x="2186540" y="1286569"/>
            <a:ext cx="1323894" cy="276999"/>
          </a:xfrm>
          <a:prstGeom prst="rect">
            <a:avLst/>
          </a:prstGeom>
          <a:noFill/>
        </p:spPr>
        <p:txBody>
          <a:bodyPr wrap="square" rtlCol="0">
            <a:spAutoFit/>
          </a:bodyPr>
          <a:lstStyle/>
          <a:p>
            <a:r>
              <a:rPr lang="sv-SE" sz="1200" i="1" dirty="0">
                <a:solidFill>
                  <a:schemeClr val="accent1">
                    <a:lumMod val="75000"/>
                  </a:schemeClr>
                </a:solidFill>
              </a:rPr>
              <a:t>”11.45”</a:t>
            </a:r>
            <a:endParaRPr lang="en-US" sz="1200" i="1" dirty="0">
              <a:solidFill>
                <a:schemeClr val="accent1">
                  <a:lumMod val="75000"/>
                </a:schemeClr>
              </a:solidFill>
            </a:endParaRPr>
          </a:p>
        </p:txBody>
      </p:sp>
      <p:sp>
        <p:nvSpPr>
          <p:cNvPr id="56" name="textruta 55">
            <a:extLst>
              <a:ext uri="{FF2B5EF4-FFF2-40B4-BE49-F238E27FC236}">
                <a16:creationId xmlns:a16="http://schemas.microsoft.com/office/drawing/2014/main" id="{303BD104-4462-465F-9F71-230C682EE297}"/>
              </a:ext>
            </a:extLst>
          </p:cNvPr>
          <p:cNvSpPr txBox="1"/>
          <p:nvPr/>
        </p:nvSpPr>
        <p:spPr>
          <a:xfrm>
            <a:off x="5629641" y="1218278"/>
            <a:ext cx="1335505" cy="276999"/>
          </a:xfrm>
          <a:prstGeom prst="rect">
            <a:avLst/>
          </a:prstGeom>
          <a:noFill/>
        </p:spPr>
        <p:txBody>
          <a:bodyPr wrap="square" rtlCol="0">
            <a:spAutoFit/>
          </a:bodyPr>
          <a:lstStyle/>
          <a:p>
            <a:r>
              <a:rPr lang="sv-SE" sz="1200" i="1" dirty="0">
                <a:solidFill>
                  <a:srgbClr val="0070C0"/>
                </a:solidFill>
              </a:rPr>
              <a:t>”for </a:t>
            </a:r>
            <a:r>
              <a:rPr lang="sv-SE" sz="1200" i="1" dirty="0" err="1">
                <a:solidFill>
                  <a:srgbClr val="0070C0"/>
                </a:solidFill>
              </a:rPr>
              <a:t>months</a:t>
            </a:r>
            <a:r>
              <a:rPr lang="sv-SE" sz="1200" i="1" dirty="0">
                <a:solidFill>
                  <a:srgbClr val="0070C0"/>
                </a:solidFill>
              </a:rPr>
              <a:t>”</a:t>
            </a:r>
            <a:endParaRPr lang="en-US" sz="1200" i="1" dirty="0">
              <a:solidFill>
                <a:srgbClr val="0070C0"/>
              </a:solidFill>
            </a:endParaRPr>
          </a:p>
        </p:txBody>
      </p:sp>
      <p:sp>
        <p:nvSpPr>
          <p:cNvPr id="57" name="textruta 56">
            <a:extLst>
              <a:ext uri="{FF2B5EF4-FFF2-40B4-BE49-F238E27FC236}">
                <a16:creationId xmlns:a16="http://schemas.microsoft.com/office/drawing/2014/main" id="{824C8F51-F2B4-4599-9587-DC06309B2421}"/>
              </a:ext>
            </a:extLst>
          </p:cNvPr>
          <p:cNvSpPr txBox="1"/>
          <p:nvPr/>
        </p:nvSpPr>
        <p:spPr>
          <a:xfrm>
            <a:off x="276550" y="1244483"/>
            <a:ext cx="1453946" cy="276999"/>
          </a:xfrm>
          <a:prstGeom prst="rect">
            <a:avLst/>
          </a:prstGeom>
          <a:noFill/>
        </p:spPr>
        <p:txBody>
          <a:bodyPr wrap="square" rtlCol="0">
            <a:spAutoFit/>
          </a:bodyPr>
          <a:lstStyle/>
          <a:p>
            <a:r>
              <a:rPr lang="sv-SE" sz="1200" i="1" dirty="0">
                <a:solidFill>
                  <a:srgbClr val="990000"/>
                </a:solidFill>
              </a:rPr>
              <a:t>”moment” </a:t>
            </a:r>
            <a:endParaRPr lang="en-US" sz="1200" i="1" dirty="0">
              <a:solidFill>
                <a:srgbClr val="990000"/>
              </a:solidFill>
            </a:endParaRPr>
          </a:p>
        </p:txBody>
      </p:sp>
      <p:sp>
        <p:nvSpPr>
          <p:cNvPr id="58" name="textruta 57">
            <a:extLst>
              <a:ext uri="{FF2B5EF4-FFF2-40B4-BE49-F238E27FC236}">
                <a16:creationId xmlns:a16="http://schemas.microsoft.com/office/drawing/2014/main" id="{36231B19-1B08-4B16-AEE2-014B8E340DEE}"/>
              </a:ext>
            </a:extLst>
          </p:cNvPr>
          <p:cNvSpPr txBox="1"/>
          <p:nvPr/>
        </p:nvSpPr>
        <p:spPr>
          <a:xfrm>
            <a:off x="1009899" y="1105984"/>
            <a:ext cx="1323894" cy="276999"/>
          </a:xfrm>
          <a:prstGeom prst="rect">
            <a:avLst/>
          </a:prstGeom>
          <a:noFill/>
        </p:spPr>
        <p:txBody>
          <a:bodyPr wrap="square" rtlCol="0">
            <a:spAutoFit/>
          </a:bodyPr>
          <a:lstStyle/>
          <a:p>
            <a:r>
              <a:rPr lang="sv-SE" sz="1200" i="1" dirty="0">
                <a:solidFill>
                  <a:srgbClr val="990000"/>
                </a:solidFill>
              </a:rPr>
              <a:t>”</a:t>
            </a:r>
            <a:r>
              <a:rPr lang="sv-SE" sz="1200" i="1" dirty="0" err="1">
                <a:solidFill>
                  <a:srgbClr val="990000"/>
                </a:solidFill>
              </a:rPr>
              <a:t>seconds</a:t>
            </a:r>
            <a:r>
              <a:rPr lang="sv-SE" sz="1200" i="1" dirty="0">
                <a:solidFill>
                  <a:srgbClr val="990000"/>
                </a:solidFill>
              </a:rPr>
              <a:t>”</a:t>
            </a:r>
            <a:endParaRPr lang="en-US" sz="1200" i="1" dirty="0">
              <a:solidFill>
                <a:srgbClr val="990000"/>
              </a:solidFill>
            </a:endParaRPr>
          </a:p>
        </p:txBody>
      </p:sp>
      <p:pic>
        <p:nvPicPr>
          <p:cNvPr id="2" name="Picture 1">
            <a:extLst>
              <a:ext uri="{FF2B5EF4-FFF2-40B4-BE49-F238E27FC236}">
                <a16:creationId xmlns:a16="http://schemas.microsoft.com/office/drawing/2014/main" id="{7C3EFE2E-7B9F-4AFC-BAE2-017F85D1BBA5}"/>
              </a:ext>
            </a:extLst>
          </p:cNvPr>
          <p:cNvPicPr>
            <a:picLocks noChangeAspect="1"/>
          </p:cNvPicPr>
          <p:nvPr/>
        </p:nvPicPr>
        <p:blipFill rotWithShape="1">
          <a:blip r:embed="rId2"/>
          <a:srcRect l="45102" t="30775" r="32928" b="64223"/>
          <a:stretch/>
        </p:blipFill>
        <p:spPr>
          <a:xfrm>
            <a:off x="5858197" y="4629713"/>
            <a:ext cx="3227020" cy="413298"/>
          </a:xfrm>
          <a:prstGeom prst="rect">
            <a:avLst/>
          </a:prstGeom>
        </p:spPr>
      </p:pic>
    </p:spTree>
    <p:extLst>
      <p:ext uri="{BB962C8B-B14F-4D97-AF65-F5344CB8AC3E}">
        <p14:creationId xmlns:p14="http://schemas.microsoft.com/office/powerpoint/2010/main" val="363998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2" grpId="0" animBg="1"/>
      <p:bldP spid="61" grpId="0" animBg="1"/>
      <p:bldP spid="59" grpId="0" animBg="1"/>
      <p:bldP spid="25" grpId="0"/>
      <p:bldP spid="48" grpId="0"/>
      <p:bldP spid="49" grpId="0"/>
      <p:bldP spid="51" grpId="0"/>
      <p:bldP spid="52" grpId="0"/>
      <p:bldP spid="54" grpId="0"/>
      <p:bldP spid="55" grpId="0"/>
      <p:bldP spid="56" grpId="0"/>
      <p:bldP spid="57"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ruta 6">
            <a:extLst>
              <a:ext uri="{FF2B5EF4-FFF2-40B4-BE49-F238E27FC236}">
                <a16:creationId xmlns:a16="http://schemas.microsoft.com/office/drawing/2014/main" id="{913D6031-B86D-45EB-B3E2-A6BC4D656954}"/>
              </a:ext>
            </a:extLst>
          </p:cNvPr>
          <p:cNvSpPr txBox="1"/>
          <p:nvPr/>
        </p:nvSpPr>
        <p:spPr>
          <a:xfrm>
            <a:off x="10736" y="4974222"/>
            <a:ext cx="4468911" cy="326243"/>
          </a:xfrm>
          <a:prstGeom prst="rect">
            <a:avLst/>
          </a:prstGeom>
          <a:noFill/>
        </p:spPr>
        <p:txBody>
          <a:bodyPr wrap="square" rtlCol="0">
            <a:spAutoFit/>
          </a:bodyPr>
          <a:lstStyle/>
          <a:p>
            <a:r>
              <a:rPr lang="sv-SE" sz="760" dirty="0"/>
              <a:t>LIME: </a:t>
            </a:r>
            <a:r>
              <a:rPr lang="sv-SE" sz="760" dirty="0">
                <a:hlinkClick r:id="rId2"/>
              </a:rPr>
              <a:t>https://github.com/marcotcr/lime</a:t>
            </a:r>
            <a:endParaRPr lang="sv-SE" sz="760" dirty="0"/>
          </a:p>
          <a:p>
            <a:endParaRPr lang="sv-SE" sz="760" dirty="0"/>
          </a:p>
        </p:txBody>
      </p:sp>
      <p:sp>
        <p:nvSpPr>
          <p:cNvPr id="5" name="Title 4">
            <a:extLst>
              <a:ext uri="{FF2B5EF4-FFF2-40B4-BE49-F238E27FC236}">
                <a16:creationId xmlns:a16="http://schemas.microsoft.com/office/drawing/2014/main" id="{8313175D-1A27-457D-A44F-A181D64B43C8}"/>
              </a:ext>
            </a:extLst>
          </p:cNvPr>
          <p:cNvSpPr>
            <a:spLocks noGrp="1"/>
          </p:cNvSpPr>
          <p:nvPr>
            <p:ph type="title"/>
          </p:nvPr>
        </p:nvSpPr>
        <p:spPr/>
        <p:txBody>
          <a:bodyPr/>
          <a:lstStyle/>
          <a:p>
            <a:r>
              <a:rPr lang="en-US" dirty="0"/>
              <a:t>Examples of Classified Sentences</a:t>
            </a:r>
            <a:endParaRPr lang="en-AT" dirty="0"/>
          </a:p>
        </p:txBody>
      </p:sp>
      <p:grpSp>
        <p:nvGrpSpPr>
          <p:cNvPr id="8" name="Group 7">
            <a:extLst>
              <a:ext uri="{FF2B5EF4-FFF2-40B4-BE49-F238E27FC236}">
                <a16:creationId xmlns:a16="http://schemas.microsoft.com/office/drawing/2014/main" id="{92C3FC75-6C07-4DB9-9D6F-87A61639636A}"/>
              </a:ext>
            </a:extLst>
          </p:cNvPr>
          <p:cNvGrpSpPr/>
          <p:nvPr/>
        </p:nvGrpSpPr>
        <p:grpSpPr>
          <a:xfrm>
            <a:off x="2057400" y="1742368"/>
            <a:ext cx="4468912" cy="2275508"/>
            <a:chOff x="1116419" y="2223134"/>
            <a:chExt cx="6260096" cy="3356401"/>
          </a:xfrm>
        </p:grpSpPr>
        <p:pic>
          <p:nvPicPr>
            <p:cNvPr id="9" name="Bildobjekt 8">
              <a:extLst>
                <a:ext uri="{FF2B5EF4-FFF2-40B4-BE49-F238E27FC236}">
                  <a16:creationId xmlns:a16="http://schemas.microsoft.com/office/drawing/2014/main" id="{0854C602-6B7A-4170-B5E1-0D30746F4550}"/>
                </a:ext>
              </a:extLst>
            </p:cNvPr>
            <p:cNvPicPr>
              <a:picLocks noChangeAspect="1"/>
            </p:cNvPicPr>
            <p:nvPr/>
          </p:nvPicPr>
          <p:blipFill rotWithShape="1">
            <a:blip r:embed="rId3"/>
            <a:srcRect b="9152"/>
            <a:stretch/>
          </p:blipFill>
          <p:spPr>
            <a:xfrm>
              <a:off x="1160584" y="2602163"/>
              <a:ext cx="6151628" cy="1032050"/>
            </a:xfrm>
            <a:prstGeom prst="rect">
              <a:avLst/>
            </a:prstGeom>
          </p:spPr>
        </p:pic>
        <p:pic>
          <p:nvPicPr>
            <p:cNvPr id="11" name="Bildobjekt 10">
              <a:extLst>
                <a:ext uri="{FF2B5EF4-FFF2-40B4-BE49-F238E27FC236}">
                  <a16:creationId xmlns:a16="http://schemas.microsoft.com/office/drawing/2014/main" id="{EEB33CB5-547A-4A80-B070-3EE6C8115879}"/>
                </a:ext>
              </a:extLst>
            </p:cNvPr>
            <p:cNvPicPr>
              <a:picLocks noChangeAspect="1"/>
            </p:cNvPicPr>
            <p:nvPr/>
          </p:nvPicPr>
          <p:blipFill>
            <a:blip r:embed="rId4"/>
            <a:stretch>
              <a:fillRect/>
            </a:stretch>
          </p:blipFill>
          <p:spPr>
            <a:xfrm>
              <a:off x="1160584" y="2223134"/>
              <a:ext cx="3686690" cy="407251"/>
            </a:xfrm>
            <a:prstGeom prst="rect">
              <a:avLst/>
            </a:prstGeom>
          </p:spPr>
        </p:pic>
        <p:pic>
          <p:nvPicPr>
            <p:cNvPr id="13" name="Bildobjekt 12">
              <a:extLst>
                <a:ext uri="{FF2B5EF4-FFF2-40B4-BE49-F238E27FC236}">
                  <a16:creationId xmlns:a16="http://schemas.microsoft.com/office/drawing/2014/main" id="{C855BA44-CA01-4F2C-8401-93939B5B0677}"/>
                </a:ext>
              </a:extLst>
            </p:cNvPr>
            <p:cNvPicPr>
              <a:picLocks noChangeAspect="1"/>
            </p:cNvPicPr>
            <p:nvPr/>
          </p:nvPicPr>
          <p:blipFill rotWithShape="1">
            <a:blip r:embed="rId5"/>
            <a:srcRect b="5165"/>
            <a:stretch/>
          </p:blipFill>
          <p:spPr>
            <a:xfrm>
              <a:off x="1160585" y="4392663"/>
              <a:ext cx="6215930" cy="1023128"/>
            </a:xfrm>
            <a:prstGeom prst="rect">
              <a:avLst/>
            </a:prstGeom>
          </p:spPr>
        </p:pic>
        <p:pic>
          <p:nvPicPr>
            <p:cNvPr id="15" name="Bildobjekt 14">
              <a:extLst>
                <a:ext uri="{FF2B5EF4-FFF2-40B4-BE49-F238E27FC236}">
                  <a16:creationId xmlns:a16="http://schemas.microsoft.com/office/drawing/2014/main" id="{04753F34-CA48-484C-83AF-1B773DDFC2DC}"/>
                </a:ext>
              </a:extLst>
            </p:cNvPr>
            <p:cNvPicPr>
              <a:picLocks noChangeAspect="1"/>
            </p:cNvPicPr>
            <p:nvPr/>
          </p:nvPicPr>
          <p:blipFill>
            <a:blip r:embed="rId6"/>
            <a:stretch>
              <a:fillRect/>
            </a:stretch>
          </p:blipFill>
          <p:spPr>
            <a:xfrm>
              <a:off x="1160585" y="3999701"/>
              <a:ext cx="4715533" cy="392961"/>
            </a:xfrm>
            <a:prstGeom prst="rect">
              <a:avLst/>
            </a:prstGeom>
          </p:spPr>
        </p:pic>
        <p:sp>
          <p:nvSpPr>
            <p:cNvPr id="3" name="Rectangle 2">
              <a:extLst>
                <a:ext uri="{FF2B5EF4-FFF2-40B4-BE49-F238E27FC236}">
                  <a16:creationId xmlns:a16="http://schemas.microsoft.com/office/drawing/2014/main" id="{9891DFF9-7D7A-454D-AE50-733FF74937B1}"/>
                </a:ext>
              </a:extLst>
            </p:cNvPr>
            <p:cNvSpPr/>
            <p:nvPr/>
          </p:nvSpPr>
          <p:spPr>
            <a:xfrm>
              <a:off x="1116419" y="2223134"/>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760"/>
            </a:p>
          </p:txBody>
        </p:sp>
        <p:sp>
          <p:nvSpPr>
            <p:cNvPr id="10" name="Rectangle 9">
              <a:extLst>
                <a:ext uri="{FF2B5EF4-FFF2-40B4-BE49-F238E27FC236}">
                  <a16:creationId xmlns:a16="http://schemas.microsoft.com/office/drawing/2014/main" id="{7BF1D77D-22F8-4CD8-B464-9DC69304C7F9}"/>
                </a:ext>
              </a:extLst>
            </p:cNvPr>
            <p:cNvSpPr/>
            <p:nvPr/>
          </p:nvSpPr>
          <p:spPr>
            <a:xfrm>
              <a:off x="1230718" y="3992640"/>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760"/>
            </a:p>
          </p:txBody>
        </p:sp>
        <p:sp>
          <p:nvSpPr>
            <p:cNvPr id="6" name="Rectangle 5">
              <a:extLst>
                <a:ext uri="{FF2B5EF4-FFF2-40B4-BE49-F238E27FC236}">
                  <a16:creationId xmlns:a16="http://schemas.microsoft.com/office/drawing/2014/main" id="{15F4B515-5BD7-4CE8-8B6C-D02EC968FE34}"/>
                </a:ext>
              </a:extLst>
            </p:cNvPr>
            <p:cNvSpPr/>
            <p:nvPr/>
          </p:nvSpPr>
          <p:spPr>
            <a:xfrm>
              <a:off x="4097868" y="5390393"/>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013"/>
            </a:p>
          </p:txBody>
        </p:sp>
        <p:sp>
          <p:nvSpPr>
            <p:cNvPr id="14" name="Rectangle 13">
              <a:extLst>
                <a:ext uri="{FF2B5EF4-FFF2-40B4-BE49-F238E27FC236}">
                  <a16:creationId xmlns:a16="http://schemas.microsoft.com/office/drawing/2014/main" id="{AAF86D31-A437-4281-96C2-11D8EDF5BD94}"/>
                </a:ext>
              </a:extLst>
            </p:cNvPr>
            <p:cNvSpPr/>
            <p:nvPr/>
          </p:nvSpPr>
          <p:spPr>
            <a:xfrm>
              <a:off x="6104468" y="5353651"/>
              <a:ext cx="423332"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013"/>
            </a:p>
          </p:txBody>
        </p:sp>
        <p:sp>
          <p:nvSpPr>
            <p:cNvPr id="17" name="Rectangle 16">
              <a:extLst>
                <a:ext uri="{FF2B5EF4-FFF2-40B4-BE49-F238E27FC236}">
                  <a16:creationId xmlns:a16="http://schemas.microsoft.com/office/drawing/2014/main" id="{B7E35B85-18AB-402B-9D8B-19CE968D4E4A}"/>
                </a:ext>
              </a:extLst>
            </p:cNvPr>
            <p:cNvSpPr/>
            <p:nvPr/>
          </p:nvSpPr>
          <p:spPr>
            <a:xfrm>
              <a:off x="4143264" y="3601365"/>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013"/>
            </a:p>
          </p:txBody>
        </p:sp>
        <p:sp>
          <p:nvSpPr>
            <p:cNvPr id="18" name="Rectangle 17">
              <a:extLst>
                <a:ext uri="{FF2B5EF4-FFF2-40B4-BE49-F238E27FC236}">
                  <a16:creationId xmlns:a16="http://schemas.microsoft.com/office/drawing/2014/main" id="{63E91210-D9C3-4DD6-AE25-BDB65414B7D7}"/>
                </a:ext>
              </a:extLst>
            </p:cNvPr>
            <p:cNvSpPr/>
            <p:nvPr/>
          </p:nvSpPr>
          <p:spPr>
            <a:xfrm>
              <a:off x="4295664" y="3753765"/>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013"/>
            </a:p>
          </p:txBody>
        </p:sp>
        <p:sp>
          <p:nvSpPr>
            <p:cNvPr id="19" name="Rectangle 18">
              <a:extLst>
                <a:ext uri="{FF2B5EF4-FFF2-40B4-BE49-F238E27FC236}">
                  <a16:creationId xmlns:a16="http://schemas.microsoft.com/office/drawing/2014/main" id="{07469AA7-6876-4467-B871-366376E0B431}"/>
                </a:ext>
              </a:extLst>
            </p:cNvPr>
            <p:cNvSpPr/>
            <p:nvPr/>
          </p:nvSpPr>
          <p:spPr>
            <a:xfrm>
              <a:off x="6523563" y="3609422"/>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013"/>
            </a:p>
          </p:txBody>
        </p:sp>
      </p:grpSp>
    </p:spTree>
    <p:extLst>
      <p:ext uri="{BB962C8B-B14F-4D97-AF65-F5344CB8AC3E}">
        <p14:creationId xmlns:p14="http://schemas.microsoft.com/office/powerpoint/2010/main" val="34075970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ktangel 21">
            <a:extLst>
              <a:ext uri="{FF2B5EF4-FFF2-40B4-BE49-F238E27FC236}">
                <a16:creationId xmlns:a16="http://schemas.microsoft.com/office/drawing/2014/main" id="{C9C2FC56-269E-4296-B858-2E8376731807}"/>
              </a:ext>
            </a:extLst>
          </p:cNvPr>
          <p:cNvSpPr/>
          <p:nvPr/>
        </p:nvSpPr>
        <p:spPr>
          <a:xfrm>
            <a:off x="245126" y="597081"/>
            <a:ext cx="8641047" cy="88866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ktangel: rundade hörn 5">
            <a:extLst>
              <a:ext uri="{FF2B5EF4-FFF2-40B4-BE49-F238E27FC236}">
                <a16:creationId xmlns:a16="http://schemas.microsoft.com/office/drawing/2014/main" id="{E8D9B225-B47D-4E1E-9150-0E065074A529}"/>
              </a:ext>
            </a:extLst>
          </p:cNvPr>
          <p:cNvSpPr/>
          <p:nvPr/>
        </p:nvSpPr>
        <p:spPr>
          <a:xfrm>
            <a:off x="713558" y="1962150"/>
            <a:ext cx="4329421" cy="609600"/>
          </a:xfrm>
          <a:prstGeom prst="roundRect">
            <a:avLst/>
          </a:prstGeom>
          <a:solidFill>
            <a:schemeClr val="bg1">
              <a:lumMod val="85000"/>
            </a:schemeClr>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rPr>
              <a:t>Sklearn</a:t>
            </a:r>
            <a:endParaRPr lang="en-US" sz="1800" dirty="0">
              <a:solidFill>
                <a:schemeClr val="tx1"/>
              </a:solidFill>
            </a:endParaRPr>
          </a:p>
        </p:txBody>
      </p:sp>
      <p:sp>
        <p:nvSpPr>
          <p:cNvPr id="7" name="Rektangel: rundade hörn 6">
            <a:extLst>
              <a:ext uri="{FF2B5EF4-FFF2-40B4-BE49-F238E27FC236}">
                <a16:creationId xmlns:a16="http://schemas.microsoft.com/office/drawing/2014/main" id="{1D81EF80-1583-462D-BAE0-7D6CBF449682}"/>
              </a:ext>
            </a:extLst>
          </p:cNvPr>
          <p:cNvSpPr/>
          <p:nvPr/>
        </p:nvSpPr>
        <p:spPr>
          <a:xfrm>
            <a:off x="5183960" y="1962150"/>
            <a:ext cx="3039106" cy="609600"/>
          </a:xfrm>
          <a:prstGeom prst="roundRect">
            <a:avLst/>
          </a:prstGeom>
          <a:solidFill>
            <a:schemeClr val="bg1">
              <a:lumMod val="8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rPr>
              <a:t>Keras</a:t>
            </a:r>
            <a:r>
              <a:rPr lang="en-US" sz="1800" dirty="0">
                <a:solidFill>
                  <a:schemeClr val="tx1"/>
                </a:solidFill>
              </a:rPr>
              <a:t> </a:t>
            </a:r>
            <a:r>
              <a:rPr lang="sv-SE" sz="1800" dirty="0">
                <a:solidFill>
                  <a:schemeClr val="tx1"/>
                </a:solidFill>
              </a:rPr>
              <a:t>(</a:t>
            </a:r>
            <a:r>
              <a:rPr lang="sv-SE" sz="1800" dirty="0" err="1">
                <a:solidFill>
                  <a:schemeClr val="tx1"/>
                </a:solidFill>
              </a:rPr>
              <a:t>TensorFlow</a:t>
            </a:r>
            <a:r>
              <a:rPr lang="sv-SE" sz="1800" dirty="0">
                <a:solidFill>
                  <a:schemeClr val="tx1"/>
                </a:solidFill>
              </a:rPr>
              <a:t>)</a:t>
            </a:r>
            <a:endParaRPr lang="en-US" sz="1800" dirty="0">
              <a:solidFill>
                <a:schemeClr val="tx1"/>
              </a:solidFill>
            </a:endParaRPr>
          </a:p>
        </p:txBody>
      </p:sp>
      <p:sp>
        <p:nvSpPr>
          <p:cNvPr id="8" name="Rektangel: rundade hörn 7">
            <a:extLst>
              <a:ext uri="{FF2B5EF4-FFF2-40B4-BE49-F238E27FC236}">
                <a16:creationId xmlns:a16="http://schemas.microsoft.com/office/drawing/2014/main" id="{F3C1F0C1-98E6-4AB4-84BD-10D9C5EB1CD8}"/>
              </a:ext>
            </a:extLst>
          </p:cNvPr>
          <p:cNvSpPr/>
          <p:nvPr/>
        </p:nvSpPr>
        <p:spPr>
          <a:xfrm>
            <a:off x="713558" y="2724149"/>
            <a:ext cx="1221724" cy="609600"/>
          </a:xfrm>
          <a:prstGeom prst="roundRect">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chemeClr val="tx1"/>
                </a:solidFill>
              </a:rPr>
              <a:t>RandomForest</a:t>
            </a:r>
            <a:endParaRPr lang="en-US" sz="1800" dirty="0">
              <a:solidFill>
                <a:schemeClr val="tx1"/>
              </a:solidFill>
            </a:endParaRPr>
          </a:p>
        </p:txBody>
      </p:sp>
      <p:sp>
        <p:nvSpPr>
          <p:cNvPr id="9" name="Rektangel: rundade hörn 8">
            <a:extLst>
              <a:ext uri="{FF2B5EF4-FFF2-40B4-BE49-F238E27FC236}">
                <a16:creationId xmlns:a16="http://schemas.microsoft.com/office/drawing/2014/main" id="{14E36FC1-FE7C-4817-ABA6-F7395AE5D0B1}"/>
              </a:ext>
            </a:extLst>
          </p:cNvPr>
          <p:cNvSpPr/>
          <p:nvPr/>
        </p:nvSpPr>
        <p:spPr>
          <a:xfrm>
            <a:off x="2138501" y="2724149"/>
            <a:ext cx="1386824" cy="609600"/>
          </a:xfrm>
          <a:prstGeom prst="roundRect">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Support Vector Machines</a:t>
            </a:r>
          </a:p>
        </p:txBody>
      </p:sp>
      <p:sp>
        <p:nvSpPr>
          <p:cNvPr id="10" name="Rektangel: rundade hörn 9">
            <a:extLst>
              <a:ext uri="{FF2B5EF4-FFF2-40B4-BE49-F238E27FC236}">
                <a16:creationId xmlns:a16="http://schemas.microsoft.com/office/drawing/2014/main" id="{5266C4D3-E54B-42F1-90B5-F7079D1AE932}"/>
              </a:ext>
            </a:extLst>
          </p:cNvPr>
          <p:cNvSpPr/>
          <p:nvPr/>
        </p:nvSpPr>
        <p:spPr>
          <a:xfrm>
            <a:off x="3656155" y="2724149"/>
            <a:ext cx="1386824" cy="609600"/>
          </a:xfrm>
          <a:prstGeom prst="roundRect">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KNN</a:t>
            </a:r>
          </a:p>
        </p:txBody>
      </p:sp>
      <p:sp>
        <p:nvSpPr>
          <p:cNvPr id="11" name="Rektangel: rundade hörn 10">
            <a:extLst>
              <a:ext uri="{FF2B5EF4-FFF2-40B4-BE49-F238E27FC236}">
                <a16:creationId xmlns:a16="http://schemas.microsoft.com/office/drawing/2014/main" id="{678BBF74-6D13-4FC7-856D-DAC574EC7971}"/>
              </a:ext>
            </a:extLst>
          </p:cNvPr>
          <p:cNvSpPr/>
          <p:nvPr/>
        </p:nvSpPr>
        <p:spPr>
          <a:xfrm>
            <a:off x="5238607" y="2724149"/>
            <a:ext cx="1386824" cy="609600"/>
          </a:xfrm>
          <a:prstGeom prst="roundRect">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RNN</a:t>
            </a:r>
          </a:p>
        </p:txBody>
      </p:sp>
      <p:sp>
        <p:nvSpPr>
          <p:cNvPr id="12" name="Rektangel: rundade hörn 11">
            <a:extLst>
              <a:ext uri="{FF2B5EF4-FFF2-40B4-BE49-F238E27FC236}">
                <a16:creationId xmlns:a16="http://schemas.microsoft.com/office/drawing/2014/main" id="{6CA438E1-7D3A-4B1A-86EA-296AB758266F}"/>
              </a:ext>
            </a:extLst>
          </p:cNvPr>
          <p:cNvSpPr/>
          <p:nvPr/>
        </p:nvSpPr>
        <p:spPr>
          <a:xfrm>
            <a:off x="6836242" y="2724149"/>
            <a:ext cx="1386824" cy="609600"/>
          </a:xfrm>
          <a:prstGeom prst="roundRect">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MLP</a:t>
            </a:r>
          </a:p>
        </p:txBody>
      </p:sp>
      <p:sp>
        <p:nvSpPr>
          <p:cNvPr id="16" name="textruta 15">
            <a:extLst>
              <a:ext uri="{FF2B5EF4-FFF2-40B4-BE49-F238E27FC236}">
                <a16:creationId xmlns:a16="http://schemas.microsoft.com/office/drawing/2014/main" id="{64654022-DDDC-487C-BAC6-EBCEA96858FF}"/>
              </a:ext>
            </a:extLst>
          </p:cNvPr>
          <p:cNvSpPr txBox="1"/>
          <p:nvPr/>
        </p:nvSpPr>
        <p:spPr>
          <a:xfrm>
            <a:off x="1282699" y="799039"/>
            <a:ext cx="6565900" cy="507831"/>
          </a:xfrm>
          <a:prstGeom prst="rect">
            <a:avLst/>
          </a:prstGeom>
          <a:noFill/>
        </p:spPr>
        <p:txBody>
          <a:bodyPr wrap="square" rtlCol="0">
            <a:spAutoFit/>
          </a:bodyPr>
          <a:lstStyle/>
          <a:p>
            <a:pPr algn="ctr"/>
            <a:r>
              <a:rPr lang="sv-SE" sz="2700" dirty="0">
                <a:solidFill>
                  <a:schemeClr val="tx1">
                    <a:lumMod val="85000"/>
                    <a:lumOff val="15000"/>
                  </a:schemeClr>
                </a:solidFill>
              </a:rPr>
              <a:t>MACHINE LEARNING MODELS</a:t>
            </a:r>
            <a:endParaRPr lang="en-US" sz="2700" dirty="0">
              <a:solidFill>
                <a:schemeClr val="tx1">
                  <a:lumMod val="85000"/>
                  <a:lumOff val="15000"/>
                </a:schemeClr>
              </a:solidFill>
            </a:endParaRPr>
          </a:p>
        </p:txBody>
      </p:sp>
      <p:sp>
        <p:nvSpPr>
          <p:cNvPr id="18" name="Rektangel: rundade hörn 17">
            <a:extLst>
              <a:ext uri="{FF2B5EF4-FFF2-40B4-BE49-F238E27FC236}">
                <a16:creationId xmlns:a16="http://schemas.microsoft.com/office/drawing/2014/main" id="{49443CB7-2F6F-4348-BC42-3A3469E3FD8B}"/>
              </a:ext>
            </a:extLst>
          </p:cNvPr>
          <p:cNvSpPr/>
          <p:nvPr/>
        </p:nvSpPr>
        <p:spPr>
          <a:xfrm>
            <a:off x="2138501" y="3486148"/>
            <a:ext cx="1386824" cy="352424"/>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Linear</a:t>
            </a:r>
          </a:p>
        </p:txBody>
      </p:sp>
      <p:sp>
        <p:nvSpPr>
          <p:cNvPr id="19" name="Rektangel: rundade hörn 18">
            <a:extLst>
              <a:ext uri="{FF2B5EF4-FFF2-40B4-BE49-F238E27FC236}">
                <a16:creationId xmlns:a16="http://schemas.microsoft.com/office/drawing/2014/main" id="{B1AD2E4E-C538-44BD-8117-C4EE2E8B28C4}"/>
              </a:ext>
            </a:extLst>
          </p:cNvPr>
          <p:cNvSpPr/>
          <p:nvPr/>
        </p:nvSpPr>
        <p:spPr>
          <a:xfrm>
            <a:off x="2138500" y="3981451"/>
            <a:ext cx="1386824" cy="352424"/>
          </a:xfrm>
          <a:prstGeom prst="round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RBF</a:t>
            </a:r>
          </a:p>
        </p:txBody>
      </p:sp>
      <p:sp>
        <p:nvSpPr>
          <p:cNvPr id="20" name="Rektangel: rundade hörn 19">
            <a:extLst>
              <a:ext uri="{FF2B5EF4-FFF2-40B4-BE49-F238E27FC236}">
                <a16:creationId xmlns:a16="http://schemas.microsoft.com/office/drawing/2014/main" id="{2DDD33E1-D3CA-4B92-96D2-549739085A11}"/>
              </a:ext>
            </a:extLst>
          </p:cNvPr>
          <p:cNvSpPr/>
          <p:nvPr/>
        </p:nvSpPr>
        <p:spPr>
          <a:xfrm>
            <a:off x="5255724" y="3444873"/>
            <a:ext cx="1369708" cy="609600"/>
          </a:xfrm>
          <a:prstGeom prst="roundRect">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sz="1200" dirty="0">
                <a:solidFill>
                  <a:schemeClr val="tx1"/>
                </a:solidFill>
              </a:rPr>
              <a:t>LSTM 40x2 </a:t>
            </a:r>
          </a:p>
          <a:p>
            <a:r>
              <a:rPr lang="en-US" sz="1200" dirty="0">
                <a:solidFill>
                  <a:schemeClr val="tx1"/>
                </a:solidFill>
              </a:rPr>
              <a:t>Dense 120x1</a:t>
            </a:r>
          </a:p>
        </p:txBody>
      </p:sp>
      <p:sp>
        <p:nvSpPr>
          <p:cNvPr id="21" name="Rektangel: rundade hörn 20">
            <a:extLst>
              <a:ext uri="{FF2B5EF4-FFF2-40B4-BE49-F238E27FC236}">
                <a16:creationId xmlns:a16="http://schemas.microsoft.com/office/drawing/2014/main" id="{054CF645-DA83-4A3C-B289-B9D8FFD4A614}"/>
              </a:ext>
            </a:extLst>
          </p:cNvPr>
          <p:cNvSpPr/>
          <p:nvPr/>
        </p:nvSpPr>
        <p:spPr>
          <a:xfrm>
            <a:off x="6853358" y="3444873"/>
            <a:ext cx="1355114" cy="393699"/>
          </a:xfrm>
          <a:prstGeom prst="roundRect">
            <a:avLst/>
          </a:prstGeom>
          <a:solidFill>
            <a:schemeClr val="bg1">
              <a:lumMod val="8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sz="1200" dirty="0" err="1">
                <a:solidFill>
                  <a:schemeClr val="tx1"/>
                </a:solidFill>
              </a:rPr>
              <a:t>Dense</a:t>
            </a:r>
            <a:r>
              <a:rPr lang="sv-SE" sz="1200" dirty="0">
                <a:solidFill>
                  <a:schemeClr val="tx1"/>
                </a:solidFill>
              </a:rPr>
              <a:t> 500x2</a:t>
            </a:r>
            <a:endParaRPr lang="en-US" sz="1200" dirty="0">
              <a:solidFill>
                <a:schemeClr val="tx1"/>
              </a:solidFill>
            </a:endParaRPr>
          </a:p>
        </p:txBody>
      </p:sp>
      <p:sp>
        <p:nvSpPr>
          <p:cNvPr id="26" name="textruta 25">
            <a:extLst>
              <a:ext uri="{FF2B5EF4-FFF2-40B4-BE49-F238E27FC236}">
                <a16:creationId xmlns:a16="http://schemas.microsoft.com/office/drawing/2014/main" id="{C1611B98-B39D-4305-89CA-5A1E149E43AC}"/>
              </a:ext>
            </a:extLst>
          </p:cNvPr>
          <p:cNvSpPr txBox="1"/>
          <p:nvPr/>
        </p:nvSpPr>
        <p:spPr>
          <a:xfrm>
            <a:off x="1893006" y="4843076"/>
            <a:ext cx="7322015" cy="369332"/>
          </a:xfrm>
          <a:prstGeom prst="rect">
            <a:avLst/>
          </a:prstGeom>
          <a:noFill/>
        </p:spPr>
        <p:txBody>
          <a:bodyPr wrap="square" rtlCol="0">
            <a:spAutoFit/>
          </a:bodyPr>
          <a:lstStyle/>
          <a:p>
            <a:r>
              <a:rPr lang="en-US" sz="1800" dirty="0">
                <a:solidFill>
                  <a:schemeClr val="tx1">
                    <a:lumMod val="85000"/>
                    <a:lumOff val="15000"/>
                  </a:schemeClr>
                </a:solidFill>
              </a:rPr>
              <a:t>Note</a:t>
            </a:r>
            <a:r>
              <a:rPr lang="sv-SE" sz="1800" dirty="0">
                <a:solidFill>
                  <a:schemeClr val="tx1">
                    <a:lumMod val="85000"/>
                    <a:lumOff val="15000"/>
                  </a:schemeClr>
                </a:solidFill>
              </a:rPr>
              <a:t>:  for the RNN the input is a </a:t>
            </a:r>
            <a:r>
              <a:rPr lang="sv-SE" sz="1800" dirty="0" err="1">
                <a:solidFill>
                  <a:schemeClr val="tx1">
                    <a:lumMod val="85000"/>
                    <a:lumOff val="15000"/>
                  </a:schemeClr>
                </a:solidFill>
              </a:rPr>
              <a:t>sequence</a:t>
            </a:r>
            <a:r>
              <a:rPr lang="sv-SE" sz="1800" dirty="0">
                <a:solidFill>
                  <a:schemeClr val="tx1">
                    <a:lumMod val="85000"/>
                    <a:lumOff val="15000"/>
                  </a:schemeClr>
                </a:solidFill>
              </a:rPr>
              <a:t> </a:t>
            </a:r>
            <a:r>
              <a:rPr lang="sv-SE" sz="1800" dirty="0" err="1">
                <a:solidFill>
                  <a:schemeClr val="tx1">
                    <a:lumMod val="85000"/>
                    <a:lumOff val="15000"/>
                  </a:schemeClr>
                </a:solidFill>
              </a:rPr>
              <a:t>of</a:t>
            </a:r>
            <a:r>
              <a:rPr lang="sv-SE" sz="1800" dirty="0">
                <a:solidFill>
                  <a:schemeClr val="tx1">
                    <a:lumMod val="85000"/>
                    <a:lumOff val="15000"/>
                  </a:schemeClr>
                </a:solidFill>
              </a:rPr>
              <a:t> </a:t>
            </a:r>
            <a:r>
              <a:rPr lang="sv-SE" sz="1800" dirty="0" err="1">
                <a:solidFill>
                  <a:schemeClr val="tx1">
                    <a:lumMod val="85000"/>
                    <a:lumOff val="15000"/>
                  </a:schemeClr>
                </a:solidFill>
              </a:rPr>
              <a:t>word</a:t>
            </a:r>
            <a:r>
              <a:rPr lang="sv-SE" sz="1800" dirty="0">
                <a:solidFill>
                  <a:schemeClr val="tx1">
                    <a:lumMod val="85000"/>
                    <a:lumOff val="15000"/>
                  </a:schemeClr>
                </a:solidFill>
              </a:rPr>
              <a:t> </a:t>
            </a:r>
            <a:r>
              <a:rPr lang="sv-SE" sz="1800" dirty="0" err="1">
                <a:solidFill>
                  <a:schemeClr val="tx1">
                    <a:lumMod val="85000"/>
                    <a:lumOff val="15000"/>
                  </a:schemeClr>
                </a:solidFill>
              </a:rPr>
              <a:t>embeddings</a:t>
            </a:r>
            <a:endParaRPr lang="en-US" sz="1800" dirty="0">
              <a:solidFill>
                <a:schemeClr val="tx1">
                  <a:lumMod val="85000"/>
                  <a:lumOff val="15000"/>
                </a:schemeClr>
              </a:solidFill>
            </a:endParaRPr>
          </a:p>
        </p:txBody>
      </p:sp>
    </p:spTree>
    <p:extLst>
      <p:ext uri="{BB962C8B-B14F-4D97-AF65-F5344CB8AC3E}">
        <p14:creationId xmlns:p14="http://schemas.microsoft.com/office/powerpoint/2010/main" val="420448815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ktangel 13">
            <a:extLst>
              <a:ext uri="{FF2B5EF4-FFF2-40B4-BE49-F238E27FC236}">
                <a16:creationId xmlns:a16="http://schemas.microsoft.com/office/drawing/2014/main" id="{4B1351FB-E285-48F5-9ABA-1CB788541914}"/>
              </a:ext>
            </a:extLst>
          </p:cNvPr>
          <p:cNvSpPr/>
          <p:nvPr/>
        </p:nvSpPr>
        <p:spPr>
          <a:xfrm>
            <a:off x="168442" y="216569"/>
            <a:ext cx="3441032" cy="119167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357D43BE-5990-428A-BD50-D4CDF95CA637}"/>
              </a:ext>
            </a:extLst>
          </p:cNvPr>
          <p:cNvSpPr>
            <a:spLocks noGrp="1"/>
          </p:cNvSpPr>
          <p:nvPr>
            <p:ph idx="1"/>
          </p:nvPr>
        </p:nvSpPr>
        <p:spPr>
          <a:xfrm>
            <a:off x="380576" y="1669088"/>
            <a:ext cx="6183269" cy="2553861"/>
          </a:xfrm>
        </p:spPr>
        <p:txBody>
          <a:bodyPr>
            <a:normAutofit fontScale="92500" lnSpcReduction="10000"/>
          </a:bodyPr>
          <a:lstStyle/>
          <a:p>
            <a:pPr marL="34290" indent="0">
              <a:spcAft>
                <a:spcPts val="450"/>
              </a:spcAft>
              <a:buClr>
                <a:schemeClr val="tx1"/>
              </a:buClr>
              <a:buNone/>
            </a:pPr>
            <a:r>
              <a:rPr lang="en-US" sz="1800" dirty="0"/>
              <a:t>Extracted sentences from:</a:t>
            </a:r>
          </a:p>
          <a:p>
            <a:pPr marL="420053" lvl="1" indent="-214313">
              <a:spcAft>
                <a:spcPts val="450"/>
              </a:spcAft>
              <a:buClr>
                <a:schemeClr val="tx1"/>
              </a:buClr>
              <a:buFont typeface="Wingdings" panose="05000000000000000000" pitchFamily="2" charset="2"/>
              <a:buChar char="§"/>
            </a:pPr>
            <a:r>
              <a:rPr lang="en-US" sz="1650" dirty="0"/>
              <a:t>Wikipedia</a:t>
            </a:r>
          </a:p>
          <a:p>
            <a:pPr marL="420053" lvl="1" indent="-214313">
              <a:spcAft>
                <a:spcPts val="450"/>
              </a:spcAft>
              <a:buClr>
                <a:schemeClr val="tx1"/>
              </a:buClr>
              <a:buFont typeface="Wingdings" panose="05000000000000000000" pitchFamily="2" charset="2"/>
              <a:buChar char="§"/>
            </a:pPr>
            <a:r>
              <a:rPr lang="en-US" sz="1650" dirty="0"/>
              <a:t>Blogs </a:t>
            </a:r>
          </a:p>
          <a:p>
            <a:pPr marL="420053" lvl="1" indent="-214313">
              <a:spcAft>
                <a:spcPts val="450"/>
              </a:spcAft>
              <a:buClr>
                <a:schemeClr val="tx1"/>
              </a:buClr>
              <a:buFont typeface="Wingdings" panose="05000000000000000000" pitchFamily="2" charset="2"/>
              <a:buChar char="§"/>
            </a:pPr>
            <a:r>
              <a:rPr lang="en-US" sz="1650" dirty="0"/>
              <a:t>News</a:t>
            </a:r>
          </a:p>
          <a:p>
            <a:pPr marL="34290" indent="0">
              <a:spcAft>
                <a:spcPts val="450"/>
              </a:spcAft>
              <a:buClr>
                <a:schemeClr val="tx1"/>
              </a:buClr>
              <a:buNone/>
            </a:pPr>
            <a:r>
              <a:rPr lang="en-US" sz="1800" dirty="0"/>
              <a:t>Annotations:</a:t>
            </a:r>
          </a:p>
          <a:p>
            <a:pPr marL="420053" lvl="1" indent="-214313">
              <a:spcAft>
                <a:spcPts val="450"/>
              </a:spcAft>
              <a:buClr>
                <a:schemeClr val="tx1"/>
              </a:buClr>
              <a:buFont typeface="Wingdings" panose="05000000000000000000" pitchFamily="2" charset="2"/>
              <a:buChar char="§"/>
            </a:pPr>
            <a:r>
              <a:rPr lang="en-US" sz="1650" dirty="0"/>
              <a:t>Two annotators per sentence</a:t>
            </a:r>
          </a:p>
          <a:p>
            <a:pPr marL="420053" lvl="1" indent="-214313">
              <a:spcAft>
                <a:spcPts val="450"/>
              </a:spcAft>
              <a:buClr>
                <a:schemeClr val="tx1"/>
              </a:buClr>
              <a:buFont typeface="Wingdings" panose="05000000000000000000" pitchFamily="2" charset="2"/>
              <a:buChar char="§"/>
            </a:pPr>
            <a:r>
              <a:rPr lang="en-US" sz="1650" dirty="0"/>
              <a:t>Agreement between both</a:t>
            </a:r>
          </a:p>
          <a:p>
            <a:pPr marL="34290" indent="0">
              <a:spcAft>
                <a:spcPts val="450"/>
              </a:spcAft>
              <a:buClr>
                <a:schemeClr val="tx1"/>
              </a:buClr>
              <a:buNone/>
            </a:pPr>
            <a:r>
              <a:rPr lang="en-US" sz="1800" dirty="0"/>
              <a:t>Total Size: 1,762 </a:t>
            </a:r>
          </a:p>
          <a:p>
            <a:endParaRPr lang="en-US" dirty="0"/>
          </a:p>
        </p:txBody>
      </p:sp>
      <p:pic>
        <p:nvPicPr>
          <p:cNvPr id="5" name="Bildobjekt 4">
            <a:extLst>
              <a:ext uri="{FF2B5EF4-FFF2-40B4-BE49-F238E27FC236}">
                <a16:creationId xmlns:a16="http://schemas.microsoft.com/office/drawing/2014/main" id="{BCD5329B-0130-4387-8255-839141EA8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2761" y="1408247"/>
            <a:ext cx="5192639" cy="2661228"/>
          </a:xfrm>
          <a:prstGeom prst="rect">
            <a:avLst/>
          </a:prstGeom>
        </p:spPr>
      </p:pic>
      <p:sp>
        <p:nvSpPr>
          <p:cNvPr id="4" name="textruta 3">
            <a:extLst>
              <a:ext uri="{FF2B5EF4-FFF2-40B4-BE49-F238E27FC236}">
                <a16:creationId xmlns:a16="http://schemas.microsoft.com/office/drawing/2014/main" id="{513F90CE-D488-4A3E-8DA1-EFAE744E2999}"/>
              </a:ext>
            </a:extLst>
          </p:cNvPr>
          <p:cNvSpPr txBox="1"/>
          <p:nvPr/>
        </p:nvSpPr>
        <p:spPr>
          <a:xfrm>
            <a:off x="4339881" y="4069476"/>
            <a:ext cx="4703110" cy="923330"/>
          </a:xfrm>
          <a:prstGeom prst="rect">
            <a:avLst/>
          </a:prstGeom>
          <a:noFill/>
        </p:spPr>
        <p:txBody>
          <a:bodyPr wrap="square" rtlCol="0">
            <a:spAutoFit/>
          </a:bodyPr>
          <a:lstStyle/>
          <a:p>
            <a:r>
              <a:rPr lang="en-US" sz="1800" dirty="0"/>
              <a:t>Distribution of classes and sentences with and without temporal expressions for the original five classes</a:t>
            </a:r>
          </a:p>
        </p:txBody>
      </p:sp>
      <p:sp>
        <p:nvSpPr>
          <p:cNvPr id="9" name="textruta 8">
            <a:extLst>
              <a:ext uri="{FF2B5EF4-FFF2-40B4-BE49-F238E27FC236}">
                <a16:creationId xmlns:a16="http://schemas.microsoft.com/office/drawing/2014/main" id="{AD3F0A98-6EB4-4A49-BFC1-35AFA521231C}"/>
              </a:ext>
            </a:extLst>
          </p:cNvPr>
          <p:cNvSpPr txBox="1"/>
          <p:nvPr/>
        </p:nvSpPr>
        <p:spPr>
          <a:xfrm>
            <a:off x="565965" y="419101"/>
            <a:ext cx="2685235" cy="923330"/>
          </a:xfrm>
          <a:prstGeom prst="rect">
            <a:avLst/>
          </a:prstGeom>
          <a:noFill/>
        </p:spPr>
        <p:txBody>
          <a:bodyPr wrap="square" rtlCol="0">
            <a:spAutoFit/>
          </a:bodyPr>
          <a:lstStyle/>
          <a:p>
            <a:pPr algn="ctr"/>
            <a:r>
              <a:rPr lang="sv-SE" sz="2700" dirty="0">
                <a:solidFill>
                  <a:schemeClr val="tx1">
                    <a:lumMod val="85000"/>
                    <a:lumOff val="15000"/>
                  </a:schemeClr>
                </a:solidFill>
              </a:rPr>
              <a:t>DATASET CREATION</a:t>
            </a:r>
            <a:endParaRPr lang="en-US" sz="2700" dirty="0">
              <a:solidFill>
                <a:schemeClr val="tx1">
                  <a:lumMod val="85000"/>
                  <a:lumOff val="15000"/>
                </a:schemeClr>
              </a:solidFill>
            </a:endParaRPr>
          </a:p>
        </p:txBody>
      </p:sp>
    </p:spTree>
    <p:extLst>
      <p:ext uri="{BB962C8B-B14F-4D97-AF65-F5344CB8AC3E}">
        <p14:creationId xmlns:p14="http://schemas.microsoft.com/office/powerpoint/2010/main" val="46858135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EBE193FF-7001-4CFC-9B43-AF5DAEA6401D}"/>
              </a:ext>
            </a:extLst>
          </p:cNvPr>
          <p:cNvSpPr>
            <a:spLocks noGrp="1"/>
          </p:cNvSpPr>
          <p:nvPr>
            <p:ph type="title"/>
          </p:nvPr>
        </p:nvSpPr>
        <p:spPr>
          <a:xfrm>
            <a:off x="1756969" y="271895"/>
            <a:ext cx="5630061" cy="527539"/>
          </a:xfrm>
          <a:solidFill>
            <a:schemeClr val="accent1"/>
          </a:solidFill>
          <a:ln>
            <a:solidFill>
              <a:schemeClr val="accent1"/>
            </a:solidFill>
          </a:ln>
        </p:spPr>
        <p:txBody>
          <a:bodyPr>
            <a:normAutofit/>
          </a:bodyPr>
          <a:lstStyle/>
          <a:p>
            <a:r>
              <a:rPr lang="sv-SE" dirty="0" err="1"/>
              <a:t>Results</a:t>
            </a:r>
            <a:endParaRPr lang="en-US" dirty="0"/>
          </a:p>
        </p:txBody>
      </p:sp>
      <p:pic>
        <p:nvPicPr>
          <p:cNvPr id="7" name="Bildobjekt 6">
            <a:extLst>
              <a:ext uri="{FF2B5EF4-FFF2-40B4-BE49-F238E27FC236}">
                <a16:creationId xmlns:a16="http://schemas.microsoft.com/office/drawing/2014/main" id="{52C50CE6-F896-4604-895B-5A4E41FC0676}"/>
              </a:ext>
            </a:extLst>
          </p:cNvPr>
          <p:cNvPicPr>
            <a:picLocks noChangeAspect="1"/>
          </p:cNvPicPr>
          <p:nvPr/>
        </p:nvPicPr>
        <p:blipFill rotWithShape="1">
          <a:blip r:embed="rId2"/>
          <a:srcRect t="20033"/>
          <a:stretch/>
        </p:blipFill>
        <p:spPr>
          <a:xfrm>
            <a:off x="206475" y="1599928"/>
            <a:ext cx="5058224" cy="2910458"/>
          </a:xfrm>
          <a:prstGeom prst="rect">
            <a:avLst/>
          </a:prstGeom>
        </p:spPr>
      </p:pic>
      <p:sp>
        <p:nvSpPr>
          <p:cNvPr id="3" name="textruta 2">
            <a:extLst>
              <a:ext uri="{FF2B5EF4-FFF2-40B4-BE49-F238E27FC236}">
                <a16:creationId xmlns:a16="http://schemas.microsoft.com/office/drawing/2014/main" id="{8DF5C38C-82A4-4447-A87D-69A3F415CF68}"/>
              </a:ext>
            </a:extLst>
          </p:cNvPr>
          <p:cNvSpPr txBox="1"/>
          <p:nvPr/>
        </p:nvSpPr>
        <p:spPr>
          <a:xfrm>
            <a:off x="140652" y="1230161"/>
            <a:ext cx="2800351" cy="646331"/>
          </a:xfrm>
          <a:prstGeom prst="rect">
            <a:avLst/>
          </a:prstGeom>
          <a:solidFill>
            <a:schemeClr val="bg1"/>
          </a:solidFill>
        </p:spPr>
        <p:txBody>
          <a:bodyPr wrap="square" rtlCol="0">
            <a:spAutoFit/>
          </a:bodyPr>
          <a:lstStyle/>
          <a:p>
            <a:r>
              <a:rPr lang="sv-SE" sz="1800" dirty="0"/>
              <a:t> Result using original classes</a:t>
            </a:r>
            <a:endParaRPr lang="en-US" sz="1800" dirty="0"/>
          </a:p>
        </p:txBody>
      </p:sp>
      <p:sp>
        <p:nvSpPr>
          <p:cNvPr id="6" name="textruta 5">
            <a:extLst>
              <a:ext uri="{FF2B5EF4-FFF2-40B4-BE49-F238E27FC236}">
                <a16:creationId xmlns:a16="http://schemas.microsoft.com/office/drawing/2014/main" id="{6DA39556-8070-47C2-99D5-5A0DD58182D6}"/>
              </a:ext>
            </a:extLst>
          </p:cNvPr>
          <p:cNvSpPr txBox="1"/>
          <p:nvPr/>
        </p:nvSpPr>
        <p:spPr>
          <a:xfrm>
            <a:off x="2941003" y="1273879"/>
            <a:ext cx="4214420" cy="369332"/>
          </a:xfrm>
          <a:prstGeom prst="rect">
            <a:avLst/>
          </a:prstGeom>
          <a:solidFill>
            <a:schemeClr val="bg1"/>
          </a:solidFill>
        </p:spPr>
        <p:txBody>
          <a:bodyPr wrap="square" rtlCol="0">
            <a:spAutoFit/>
          </a:bodyPr>
          <a:lstStyle/>
          <a:p>
            <a:r>
              <a:rPr lang="sv-SE" sz="1800" dirty="0"/>
              <a:t>Result using reduced classes </a:t>
            </a:r>
          </a:p>
        </p:txBody>
      </p:sp>
      <p:sp>
        <p:nvSpPr>
          <p:cNvPr id="4" name="Rektangel: rundade hörn 3">
            <a:extLst>
              <a:ext uri="{FF2B5EF4-FFF2-40B4-BE49-F238E27FC236}">
                <a16:creationId xmlns:a16="http://schemas.microsoft.com/office/drawing/2014/main" id="{1E406F12-7504-4F91-A510-3CB36C526ED8}"/>
              </a:ext>
            </a:extLst>
          </p:cNvPr>
          <p:cNvSpPr/>
          <p:nvPr/>
        </p:nvSpPr>
        <p:spPr>
          <a:xfrm>
            <a:off x="5449379" y="1740792"/>
            <a:ext cx="1317819" cy="34891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dirty="0" err="1">
                <a:solidFill>
                  <a:schemeClr val="tx1">
                    <a:lumMod val="85000"/>
                    <a:lumOff val="15000"/>
                  </a:schemeClr>
                </a:solidFill>
              </a:rPr>
              <a:t>Within</a:t>
            </a:r>
            <a:r>
              <a:rPr lang="sv-SE" sz="1800" dirty="0">
                <a:solidFill>
                  <a:schemeClr val="tx1">
                    <a:lumMod val="85000"/>
                    <a:lumOff val="15000"/>
                  </a:schemeClr>
                </a:solidFill>
              </a:rPr>
              <a:t> </a:t>
            </a:r>
            <a:r>
              <a:rPr lang="sv-SE" sz="1800" dirty="0" err="1">
                <a:solidFill>
                  <a:schemeClr val="tx1">
                    <a:lumMod val="85000"/>
                    <a:lumOff val="15000"/>
                  </a:schemeClr>
                </a:solidFill>
              </a:rPr>
              <a:t>Hours</a:t>
            </a:r>
            <a:endParaRPr lang="en-US" sz="1800" dirty="0">
              <a:solidFill>
                <a:schemeClr val="tx1">
                  <a:lumMod val="85000"/>
                  <a:lumOff val="15000"/>
                </a:schemeClr>
              </a:solidFill>
            </a:endParaRPr>
          </a:p>
        </p:txBody>
      </p:sp>
      <p:sp>
        <p:nvSpPr>
          <p:cNvPr id="8" name="Rektangel: rundade hörn 7">
            <a:extLst>
              <a:ext uri="{FF2B5EF4-FFF2-40B4-BE49-F238E27FC236}">
                <a16:creationId xmlns:a16="http://schemas.microsoft.com/office/drawing/2014/main" id="{89F85EC7-3295-4667-8EE6-0DA115A1F215}"/>
              </a:ext>
            </a:extLst>
          </p:cNvPr>
          <p:cNvSpPr/>
          <p:nvPr/>
        </p:nvSpPr>
        <p:spPr>
          <a:xfrm>
            <a:off x="5440356" y="3851742"/>
            <a:ext cx="1326841" cy="440738"/>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dirty="0" err="1">
                <a:solidFill>
                  <a:schemeClr val="tx1">
                    <a:lumMod val="85000"/>
                    <a:lumOff val="15000"/>
                  </a:schemeClr>
                </a:solidFill>
              </a:rPr>
              <a:t>Within</a:t>
            </a:r>
            <a:r>
              <a:rPr lang="sv-SE" sz="1800" dirty="0">
                <a:solidFill>
                  <a:schemeClr val="tx1">
                    <a:lumMod val="85000"/>
                    <a:lumOff val="15000"/>
                  </a:schemeClr>
                </a:solidFill>
              </a:rPr>
              <a:t> </a:t>
            </a:r>
            <a:r>
              <a:rPr lang="sv-SE" sz="1800" dirty="0" err="1">
                <a:solidFill>
                  <a:schemeClr val="tx1">
                    <a:lumMod val="85000"/>
                    <a:lumOff val="15000"/>
                  </a:schemeClr>
                </a:solidFill>
              </a:rPr>
              <a:t>Years</a:t>
            </a:r>
            <a:r>
              <a:rPr lang="sv-SE" sz="1800" dirty="0">
                <a:solidFill>
                  <a:schemeClr val="tx1">
                    <a:lumMod val="85000"/>
                    <a:lumOff val="15000"/>
                  </a:schemeClr>
                </a:solidFill>
              </a:rPr>
              <a:t> or </a:t>
            </a:r>
            <a:r>
              <a:rPr lang="sv-SE" sz="1800" dirty="0" err="1">
                <a:solidFill>
                  <a:schemeClr val="tx1">
                    <a:lumMod val="85000"/>
                    <a:lumOff val="15000"/>
                  </a:schemeClr>
                </a:solidFill>
              </a:rPr>
              <a:t>more</a:t>
            </a:r>
            <a:endParaRPr lang="sv-SE" sz="1800" dirty="0">
              <a:solidFill>
                <a:schemeClr val="tx1">
                  <a:lumMod val="85000"/>
                  <a:lumOff val="15000"/>
                </a:schemeClr>
              </a:solidFill>
            </a:endParaRPr>
          </a:p>
        </p:txBody>
      </p:sp>
      <p:sp>
        <p:nvSpPr>
          <p:cNvPr id="9" name="Rektangel: rundade hörn 8">
            <a:extLst>
              <a:ext uri="{FF2B5EF4-FFF2-40B4-BE49-F238E27FC236}">
                <a16:creationId xmlns:a16="http://schemas.microsoft.com/office/drawing/2014/main" id="{F9466FFC-2F0B-4BBF-AC85-7A26F49A2EC3}"/>
              </a:ext>
            </a:extLst>
          </p:cNvPr>
          <p:cNvSpPr/>
          <p:nvPr/>
        </p:nvSpPr>
        <p:spPr>
          <a:xfrm>
            <a:off x="5449377" y="3198764"/>
            <a:ext cx="1326841" cy="34891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dirty="0" err="1">
                <a:solidFill>
                  <a:schemeClr val="tx1">
                    <a:lumMod val="85000"/>
                    <a:lumOff val="15000"/>
                  </a:schemeClr>
                </a:solidFill>
              </a:rPr>
              <a:t>Within</a:t>
            </a:r>
            <a:r>
              <a:rPr lang="sv-SE" sz="1800" dirty="0">
                <a:solidFill>
                  <a:schemeClr val="tx1">
                    <a:lumMod val="85000"/>
                    <a:lumOff val="15000"/>
                  </a:schemeClr>
                </a:solidFill>
              </a:rPr>
              <a:t> </a:t>
            </a:r>
            <a:r>
              <a:rPr lang="sv-SE" sz="1800" dirty="0" err="1">
                <a:solidFill>
                  <a:schemeClr val="tx1">
                    <a:lumMod val="85000"/>
                    <a:lumOff val="15000"/>
                  </a:schemeClr>
                </a:solidFill>
              </a:rPr>
              <a:t>Months</a:t>
            </a:r>
            <a:endParaRPr lang="en-US" sz="1800" dirty="0">
              <a:solidFill>
                <a:schemeClr val="tx1">
                  <a:lumMod val="85000"/>
                  <a:lumOff val="15000"/>
                </a:schemeClr>
              </a:solidFill>
            </a:endParaRPr>
          </a:p>
        </p:txBody>
      </p:sp>
      <p:sp>
        <p:nvSpPr>
          <p:cNvPr id="10" name="Rektangel: rundade hörn 9">
            <a:extLst>
              <a:ext uri="{FF2B5EF4-FFF2-40B4-BE49-F238E27FC236}">
                <a16:creationId xmlns:a16="http://schemas.microsoft.com/office/drawing/2014/main" id="{C56D7FB2-BF3E-4B8D-8B53-CE7B41CB28DF}"/>
              </a:ext>
            </a:extLst>
          </p:cNvPr>
          <p:cNvSpPr/>
          <p:nvPr/>
        </p:nvSpPr>
        <p:spPr>
          <a:xfrm>
            <a:off x="5449377" y="2143289"/>
            <a:ext cx="1317819" cy="34891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dirty="0" err="1">
                <a:solidFill>
                  <a:schemeClr val="tx1">
                    <a:lumMod val="85000"/>
                    <a:lumOff val="15000"/>
                  </a:schemeClr>
                </a:solidFill>
              </a:rPr>
              <a:t>Within</a:t>
            </a:r>
            <a:r>
              <a:rPr lang="sv-SE" sz="1800" dirty="0">
                <a:solidFill>
                  <a:schemeClr val="tx1">
                    <a:lumMod val="85000"/>
                    <a:lumOff val="15000"/>
                  </a:schemeClr>
                </a:solidFill>
              </a:rPr>
              <a:t> Days</a:t>
            </a:r>
            <a:endParaRPr lang="en-US" sz="1800" dirty="0">
              <a:solidFill>
                <a:schemeClr val="tx1">
                  <a:lumMod val="85000"/>
                  <a:lumOff val="15000"/>
                </a:schemeClr>
              </a:solidFill>
            </a:endParaRPr>
          </a:p>
        </p:txBody>
      </p:sp>
      <p:sp>
        <p:nvSpPr>
          <p:cNvPr id="11" name="Rektangel: rundade hörn 10">
            <a:extLst>
              <a:ext uri="{FF2B5EF4-FFF2-40B4-BE49-F238E27FC236}">
                <a16:creationId xmlns:a16="http://schemas.microsoft.com/office/drawing/2014/main" id="{52D0C83D-DD5E-44B1-BBF9-A0C956946B07}"/>
              </a:ext>
            </a:extLst>
          </p:cNvPr>
          <p:cNvSpPr/>
          <p:nvPr/>
        </p:nvSpPr>
        <p:spPr>
          <a:xfrm>
            <a:off x="5458399" y="2796267"/>
            <a:ext cx="1317819" cy="348916"/>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dirty="0" err="1">
                <a:solidFill>
                  <a:schemeClr val="tx1">
                    <a:lumMod val="85000"/>
                    <a:lumOff val="15000"/>
                  </a:schemeClr>
                </a:solidFill>
              </a:rPr>
              <a:t>Within</a:t>
            </a:r>
            <a:r>
              <a:rPr lang="sv-SE" sz="1800" dirty="0">
                <a:solidFill>
                  <a:schemeClr val="tx1">
                    <a:lumMod val="85000"/>
                    <a:lumOff val="15000"/>
                  </a:schemeClr>
                </a:solidFill>
              </a:rPr>
              <a:t> </a:t>
            </a:r>
            <a:r>
              <a:rPr lang="sv-SE" sz="1800" dirty="0" err="1">
                <a:solidFill>
                  <a:schemeClr val="tx1">
                    <a:lumMod val="85000"/>
                    <a:lumOff val="15000"/>
                  </a:schemeClr>
                </a:solidFill>
              </a:rPr>
              <a:t>Weeks</a:t>
            </a:r>
            <a:endParaRPr lang="en-US" sz="1800" dirty="0">
              <a:solidFill>
                <a:schemeClr val="tx1">
                  <a:lumMod val="85000"/>
                  <a:lumOff val="15000"/>
                </a:schemeClr>
              </a:solidFill>
            </a:endParaRPr>
          </a:p>
        </p:txBody>
      </p:sp>
      <p:sp>
        <p:nvSpPr>
          <p:cNvPr id="12" name="Pil: höger 11">
            <a:extLst>
              <a:ext uri="{FF2B5EF4-FFF2-40B4-BE49-F238E27FC236}">
                <a16:creationId xmlns:a16="http://schemas.microsoft.com/office/drawing/2014/main" id="{CF0003B0-7B17-4078-BE7C-2AB12E5B1A1B}"/>
              </a:ext>
            </a:extLst>
          </p:cNvPr>
          <p:cNvSpPr/>
          <p:nvPr/>
        </p:nvSpPr>
        <p:spPr>
          <a:xfrm>
            <a:off x="6891652" y="1866198"/>
            <a:ext cx="323992" cy="527539"/>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il: höger 12">
            <a:extLst>
              <a:ext uri="{FF2B5EF4-FFF2-40B4-BE49-F238E27FC236}">
                <a16:creationId xmlns:a16="http://schemas.microsoft.com/office/drawing/2014/main" id="{6B8E1FA9-1FD0-4100-AF34-4AD113D31606}"/>
              </a:ext>
            </a:extLst>
          </p:cNvPr>
          <p:cNvSpPr/>
          <p:nvPr/>
        </p:nvSpPr>
        <p:spPr>
          <a:xfrm>
            <a:off x="6891652" y="2891625"/>
            <a:ext cx="323992" cy="527539"/>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Pil: höger 13">
            <a:extLst>
              <a:ext uri="{FF2B5EF4-FFF2-40B4-BE49-F238E27FC236}">
                <a16:creationId xmlns:a16="http://schemas.microsoft.com/office/drawing/2014/main" id="{10103991-8880-4F9A-BC1A-6110F88322A8}"/>
              </a:ext>
            </a:extLst>
          </p:cNvPr>
          <p:cNvSpPr/>
          <p:nvPr/>
        </p:nvSpPr>
        <p:spPr>
          <a:xfrm>
            <a:off x="6891652" y="3795765"/>
            <a:ext cx="323992" cy="527539"/>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Rektangel: rundade hörn 14">
            <a:extLst>
              <a:ext uri="{FF2B5EF4-FFF2-40B4-BE49-F238E27FC236}">
                <a16:creationId xmlns:a16="http://schemas.microsoft.com/office/drawing/2014/main" id="{5821540A-2E32-4F73-A4EE-2CF1B2802F55}"/>
              </a:ext>
            </a:extLst>
          </p:cNvPr>
          <p:cNvSpPr/>
          <p:nvPr/>
        </p:nvSpPr>
        <p:spPr>
          <a:xfrm>
            <a:off x="7355937" y="1931360"/>
            <a:ext cx="1317819" cy="348916"/>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dirty="0">
                <a:solidFill>
                  <a:schemeClr val="tx1">
                    <a:lumMod val="85000"/>
                    <a:lumOff val="15000"/>
                  </a:schemeClr>
                </a:solidFill>
              </a:rPr>
              <a:t>Short </a:t>
            </a:r>
            <a:r>
              <a:rPr lang="sv-SE" sz="1800" dirty="0" err="1">
                <a:solidFill>
                  <a:schemeClr val="tx1">
                    <a:lumMod val="85000"/>
                    <a:lumOff val="15000"/>
                  </a:schemeClr>
                </a:solidFill>
              </a:rPr>
              <a:t>Time</a:t>
            </a:r>
            <a:endParaRPr lang="en-US" sz="1800" dirty="0">
              <a:solidFill>
                <a:schemeClr val="tx1">
                  <a:lumMod val="85000"/>
                  <a:lumOff val="15000"/>
                </a:schemeClr>
              </a:solidFill>
            </a:endParaRPr>
          </a:p>
        </p:txBody>
      </p:sp>
      <p:sp>
        <p:nvSpPr>
          <p:cNvPr id="16" name="Rektangel: rundade hörn 15">
            <a:extLst>
              <a:ext uri="{FF2B5EF4-FFF2-40B4-BE49-F238E27FC236}">
                <a16:creationId xmlns:a16="http://schemas.microsoft.com/office/drawing/2014/main" id="{BBE19A7C-D814-4034-BC1C-CBB937D234F4}"/>
              </a:ext>
            </a:extLst>
          </p:cNvPr>
          <p:cNvSpPr/>
          <p:nvPr/>
        </p:nvSpPr>
        <p:spPr>
          <a:xfrm>
            <a:off x="7355937" y="3024306"/>
            <a:ext cx="1317819" cy="348916"/>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dirty="0">
                <a:solidFill>
                  <a:schemeClr val="tx1">
                    <a:lumMod val="85000"/>
                    <a:lumOff val="15000"/>
                  </a:schemeClr>
                </a:solidFill>
              </a:rPr>
              <a:t>Medium </a:t>
            </a:r>
            <a:r>
              <a:rPr lang="sv-SE" sz="1800" dirty="0" err="1">
                <a:solidFill>
                  <a:schemeClr val="tx1">
                    <a:lumMod val="85000"/>
                    <a:lumOff val="15000"/>
                  </a:schemeClr>
                </a:solidFill>
              </a:rPr>
              <a:t>Time</a:t>
            </a:r>
            <a:endParaRPr lang="en-US" sz="1800" dirty="0">
              <a:solidFill>
                <a:schemeClr val="tx1">
                  <a:lumMod val="85000"/>
                  <a:lumOff val="15000"/>
                </a:schemeClr>
              </a:solidFill>
            </a:endParaRPr>
          </a:p>
        </p:txBody>
      </p:sp>
      <p:sp>
        <p:nvSpPr>
          <p:cNvPr id="17" name="Rektangel: rundade hörn 16">
            <a:extLst>
              <a:ext uri="{FF2B5EF4-FFF2-40B4-BE49-F238E27FC236}">
                <a16:creationId xmlns:a16="http://schemas.microsoft.com/office/drawing/2014/main" id="{262FB27E-CE28-4E67-BF04-C82E38932E5B}"/>
              </a:ext>
            </a:extLst>
          </p:cNvPr>
          <p:cNvSpPr/>
          <p:nvPr/>
        </p:nvSpPr>
        <p:spPr>
          <a:xfrm>
            <a:off x="7355937" y="3885076"/>
            <a:ext cx="1317819" cy="348916"/>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dirty="0">
                <a:solidFill>
                  <a:schemeClr val="tx1">
                    <a:lumMod val="85000"/>
                    <a:lumOff val="15000"/>
                  </a:schemeClr>
                </a:solidFill>
              </a:rPr>
              <a:t>Long </a:t>
            </a:r>
            <a:r>
              <a:rPr lang="sv-SE" sz="1800" dirty="0" err="1">
                <a:solidFill>
                  <a:schemeClr val="tx1">
                    <a:lumMod val="85000"/>
                    <a:lumOff val="15000"/>
                  </a:schemeClr>
                </a:solidFill>
              </a:rPr>
              <a:t>Time</a:t>
            </a:r>
            <a:endParaRPr lang="en-US" sz="1800" dirty="0">
              <a:solidFill>
                <a:schemeClr val="tx1">
                  <a:lumMod val="85000"/>
                  <a:lumOff val="15000"/>
                </a:schemeClr>
              </a:solidFill>
            </a:endParaRPr>
          </a:p>
        </p:txBody>
      </p:sp>
      <p:sp>
        <p:nvSpPr>
          <p:cNvPr id="18" name="Rektangel: rundade hörn 17">
            <a:extLst>
              <a:ext uri="{FF2B5EF4-FFF2-40B4-BE49-F238E27FC236}">
                <a16:creationId xmlns:a16="http://schemas.microsoft.com/office/drawing/2014/main" id="{B55CEBF4-CFCB-44F5-B8AC-0CE311CC03DC}"/>
              </a:ext>
            </a:extLst>
          </p:cNvPr>
          <p:cNvSpPr/>
          <p:nvPr/>
        </p:nvSpPr>
        <p:spPr>
          <a:xfrm>
            <a:off x="5436947" y="1350499"/>
            <a:ext cx="3233401" cy="276799"/>
          </a:xfrm>
          <a:prstGeom prst="roundRect">
            <a:avLst/>
          </a:prstGeom>
          <a:solidFill>
            <a:schemeClr val="accent5">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800" dirty="0">
                <a:solidFill>
                  <a:schemeClr val="tx1">
                    <a:lumMod val="85000"/>
                    <a:lumOff val="15000"/>
                  </a:schemeClr>
                </a:solidFill>
              </a:rPr>
              <a:t>Class </a:t>
            </a:r>
            <a:r>
              <a:rPr lang="sv-SE" sz="1800" dirty="0" err="1">
                <a:solidFill>
                  <a:schemeClr val="tx1">
                    <a:lumMod val="85000"/>
                    <a:lumOff val="15000"/>
                  </a:schemeClr>
                </a:solidFill>
              </a:rPr>
              <a:t>Reduction</a:t>
            </a:r>
            <a:endParaRPr lang="en-US" sz="1800" dirty="0">
              <a:solidFill>
                <a:schemeClr val="tx1">
                  <a:lumMod val="85000"/>
                  <a:lumOff val="15000"/>
                </a:schemeClr>
              </a:solidFill>
            </a:endParaRPr>
          </a:p>
        </p:txBody>
      </p:sp>
    </p:spTree>
    <p:extLst>
      <p:ext uri="{BB962C8B-B14F-4D97-AF65-F5344CB8AC3E}">
        <p14:creationId xmlns:p14="http://schemas.microsoft.com/office/powerpoint/2010/main" val="325721512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678B778-59EE-4505-AF42-9EC8B0BB8B7B}"/>
              </a:ext>
            </a:extLst>
          </p:cNvPr>
          <p:cNvSpPr>
            <a:spLocks noGrp="1"/>
          </p:cNvSpPr>
          <p:nvPr>
            <p:ph type="title"/>
          </p:nvPr>
        </p:nvSpPr>
        <p:spPr>
          <a:xfrm>
            <a:off x="1673352" y="392710"/>
            <a:ext cx="5797296" cy="891540"/>
          </a:xfrm>
          <a:solidFill>
            <a:schemeClr val="accent1"/>
          </a:solidFill>
          <a:ln>
            <a:solidFill>
              <a:schemeClr val="accent1"/>
            </a:solidFill>
          </a:ln>
        </p:spPr>
        <p:txBody>
          <a:bodyPr/>
          <a:lstStyle/>
          <a:p>
            <a:r>
              <a:rPr lang="sv-SE" dirty="0"/>
              <a:t>ADDITIONAL Results</a:t>
            </a:r>
            <a:endParaRPr lang="en-US" dirty="0"/>
          </a:p>
        </p:txBody>
      </p:sp>
      <p:pic>
        <p:nvPicPr>
          <p:cNvPr id="7" name="Bildobjekt 6">
            <a:extLst>
              <a:ext uri="{FF2B5EF4-FFF2-40B4-BE49-F238E27FC236}">
                <a16:creationId xmlns:a16="http://schemas.microsoft.com/office/drawing/2014/main" id="{02D49F5A-026B-45A3-ACF4-0E6CC2B78DEE}"/>
              </a:ext>
            </a:extLst>
          </p:cNvPr>
          <p:cNvPicPr>
            <a:picLocks noChangeAspect="1"/>
          </p:cNvPicPr>
          <p:nvPr/>
        </p:nvPicPr>
        <p:blipFill>
          <a:blip r:embed="rId2"/>
          <a:stretch>
            <a:fillRect/>
          </a:stretch>
        </p:blipFill>
        <p:spPr>
          <a:xfrm>
            <a:off x="1683403" y="1519472"/>
            <a:ext cx="5787245" cy="2836465"/>
          </a:xfrm>
          <a:prstGeom prst="rect">
            <a:avLst/>
          </a:prstGeom>
        </p:spPr>
      </p:pic>
      <p:sp>
        <p:nvSpPr>
          <p:cNvPr id="3" name="textruta 2">
            <a:extLst>
              <a:ext uri="{FF2B5EF4-FFF2-40B4-BE49-F238E27FC236}">
                <a16:creationId xmlns:a16="http://schemas.microsoft.com/office/drawing/2014/main" id="{35D05351-8CB1-41DE-BFFA-5BC9F6D1E4C6}"/>
              </a:ext>
            </a:extLst>
          </p:cNvPr>
          <p:cNvSpPr txBox="1"/>
          <p:nvPr/>
        </p:nvSpPr>
        <p:spPr>
          <a:xfrm>
            <a:off x="1756479" y="1429577"/>
            <a:ext cx="5870448" cy="923330"/>
          </a:xfrm>
          <a:prstGeom prst="rect">
            <a:avLst/>
          </a:prstGeom>
          <a:solidFill>
            <a:schemeClr val="bg1"/>
          </a:solidFill>
        </p:spPr>
        <p:txBody>
          <a:bodyPr wrap="square" rtlCol="0">
            <a:spAutoFit/>
          </a:bodyPr>
          <a:lstStyle/>
          <a:p>
            <a:endParaRPr lang="sv-SE" sz="1800" dirty="0"/>
          </a:p>
          <a:p>
            <a:r>
              <a:rPr lang="sv-SE" sz="1800" dirty="0"/>
              <a:t>The </a:t>
            </a:r>
            <a:r>
              <a:rPr lang="sv-SE" sz="1800" dirty="0" err="1"/>
              <a:t>impact</a:t>
            </a:r>
            <a:r>
              <a:rPr lang="sv-SE" sz="1800" dirty="0"/>
              <a:t> on the F1</a:t>
            </a:r>
            <a:r>
              <a:rPr lang="en-US" sz="1800" spc="-1" dirty="0"/>
              <a:t>-</a:t>
            </a:r>
            <a:r>
              <a:rPr lang="sv-SE" sz="1800" dirty="0" err="1"/>
              <a:t>micro</a:t>
            </a:r>
            <a:r>
              <a:rPr lang="sv-SE" sz="1800" dirty="0"/>
              <a:t> </a:t>
            </a:r>
            <a:r>
              <a:rPr lang="sv-SE" sz="1800" dirty="0" err="1"/>
              <a:t>when</a:t>
            </a:r>
            <a:r>
              <a:rPr lang="sv-SE" sz="1800" dirty="0"/>
              <a:t> </a:t>
            </a:r>
            <a:r>
              <a:rPr lang="sv-SE" sz="1800" dirty="0" err="1"/>
              <a:t>each</a:t>
            </a:r>
            <a:r>
              <a:rPr lang="sv-SE" sz="1800" dirty="0"/>
              <a:t> feature is </a:t>
            </a:r>
            <a:r>
              <a:rPr lang="sv-SE" sz="1800" dirty="0" err="1"/>
              <a:t>removed</a:t>
            </a:r>
            <a:r>
              <a:rPr lang="sv-SE" sz="1800" dirty="0"/>
              <a:t> for </a:t>
            </a:r>
            <a:r>
              <a:rPr lang="sv-SE" sz="1800" dirty="0" err="1"/>
              <a:t>LinearSVC</a:t>
            </a:r>
            <a:endParaRPr lang="en-US" sz="1800" dirty="0"/>
          </a:p>
        </p:txBody>
      </p:sp>
    </p:spTree>
    <p:extLst>
      <p:ext uri="{BB962C8B-B14F-4D97-AF65-F5344CB8AC3E}">
        <p14:creationId xmlns:p14="http://schemas.microsoft.com/office/powerpoint/2010/main" val="74254106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58157A6-B30E-4DEA-8330-5586048C6D7E}"/>
              </a:ext>
            </a:extLst>
          </p:cNvPr>
          <p:cNvSpPr>
            <a:spLocks noGrp="1"/>
          </p:cNvSpPr>
          <p:nvPr>
            <p:ph type="title"/>
          </p:nvPr>
        </p:nvSpPr>
        <p:spPr>
          <a:xfrm>
            <a:off x="1673352" y="723519"/>
            <a:ext cx="5797296" cy="667676"/>
          </a:xfrm>
          <a:solidFill>
            <a:schemeClr val="accent1"/>
          </a:solidFill>
          <a:ln>
            <a:solidFill>
              <a:schemeClr val="accent1"/>
            </a:solidFill>
          </a:ln>
        </p:spPr>
        <p:txBody>
          <a:bodyPr/>
          <a:lstStyle/>
          <a:p>
            <a:r>
              <a:rPr lang="sv-SE" dirty="0"/>
              <a:t>Problems </a:t>
            </a:r>
            <a:r>
              <a:rPr lang="sv-SE" dirty="0" err="1"/>
              <a:t>with</a:t>
            </a:r>
            <a:r>
              <a:rPr lang="sv-SE" dirty="0"/>
              <a:t> GTA</a:t>
            </a:r>
            <a:endParaRPr lang="en-US" dirty="0"/>
          </a:p>
        </p:txBody>
      </p:sp>
      <p:pic>
        <p:nvPicPr>
          <p:cNvPr id="4" name="Picture 5">
            <a:extLst>
              <a:ext uri="{FF2B5EF4-FFF2-40B4-BE49-F238E27FC236}">
                <a16:creationId xmlns:a16="http://schemas.microsoft.com/office/drawing/2014/main" id="{4C6A4B35-8287-4C4E-8548-928AA2752181}"/>
              </a:ext>
            </a:extLst>
          </p:cNvPr>
          <p:cNvPicPr/>
          <p:nvPr/>
        </p:nvPicPr>
        <p:blipFill>
          <a:blip r:embed="rId2"/>
          <a:stretch/>
        </p:blipFill>
        <p:spPr>
          <a:xfrm>
            <a:off x="1391478" y="1856648"/>
            <a:ext cx="3180522" cy="2388669"/>
          </a:xfrm>
          <a:prstGeom prst="rect">
            <a:avLst/>
          </a:prstGeom>
        </p:spPr>
      </p:pic>
      <p:pic>
        <p:nvPicPr>
          <p:cNvPr id="5" name="Picture 4">
            <a:extLst>
              <a:ext uri="{FF2B5EF4-FFF2-40B4-BE49-F238E27FC236}">
                <a16:creationId xmlns:a16="http://schemas.microsoft.com/office/drawing/2014/main" id="{7F6CDB0D-D97D-4CA6-9795-757500AFBDD2}"/>
              </a:ext>
            </a:extLst>
          </p:cNvPr>
          <p:cNvPicPr/>
          <p:nvPr/>
        </p:nvPicPr>
        <p:blipFill>
          <a:blip r:embed="rId3"/>
          <a:stretch/>
        </p:blipFill>
        <p:spPr>
          <a:xfrm>
            <a:off x="4572000" y="1804275"/>
            <a:ext cx="3180522" cy="2493415"/>
          </a:xfrm>
          <a:prstGeom prst="rect">
            <a:avLst/>
          </a:prstGeom>
        </p:spPr>
      </p:pic>
      <p:sp>
        <p:nvSpPr>
          <p:cNvPr id="3" name="Rectangle 2">
            <a:extLst>
              <a:ext uri="{FF2B5EF4-FFF2-40B4-BE49-F238E27FC236}">
                <a16:creationId xmlns:a16="http://schemas.microsoft.com/office/drawing/2014/main" id="{38D6CB72-90EF-4705-8E35-ACEF52E94C08}"/>
              </a:ext>
            </a:extLst>
          </p:cNvPr>
          <p:cNvSpPr/>
          <p:nvPr/>
        </p:nvSpPr>
        <p:spPr>
          <a:xfrm>
            <a:off x="2299063" y="2495006"/>
            <a:ext cx="1809206" cy="36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6" name="Rectangle 5">
            <a:extLst>
              <a:ext uri="{FF2B5EF4-FFF2-40B4-BE49-F238E27FC236}">
                <a16:creationId xmlns:a16="http://schemas.microsoft.com/office/drawing/2014/main" id="{98FDD1AA-839B-4424-965B-424ED6B218EB}"/>
              </a:ext>
            </a:extLst>
          </p:cNvPr>
          <p:cNvSpPr/>
          <p:nvPr/>
        </p:nvSpPr>
        <p:spPr>
          <a:xfrm>
            <a:off x="5479585" y="2495006"/>
            <a:ext cx="1809206" cy="36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Tree>
    <p:extLst>
      <p:ext uri="{BB962C8B-B14F-4D97-AF65-F5344CB8AC3E}">
        <p14:creationId xmlns:p14="http://schemas.microsoft.com/office/powerpoint/2010/main" val="968357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2764B739-97A0-41AE-949C-B51C987C9D95}"/>
              </a:ext>
            </a:extLst>
          </p:cNvPr>
          <p:cNvSpPr>
            <a:spLocks noGrp="1"/>
          </p:cNvSpPr>
          <p:nvPr>
            <p:ph type="title"/>
          </p:nvPr>
        </p:nvSpPr>
        <p:spPr>
          <a:xfrm>
            <a:off x="1673352" y="439141"/>
            <a:ext cx="5797296" cy="891540"/>
          </a:xfrm>
          <a:solidFill>
            <a:schemeClr val="accent1"/>
          </a:solidFill>
          <a:ln>
            <a:solidFill>
              <a:schemeClr val="accent1"/>
            </a:solidFill>
          </a:ln>
        </p:spPr>
        <p:txBody>
          <a:bodyPr/>
          <a:lstStyle/>
          <a:p>
            <a:r>
              <a:rPr lang="sv-SE" dirty="0" err="1"/>
              <a:t>More</a:t>
            </a:r>
            <a:r>
              <a:rPr lang="sv-SE" dirty="0"/>
              <a:t> </a:t>
            </a:r>
            <a:r>
              <a:rPr lang="sv-SE" dirty="0" err="1"/>
              <a:t>results</a:t>
            </a:r>
            <a:endParaRPr lang="en-US" dirty="0"/>
          </a:p>
        </p:txBody>
      </p:sp>
      <p:pic>
        <p:nvPicPr>
          <p:cNvPr id="7" name="Platshållare för innehåll 6">
            <a:extLst>
              <a:ext uri="{FF2B5EF4-FFF2-40B4-BE49-F238E27FC236}">
                <a16:creationId xmlns:a16="http://schemas.microsoft.com/office/drawing/2014/main" id="{4D3ED9AA-A0AF-4E7A-8CFD-A1195376466F}"/>
              </a:ext>
            </a:extLst>
          </p:cNvPr>
          <p:cNvPicPr>
            <a:picLocks noGrp="1" noChangeAspect="1"/>
          </p:cNvPicPr>
          <p:nvPr>
            <p:ph idx="1"/>
          </p:nvPr>
        </p:nvPicPr>
        <p:blipFill>
          <a:blip r:embed="rId3"/>
          <a:stretch>
            <a:fillRect/>
          </a:stretch>
        </p:blipFill>
        <p:spPr>
          <a:xfrm>
            <a:off x="2177954" y="1484742"/>
            <a:ext cx="4588300" cy="2559971"/>
          </a:xfrm>
        </p:spPr>
      </p:pic>
      <p:sp>
        <p:nvSpPr>
          <p:cNvPr id="3" name="textruta 2">
            <a:extLst>
              <a:ext uri="{FF2B5EF4-FFF2-40B4-BE49-F238E27FC236}">
                <a16:creationId xmlns:a16="http://schemas.microsoft.com/office/drawing/2014/main" id="{5859866C-1588-4B0E-A9CA-57F0FE16AFF7}"/>
              </a:ext>
            </a:extLst>
          </p:cNvPr>
          <p:cNvSpPr txBox="1"/>
          <p:nvPr/>
        </p:nvSpPr>
        <p:spPr>
          <a:xfrm>
            <a:off x="1955002" y="1394364"/>
            <a:ext cx="5674620" cy="923330"/>
          </a:xfrm>
          <a:prstGeom prst="rect">
            <a:avLst/>
          </a:prstGeom>
          <a:solidFill>
            <a:schemeClr val="bg1"/>
          </a:solidFill>
        </p:spPr>
        <p:txBody>
          <a:bodyPr wrap="square" rtlCol="0">
            <a:spAutoFit/>
          </a:bodyPr>
          <a:lstStyle/>
          <a:p>
            <a:endParaRPr lang="sv-SE" sz="1800" dirty="0"/>
          </a:p>
          <a:p>
            <a:endParaRPr lang="sv-SE" sz="1800" dirty="0"/>
          </a:p>
          <a:p>
            <a:r>
              <a:rPr lang="sv-SE" sz="1800" dirty="0"/>
              <a:t>             </a:t>
            </a:r>
            <a:r>
              <a:rPr lang="sv-SE" sz="1800" dirty="0" err="1"/>
              <a:t>Confusion</a:t>
            </a:r>
            <a:r>
              <a:rPr lang="sv-SE" sz="1800" dirty="0"/>
              <a:t> matrix </a:t>
            </a:r>
            <a:r>
              <a:rPr lang="sv-SE" sz="1800" dirty="0" err="1"/>
              <a:t>with</a:t>
            </a:r>
            <a:r>
              <a:rPr lang="sv-SE" sz="1800" dirty="0"/>
              <a:t> </a:t>
            </a:r>
            <a:r>
              <a:rPr lang="sv-SE" sz="1800" dirty="0" err="1"/>
              <a:t>probabilities</a:t>
            </a:r>
            <a:endParaRPr lang="en-US" sz="1800" dirty="0"/>
          </a:p>
        </p:txBody>
      </p:sp>
    </p:spTree>
    <p:extLst>
      <p:ext uri="{BB962C8B-B14F-4D97-AF65-F5344CB8AC3E}">
        <p14:creationId xmlns:p14="http://schemas.microsoft.com/office/powerpoint/2010/main" val="67340151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5D0EA18E-8B16-4B84-A334-7F5D4319C2C2}"/>
              </a:ext>
            </a:extLst>
          </p:cNvPr>
          <p:cNvSpPr>
            <a:spLocks noGrp="1"/>
          </p:cNvSpPr>
          <p:nvPr>
            <p:ph type="title"/>
          </p:nvPr>
        </p:nvSpPr>
        <p:spPr>
          <a:xfrm>
            <a:off x="1160584" y="299649"/>
            <a:ext cx="6310064" cy="790777"/>
          </a:xfrm>
          <a:solidFill>
            <a:schemeClr val="accent1"/>
          </a:solidFill>
          <a:ln>
            <a:solidFill>
              <a:schemeClr val="accent1"/>
            </a:solidFill>
          </a:ln>
        </p:spPr>
        <p:txBody>
          <a:bodyPr/>
          <a:lstStyle/>
          <a:p>
            <a:r>
              <a:rPr lang="sv-SE" dirty="0"/>
              <a:t>MODEL ANALYSIS</a:t>
            </a:r>
            <a:endParaRPr lang="en-US" dirty="0"/>
          </a:p>
        </p:txBody>
      </p:sp>
      <p:sp>
        <p:nvSpPr>
          <p:cNvPr id="7" name="textruta 6">
            <a:extLst>
              <a:ext uri="{FF2B5EF4-FFF2-40B4-BE49-F238E27FC236}">
                <a16:creationId xmlns:a16="http://schemas.microsoft.com/office/drawing/2014/main" id="{913D6031-B86D-45EB-B3E2-A6BC4D656954}"/>
              </a:ext>
            </a:extLst>
          </p:cNvPr>
          <p:cNvSpPr txBox="1"/>
          <p:nvPr/>
        </p:nvSpPr>
        <p:spPr>
          <a:xfrm>
            <a:off x="263769" y="4789756"/>
            <a:ext cx="7944730" cy="646331"/>
          </a:xfrm>
          <a:prstGeom prst="rect">
            <a:avLst/>
          </a:prstGeom>
          <a:noFill/>
        </p:spPr>
        <p:txBody>
          <a:bodyPr wrap="square" rtlCol="0">
            <a:spAutoFit/>
          </a:bodyPr>
          <a:lstStyle/>
          <a:p>
            <a:r>
              <a:rPr lang="sv-SE" sz="1800" dirty="0"/>
              <a:t>LIME: </a:t>
            </a:r>
            <a:r>
              <a:rPr lang="sv-SE" sz="1800" dirty="0">
                <a:hlinkClick r:id="rId2"/>
              </a:rPr>
              <a:t>https://github.com/marcotcr/lime</a:t>
            </a:r>
            <a:endParaRPr lang="sv-SE" sz="1800" dirty="0"/>
          </a:p>
          <a:p>
            <a:endParaRPr lang="sv-SE" sz="1800" dirty="0"/>
          </a:p>
        </p:txBody>
      </p:sp>
      <p:pic>
        <p:nvPicPr>
          <p:cNvPr id="9" name="Bildobjekt 8">
            <a:extLst>
              <a:ext uri="{FF2B5EF4-FFF2-40B4-BE49-F238E27FC236}">
                <a16:creationId xmlns:a16="http://schemas.microsoft.com/office/drawing/2014/main" id="{0854C602-6B7A-4170-B5E1-0D30746F4550}"/>
              </a:ext>
            </a:extLst>
          </p:cNvPr>
          <p:cNvPicPr>
            <a:picLocks noChangeAspect="1"/>
          </p:cNvPicPr>
          <p:nvPr/>
        </p:nvPicPr>
        <p:blipFill>
          <a:blip r:embed="rId3"/>
          <a:stretch>
            <a:fillRect/>
          </a:stretch>
        </p:blipFill>
        <p:spPr>
          <a:xfrm>
            <a:off x="1160584" y="1744912"/>
            <a:ext cx="6151628" cy="1136015"/>
          </a:xfrm>
          <a:prstGeom prst="rect">
            <a:avLst/>
          </a:prstGeom>
        </p:spPr>
      </p:pic>
      <p:pic>
        <p:nvPicPr>
          <p:cNvPr id="11" name="Bildobjekt 10">
            <a:extLst>
              <a:ext uri="{FF2B5EF4-FFF2-40B4-BE49-F238E27FC236}">
                <a16:creationId xmlns:a16="http://schemas.microsoft.com/office/drawing/2014/main" id="{EEB33CB5-547A-4A80-B070-3EE6C8115879}"/>
              </a:ext>
            </a:extLst>
          </p:cNvPr>
          <p:cNvPicPr>
            <a:picLocks noChangeAspect="1"/>
          </p:cNvPicPr>
          <p:nvPr/>
        </p:nvPicPr>
        <p:blipFill>
          <a:blip r:embed="rId4"/>
          <a:stretch>
            <a:fillRect/>
          </a:stretch>
        </p:blipFill>
        <p:spPr>
          <a:xfrm>
            <a:off x="1160584" y="1365884"/>
            <a:ext cx="3686690" cy="407251"/>
          </a:xfrm>
          <a:prstGeom prst="rect">
            <a:avLst/>
          </a:prstGeom>
        </p:spPr>
      </p:pic>
      <p:pic>
        <p:nvPicPr>
          <p:cNvPr id="13" name="Bildobjekt 12">
            <a:extLst>
              <a:ext uri="{FF2B5EF4-FFF2-40B4-BE49-F238E27FC236}">
                <a16:creationId xmlns:a16="http://schemas.microsoft.com/office/drawing/2014/main" id="{C855BA44-CA01-4F2C-8401-93939B5B0677}"/>
              </a:ext>
            </a:extLst>
          </p:cNvPr>
          <p:cNvPicPr>
            <a:picLocks noChangeAspect="1"/>
          </p:cNvPicPr>
          <p:nvPr/>
        </p:nvPicPr>
        <p:blipFill>
          <a:blip r:embed="rId5"/>
          <a:stretch>
            <a:fillRect/>
          </a:stretch>
        </p:blipFill>
        <p:spPr>
          <a:xfrm>
            <a:off x="1160585" y="3535412"/>
            <a:ext cx="6215930" cy="1078857"/>
          </a:xfrm>
          <a:prstGeom prst="rect">
            <a:avLst/>
          </a:prstGeom>
        </p:spPr>
      </p:pic>
      <p:pic>
        <p:nvPicPr>
          <p:cNvPr id="15" name="Bildobjekt 14">
            <a:extLst>
              <a:ext uri="{FF2B5EF4-FFF2-40B4-BE49-F238E27FC236}">
                <a16:creationId xmlns:a16="http://schemas.microsoft.com/office/drawing/2014/main" id="{04753F34-CA48-484C-83AF-1B773DDFC2DC}"/>
              </a:ext>
            </a:extLst>
          </p:cNvPr>
          <p:cNvPicPr>
            <a:picLocks noChangeAspect="1"/>
          </p:cNvPicPr>
          <p:nvPr/>
        </p:nvPicPr>
        <p:blipFill>
          <a:blip r:embed="rId6"/>
          <a:stretch>
            <a:fillRect/>
          </a:stretch>
        </p:blipFill>
        <p:spPr>
          <a:xfrm>
            <a:off x="1160585" y="3142451"/>
            <a:ext cx="4715533" cy="392961"/>
          </a:xfrm>
          <a:prstGeom prst="rect">
            <a:avLst/>
          </a:prstGeom>
        </p:spPr>
      </p:pic>
      <p:sp>
        <p:nvSpPr>
          <p:cNvPr id="3" name="Rectangle 2">
            <a:extLst>
              <a:ext uri="{FF2B5EF4-FFF2-40B4-BE49-F238E27FC236}">
                <a16:creationId xmlns:a16="http://schemas.microsoft.com/office/drawing/2014/main" id="{9891DFF9-7D7A-454D-AE50-733FF74937B1}"/>
              </a:ext>
            </a:extLst>
          </p:cNvPr>
          <p:cNvSpPr/>
          <p:nvPr/>
        </p:nvSpPr>
        <p:spPr>
          <a:xfrm>
            <a:off x="1116419" y="1365884"/>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0" name="Rectangle 9">
            <a:extLst>
              <a:ext uri="{FF2B5EF4-FFF2-40B4-BE49-F238E27FC236}">
                <a16:creationId xmlns:a16="http://schemas.microsoft.com/office/drawing/2014/main" id="{7BF1D77D-22F8-4CD8-B464-9DC69304C7F9}"/>
              </a:ext>
            </a:extLst>
          </p:cNvPr>
          <p:cNvSpPr/>
          <p:nvPr/>
        </p:nvSpPr>
        <p:spPr>
          <a:xfrm>
            <a:off x="1230718" y="3135390"/>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Tree>
    <p:extLst>
      <p:ext uri="{BB962C8B-B14F-4D97-AF65-F5344CB8AC3E}">
        <p14:creationId xmlns:p14="http://schemas.microsoft.com/office/powerpoint/2010/main" val="204524784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8D59516-ABD6-4F8D-9452-A6C34DF517C4}"/>
              </a:ext>
            </a:extLst>
          </p:cNvPr>
          <p:cNvSpPr/>
          <p:nvPr/>
        </p:nvSpPr>
        <p:spPr>
          <a:xfrm>
            <a:off x="339827" y="3491449"/>
            <a:ext cx="2672205" cy="151244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2" name="Title 1">
            <a:extLst>
              <a:ext uri="{FF2B5EF4-FFF2-40B4-BE49-F238E27FC236}">
                <a16:creationId xmlns:a16="http://schemas.microsoft.com/office/drawing/2014/main" id="{8893CDC3-3386-4388-A30B-D27F6FD13CD0}"/>
              </a:ext>
            </a:extLst>
          </p:cNvPr>
          <p:cNvSpPr>
            <a:spLocks noGrp="1"/>
          </p:cNvSpPr>
          <p:nvPr>
            <p:ph type="title"/>
          </p:nvPr>
        </p:nvSpPr>
        <p:spPr>
          <a:xfrm>
            <a:off x="623888" y="1282305"/>
            <a:ext cx="8520112" cy="2139553"/>
          </a:xfrm>
        </p:spPr>
        <p:txBody>
          <a:bodyPr/>
          <a:lstStyle/>
          <a:p>
            <a:r>
              <a:rPr lang="en-US" dirty="0"/>
              <a:t>Case of using content for judgment</a:t>
            </a:r>
            <a:endParaRPr lang="en-AT" dirty="0"/>
          </a:p>
        </p:txBody>
      </p:sp>
      <p:cxnSp>
        <p:nvCxnSpPr>
          <p:cNvPr id="6" name="Straight Arrow Connector 5">
            <a:extLst>
              <a:ext uri="{FF2B5EF4-FFF2-40B4-BE49-F238E27FC236}">
                <a16:creationId xmlns:a16="http://schemas.microsoft.com/office/drawing/2014/main" id="{6B1761D1-20E8-4A0A-9405-F9B1879C49E0}"/>
              </a:ext>
            </a:extLst>
          </p:cNvPr>
          <p:cNvCxnSpPr>
            <a:cxnSpLocks/>
          </p:cNvCxnSpPr>
          <p:nvPr/>
        </p:nvCxnSpPr>
        <p:spPr>
          <a:xfrm>
            <a:off x="465548" y="4206490"/>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30D02AD-2B32-4C52-8792-64A3557BB5CE}"/>
              </a:ext>
            </a:extLst>
          </p:cNvPr>
          <p:cNvSpPr txBox="1"/>
          <p:nvPr/>
        </p:nvSpPr>
        <p:spPr>
          <a:xfrm>
            <a:off x="664498" y="3853600"/>
            <a:ext cx="389850" cy="369332"/>
          </a:xfrm>
          <a:prstGeom prst="rect">
            <a:avLst/>
          </a:prstGeom>
          <a:noFill/>
          <a:ln>
            <a:solidFill>
              <a:schemeClr val="tx1"/>
            </a:solidFill>
          </a:ln>
        </p:spPr>
        <p:txBody>
          <a:bodyPr wrap="none" rtlCol="0">
            <a:spAutoFit/>
          </a:bodyPr>
          <a:lstStyle/>
          <a:p>
            <a:r>
              <a:rPr lang="en-US" sz="1800" dirty="0"/>
              <a:t>C</a:t>
            </a:r>
            <a:r>
              <a:rPr lang="en-US" sz="1800" baseline="30000" dirty="0"/>
              <a:t>i</a:t>
            </a:r>
            <a:endParaRPr lang="en-AT" sz="1800" dirty="0"/>
          </a:p>
        </p:txBody>
      </p:sp>
      <p:cxnSp>
        <p:nvCxnSpPr>
          <p:cNvPr id="8" name="Straight Connector 7">
            <a:extLst>
              <a:ext uri="{FF2B5EF4-FFF2-40B4-BE49-F238E27FC236}">
                <a16:creationId xmlns:a16="http://schemas.microsoft.com/office/drawing/2014/main" id="{05D0690E-8093-4164-8D66-C821637ECD5B}"/>
              </a:ext>
            </a:extLst>
          </p:cNvPr>
          <p:cNvCxnSpPr/>
          <p:nvPr/>
        </p:nvCxnSpPr>
        <p:spPr>
          <a:xfrm>
            <a:off x="795157" y="4171934"/>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AA1BA2A-FCAD-4D96-8016-0E1EAC57785B}"/>
              </a:ext>
            </a:extLst>
          </p:cNvPr>
          <p:cNvCxnSpPr/>
          <p:nvPr/>
        </p:nvCxnSpPr>
        <p:spPr>
          <a:xfrm>
            <a:off x="2376751" y="4174598"/>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59EE30-1109-444D-9F91-16416962432B}"/>
              </a:ext>
            </a:extLst>
          </p:cNvPr>
          <p:cNvSpPr txBox="1"/>
          <p:nvPr/>
        </p:nvSpPr>
        <p:spPr>
          <a:xfrm>
            <a:off x="2132261" y="4511927"/>
            <a:ext cx="1199367" cy="646331"/>
          </a:xfrm>
          <a:prstGeom prst="rect">
            <a:avLst/>
          </a:prstGeom>
          <a:noFill/>
        </p:spPr>
        <p:txBody>
          <a:bodyPr wrap="none" rtlCol="0">
            <a:spAutoFit/>
          </a:bodyPr>
          <a:lstStyle/>
          <a:p>
            <a:r>
              <a:rPr lang="en-US" sz="1800" dirty="0"/>
              <a:t>Is C</a:t>
            </a:r>
            <a:r>
              <a:rPr lang="en-US" sz="1800" baseline="30000" dirty="0"/>
              <a:t>i</a:t>
            </a:r>
            <a:r>
              <a:rPr lang="en-US" sz="1800" dirty="0"/>
              <a:t> still </a:t>
            </a:r>
          </a:p>
          <a:p>
            <a:pPr algn="ctr"/>
            <a:r>
              <a:rPr lang="en-US" sz="1800" dirty="0"/>
              <a:t>valid?</a:t>
            </a:r>
            <a:endParaRPr lang="en-AT" sz="1800" dirty="0"/>
          </a:p>
        </p:txBody>
      </p:sp>
      <p:cxnSp>
        <p:nvCxnSpPr>
          <p:cNvPr id="11" name="Straight Arrow Connector 10">
            <a:extLst>
              <a:ext uri="{FF2B5EF4-FFF2-40B4-BE49-F238E27FC236}">
                <a16:creationId xmlns:a16="http://schemas.microsoft.com/office/drawing/2014/main" id="{23C4E7DC-4836-46AC-978A-9CF7862F0256}"/>
              </a:ext>
            </a:extLst>
          </p:cNvPr>
          <p:cNvCxnSpPr>
            <a:cxnSpLocks/>
            <a:endCxn id="10" idx="0"/>
          </p:cNvCxnSpPr>
          <p:nvPr/>
        </p:nvCxnSpPr>
        <p:spPr>
          <a:xfrm>
            <a:off x="2376751" y="4270951"/>
            <a:ext cx="355194" cy="24097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7909D61-82BE-4F11-AB05-2B63B733B823}"/>
              </a:ext>
            </a:extLst>
          </p:cNvPr>
          <p:cNvSpPr txBox="1"/>
          <p:nvPr/>
        </p:nvSpPr>
        <p:spPr>
          <a:xfrm>
            <a:off x="2167933" y="3853600"/>
            <a:ext cx="585417" cy="369332"/>
          </a:xfrm>
          <a:prstGeom prst="rect">
            <a:avLst/>
          </a:prstGeom>
          <a:noFill/>
          <a:ln>
            <a:solidFill>
              <a:schemeClr val="tx1"/>
            </a:solidFill>
          </a:ln>
        </p:spPr>
        <p:txBody>
          <a:bodyPr wrap="none" rtlCol="0">
            <a:spAutoFit/>
          </a:bodyPr>
          <a:lstStyle/>
          <a:p>
            <a:r>
              <a:rPr lang="en-US" sz="1800" dirty="0"/>
              <a:t>C</a:t>
            </a:r>
            <a:r>
              <a:rPr lang="en-US" sz="1800" baseline="30000" dirty="0"/>
              <a:t>i+1</a:t>
            </a:r>
            <a:endParaRPr lang="en-AT" sz="1800" dirty="0"/>
          </a:p>
        </p:txBody>
      </p:sp>
      <p:sp>
        <p:nvSpPr>
          <p:cNvPr id="13" name="Rectangle 12">
            <a:extLst>
              <a:ext uri="{FF2B5EF4-FFF2-40B4-BE49-F238E27FC236}">
                <a16:creationId xmlns:a16="http://schemas.microsoft.com/office/drawing/2014/main" id="{B17E225D-233A-47B9-BAD4-17CED8C64529}"/>
              </a:ext>
            </a:extLst>
          </p:cNvPr>
          <p:cNvSpPr/>
          <p:nvPr/>
        </p:nvSpPr>
        <p:spPr>
          <a:xfrm>
            <a:off x="563125" y="3490782"/>
            <a:ext cx="2980303" cy="369332"/>
          </a:xfrm>
          <a:prstGeom prst="rect">
            <a:avLst/>
          </a:prstGeom>
        </p:spPr>
        <p:txBody>
          <a:bodyPr wrap="none">
            <a:spAutoFit/>
          </a:bodyPr>
          <a:lstStyle/>
          <a:p>
            <a:r>
              <a:rPr lang="en-US" sz="1800" b="1" i="1" dirty="0">
                <a:solidFill>
                  <a:srgbClr val="000000"/>
                </a:solidFill>
                <a:latin typeface="Arial" panose="020B0604020202020204" pitchFamily="34" charset="0"/>
                <a:ea typeface="Calibri" panose="020F0502020204030204" pitchFamily="34" charset="0"/>
              </a:rPr>
              <a:t>Premise-based Inference</a:t>
            </a:r>
            <a:r>
              <a:rPr lang="en-US" sz="1800" dirty="0">
                <a:solidFill>
                  <a:srgbClr val="000000"/>
                </a:solidFill>
                <a:latin typeface="Arial" panose="020B0604020202020204" pitchFamily="34" charset="0"/>
                <a:ea typeface="Calibri" panose="020F0502020204030204" pitchFamily="34" charset="0"/>
              </a:rPr>
              <a:t> </a:t>
            </a:r>
            <a:endParaRPr lang="en-AT" sz="1800" dirty="0"/>
          </a:p>
        </p:txBody>
      </p:sp>
    </p:spTree>
    <p:extLst>
      <p:ext uri="{BB962C8B-B14F-4D97-AF65-F5344CB8AC3E}">
        <p14:creationId xmlns:p14="http://schemas.microsoft.com/office/powerpoint/2010/main" val="31486980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449713" y="1182627"/>
            <a:ext cx="8116981" cy="1488728"/>
          </a:xfrm>
          <a:prstGeom prst="rect">
            <a:avLst/>
          </a:prstGeom>
          <a:noFill/>
          <a:ln>
            <a:noFill/>
          </a:ln>
        </p:spPr>
        <p:txBody>
          <a:bodyPr wrap="square" rtlCol="0">
            <a:normAutofit fontScale="92500"/>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257175" indent="-257175">
              <a:spcBef>
                <a:spcPts val="0"/>
              </a:spcBef>
              <a:buClr>
                <a:schemeClr val="dk1"/>
              </a:buClr>
              <a:buSzPts val="2800"/>
              <a:buFont typeface="Arial" panose="020B0604020202020204" pitchFamily="34" charset="0"/>
              <a:buChar char="•"/>
            </a:pPr>
            <a:r>
              <a:rPr lang="fr-FR" sz="1800" dirty="0"/>
              <a:t>NLI: </a:t>
            </a:r>
            <a:r>
              <a:rPr lang="en-US" sz="1800" dirty="0"/>
              <a:t> </a:t>
            </a:r>
            <a:r>
              <a:rPr lang="en-US" sz="1800" i="1" dirty="0"/>
              <a:t>task of determining the inference relation between two short texts</a:t>
            </a:r>
            <a:endParaRPr lang="fr-FR" sz="1800" i="1" dirty="0"/>
          </a:p>
          <a:p>
            <a:pPr marL="257175" indent="-257175">
              <a:spcBef>
                <a:spcPts val="0"/>
              </a:spcBef>
              <a:buClr>
                <a:schemeClr val="dk1"/>
              </a:buClr>
              <a:buSzPts val="2800"/>
              <a:buFont typeface="Arial" panose="020B0604020202020204" pitchFamily="34" charset="0"/>
              <a:buChar char="•"/>
            </a:pPr>
            <a:r>
              <a:rPr lang="fr-FR" sz="1800" dirty="0"/>
              <a:t>3 classes: </a:t>
            </a:r>
          </a:p>
          <a:p>
            <a:pPr marL="600075" lvl="1" indent="-257175">
              <a:buClr>
                <a:schemeClr val="dk1"/>
              </a:buClr>
              <a:buSzPts val="2800"/>
              <a:buFont typeface="Arial" panose="020B0604020202020204" pitchFamily="34" charset="0"/>
              <a:buChar char="•"/>
            </a:pPr>
            <a:r>
              <a:rPr lang="fr-FR" sz="1500" dirty="0" err="1"/>
              <a:t>Entailment</a:t>
            </a:r>
            <a:endParaRPr lang="fr-FR" sz="1500" dirty="0"/>
          </a:p>
          <a:p>
            <a:pPr marL="600075" lvl="1" indent="-257175">
              <a:buClr>
                <a:schemeClr val="dk1"/>
              </a:buClr>
              <a:buSzPts val="2800"/>
              <a:buFont typeface="Arial" panose="020B0604020202020204" pitchFamily="34" charset="0"/>
              <a:buChar char="•"/>
            </a:pPr>
            <a:r>
              <a:rPr lang="fr-FR" sz="1500" dirty="0"/>
              <a:t>Contradiction</a:t>
            </a:r>
          </a:p>
          <a:p>
            <a:pPr marL="600075" lvl="1" indent="-257175">
              <a:buClr>
                <a:schemeClr val="dk1"/>
              </a:buClr>
              <a:buSzPts val="2800"/>
              <a:buFont typeface="Arial" panose="020B0604020202020204" pitchFamily="34" charset="0"/>
              <a:buChar char="•"/>
            </a:pPr>
            <a:r>
              <a:rPr lang="fr-FR" sz="1500" dirty="0"/>
              <a:t>Neutral</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Natural</a:t>
            </a:r>
            <a:r>
              <a:rPr lang="sv-SE" sz="2700" dirty="0">
                <a:solidFill>
                  <a:prstClr val="black">
                    <a:lumMod val="85000"/>
                    <a:lumOff val="15000"/>
                  </a:prstClr>
                </a:solidFill>
              </a:rPr>
              <a:t> Language Inference (NLI)</a:t>
            </a:r>
            <a:endParaRPr lang="en-US" sz="2700" dirty="0">
              <a:solidFill>
                <a:prstClr val="black">
                  <a:lumMod val="85000"/>
                  <a:lumOff val="15000"/>
                </a:prstClr>
              </a:solidFill>
            </a:endParaRPr>
          </a:p>
        </p:txBody>
      </p:sp>
      <p:sp>
        <p:nvSpPr>
          <p:cNvPr id="3" name="Rectangle 2">
            <a:extLst>
              <a:ext uri="{FF2B5EF4-FFF2-40B4-BE49-F238E27FC236}">
                <a16:creationId xmlns:a16="http://schemas.microsoft.com/office/drawing/2014/main" id="{E1AFECE5-875A-4D04-9194-BD7204EB960B}"/>
              </a:ext>
            </a:extLst>
          </p:cNvPr>
          <p:cNvSpPr/>
          <p:nvPr/>
        </p:nvSpPr>
        <p:spPr>
          <a:xfrm>
            <a:off x="19148" y="4912667"/>
            <a:ext cx="2743059" cy="253916"/>
          </a:xfrm>
          <a:prstGeom prst="rect">
            <a:avLst/>
          </a:prstGeom>
        </p:spPr>
        <p:txBody>
          <a:bodyPr wrap="none">
            <a:spAutoFit/>
          </a:bodyPr>
          <a:lstStyle/>
          <a:p>
            <a:r>
              <a:rPr lang="en-AT" sz="1050" dirty="0"/>
              <a:t>https://nlp.stanford.edu/projects/snli/</a:t>
            </a:r>
          </a:p>
        </p:txBody>
      </p:sp>
      <p:sp>
        <p:nvSpPr>
          <p:cNvPr id="4" name="TextBox 3">
            <a:extLst>
              <a:ext uri="{FF2B5EF4-FFF2-40B4-BE49-F238E27FC236}">
                <a16:creationId xmlns:a16="http://schemas.microsoft.com/office/drawing/2014/main" id="{531365F5-1C01-4D3C-81D0-92D6D9F91014}"/>
              </a:ext>
            </a:extLst>
          </p:cNvPr>
          <p:cNvSpPr txBox="1"/>
          <p:nvPr/>
        </p:nvSpPr>
        <p:spPr>
          <a:xfrm>
            <a:off x="2557365" y="2622948"/>
            <a:ext cx="1128835" cy="369332"/>
          </a:xfrm>
          <a:prstGeom prst="rect">
            <a:avLst/>
          </a:prstGeom>
          <a:noFill/>
        </p:spPr>
        <p:txBody>
          <a:bodyPr wrap="none" rtlCol="0">
            <a:spAutoFit/>
          </a:bodyPr>
          <a:lstStyle/>
          <a:p>
            <a:r>
              <a:rPr lang="en-US" sz="1800" b="1" dirty="0"/>
              <a:t>Premise</a:t>
            </a:r>
            <a:endParaRPr lang="en-AT" sz="1800" b="1" dirty="0"/>
          </a:p>
        </p:txBody>
      </p:sp>
      <p:sp>
        <p:nvSpPr>
          <p:cNvPr id="30" name="TextBox 29">
            <a:extLst>
              <a:ext uri="{FF2B5EF4-FFF2-40B4-BE49-F238E27FC236}">
                <a16:creationId xmlns:a16="http://schemas.microsoft.com/office/drawing/2014/main" id="{02D25509-838C-4F6F-848E-A95B1130D5E4}"/>
              </a:ext>
            </a:extLst>
          </p:cNvPr>
          <p:cNvSpPr txBox="1"/>
          <p:nvPr/>
        </p:nvSpPr>
        <p:spPr>
          <a:xfrm>
            <a:off x="5887638" y="2614805"/>
            <a:ext cx="1513556" cy="369332"/>
          </a:xfrm>
          <a:prstGeom prst="rect">
            <a:avLst/>
          </a:prstGeom>
          <a:noFill/>
        </p:spPr>
        <p:txBody>
          <a:bodyPr wrap="none" rtlCol="0">
            <a:spAutoFit/>
          </a:bodyPr>
          <a:lstStyle/>
          <a:p>
            <a:r>
              <a:rPr lang="en-US" sz="1800" b="1" dirty="0"/>
              <a:t>Hypothesis</a:t>
            </a:r>
            <a:endParaRPr lang="en-AT" sz="1800" b="1" dirty="0"/>
          </a:p>
        </p:txBody>
      </p:sp>
      <p:sp>
        <p:nvSpPr>
          <p:cNvPr id="37" name="TextBox 36">
            <a:extLst>
              <a:ext uri="{FF2B5EF4-FFF2-40B4-BE49-F238E27FC236}">
                <a16:creationId xmlns:a16="http://schemas.microsoft.com/office/drawing/2014/main" id="{AE0BD080-53BE-4C8C-9DB1-6868FD362C60}"/>
              </a:ext>
            </a:extLst>
          </p:cNvPr>
          <p:cNvSpPr txBox="1"/>
          <p:nvPr/>
        </p:nvSpPr>
        <p:spPr>
          <a:xfrm>
            <a:off x="4337850" y="2602328"/>
            <a:ext cx="1157689" cy="369332"/>
          </a:xfrm>
          <a:prstGeom prst="rect">
            <a:avLst/>
          </a:prstGeom>
          <a:noFill/>
        </p:spPr>
        <p:txBody>
          <a:bodyPr wrap="none" rtlCol="0">
            <a:spAutoFit/>
          </a:bodyPr>
          <a:lstStyle/>
          <a:p>
            <a:r>
              <a:rPr lang="en-US" sz="1800" b="1" dirty="0"/>
              <a:t>Relation</a:t>
            </a:r>
            <a:endParaRPr lang="en-AT" sz="1800" b="1" dirty="0"/>
          </a:p>
        </p:txBody>
      </p:sp>
      <p:graphicFrame>
        <p:nvGraphicFramePr>
          <p:cNvPr id="5" name="Table 4">
            <a:extLst>
              <a:ext uri="{FF2B5EF4-FFF2-40B4-BE49-F238E27FC236}">
                <a16:creationId xmlns:a16="http://schemas.microsoft.com/office/drawing/2014/main" id="{DCDB85C1-9DD8-4705-94DB-A219407305BB}"/>
              </a:ext>
            </a:extLst>
          </p:cNvPr>
          <p:cNvGraphicFramePr>
            <a:graphicFrameLocks noGrp="1"/>
          </p:cNvGraphicFramePr>
          <p:nvPr>
            <p:extLst/>
          </p:nvPr>
        </p:nvGraphicFramePr>
        <p:xfrm>
          <a:off x="1579166" y="2891804"/>
          <a:ext cx="6767999" cy="1771650"/>
        </p:xfrm>
        <a:graphic>
          <a:graphicData uri="http://schemas.openxmlformats.org/drawingml/2006/table">
            <a:tbl>
              <a:tblPr/>
              <a:tblGrid>
                <a:gridCol w="2679330">
                  <a:extLst>
                    <a:ext uri="{9D8B030D-6E8A-4147-A177-3AD203B41FA5}">
                      <a16:colId xmlns:a16="http://schemas.microsoft.com/office/drawing/2014/main" val="2757870899"/>
                    </a:ext>
                  </a:extLst>
                </a:gridCol>
                <a:gridCol w="914396">
                  <a:extLst>
                    <a:ext uri="{9D8B030D-6E8A-4147-A177-3AD203B41FA5}">
                      <a16:colId xmlns:a16="http://schemas.microsoft.com/office/drawing/2014/main" val="1346970725"/>
                    </a:ext>
                  </a:extLst>
                </a:gridCol>
                <a:gridCol w="3174273">
                  <a:extLst>
                    <a:ext uri="{9D8B030D-6E8A-4147-A177-3AD203B41FA5}">
                      <a16:colId xmlns:a16="http://schemas.microsoft.com/office/drawing/2014/main" val="1752568172"/>
                    </a:ext>
                  </a:extLst>
                </a:gridCol>
              </a:tblGrid>
              <a:tr h="636270">
                <a:tc>
                  <a:txBody>
                    <a:bodyPr/>
                    <a:lstStyle/>
                    <a:p>
                      <a:r>
                        <a:rPr lang="en-US" sz="1100" dirty="0">
                          <a:effectLst/>
                          <a:latin typeface="Calibri" panose="020F0502020204030204" pitchFamily="34" charset="0"/>
                          <a:cs typeface="Calibri" panose="020F0502020204030204" pitchFamily="34" charset="0"/>
                        </a:rPr>
                        <a:t> A soccer game with multiple males playing.</a:t>
                      </a:r>
                    </a:p>
                  </a:txBody>
                  <a:tcPr marL="9525" marR="9525" marT="9525" marB="9525"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US" sz="1100" b="1" dirty="0">
                        <a:solidFill>
                          <a:srgbClr val="0070C0"/>
                        </a:solidFill>
                        <a:effectLst/>
                        <a:latin typeface="Calibri" panose="020F0502020204030204" pitchFamily="34" charset="0"/>
                        <a:cs typeface="Calibri" panose="020F0502020204030204" pitchFamily="34" charset="0"/>
                      </a:endParaRPr>
                    </a:p>
                    <a:p>
                      <a:pPr algn="ctr"/>
                      <a:r>
                        <a:rPr lang="en-US" sz="1100" b="1" dirty="0">
                          <a:solidFill>
                            <a:srgbClr val="0070C0"/>
                          </a:solidFill>
                          <a:effectLst/>
                          <a:latin typeface="Calibri" panose="020F0502020204030204" pitchFamily="34" charset="0"/>
                          <a:cs typeface="Calibri" panose="020F0502020204030204" pitchFamily="34" charset="0"/>
                        </a:rPr>
                        <a:t>Entailment</a:t>
                      </a:r>
                      <a:br>
                        <a:rPr lang="en-US" sz="1100" b="1" dirty="0">
                          <a:solidFill>
                            <a:srgbClr val="0070C0"/>
                          </a:solidFill>
                          <a:effectLst/>
                          <a:latin typeface="Calibri" panose="020F0502020204030204" pitchFamily="34" charset="0"/>
                          <a:cs typeface="Calibri" panose="020F0502020204030204" pitchFamily="34" charset="0"/>
                        </a:rPr>
                      </a:br>
                      <a:endParaRPr lang="en-US" sz="1100" b="1" dirty="0">
                        <a:solidFill>
                          <a:srgbClr val="0070C0"/>
                        </a:solidFill>
                        <a:effectLst/>
                        <a:latin typeface="Calibri" panose="020F0502020204030204" pitchFamily="34" charset="0"/>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100" dirty="0">
                          <a:effectLst/>
                          <a:latin typeface="Calibri" panose="020F0502020204030204" pitchFamily="34" charset="0"/>
                          <a:cs typeface="Calibri" panose="020F0502020204030204" pitchFamily="34" charset="0"/>
                        </a:rPr>
                        <a:t> Some men are playing a sport.</a:t>
                      </a:r>
                    </a:p>
                  </a:txBody>
                  <a:tcPr marL="9525" marR="9525" marT="9525" marB="9525"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04182144"/>
                  </a:ext>
                </a:extLst>
              </a:tr>
              <a:tr h="636270">
                <a:tc>
                  <a:txBody>
                    <a:bodyPr/>
                    <a:lstStyle/>
                    <a:p>
                      <a:r>
                        <a:rPr lang="en-US" sz="1100" dirty="0">
                          <a:effectLst/>
                          <a:latin typeface="Calibri" panose="020F0502020204030204" pitchFamily="34" charset="0"/>
                          <a:cs typeface="Calibri" panose="020F0502020204030204" pitchFamily="34" charset="0"/>
                        </a:rPr>
                        <a:t> A black race car starts up in front of a crowd of  </a:t>
                      </a:r>
                    </a:p>
                    <a:p>
                      <a:r>
                        <a:rPr lang="en-US" sz="1100" dirty="0">
                          <a:effectLst/>
                          <a:latin typeface="Calibri" panose="020F0502020204030204" pitchFamily="34" charset="0"/>
                          <a:cs typeface="Calibri" panose="020F0502020204030204" pitchFamily="34" charset="0"/>
                        </a:rPr>
                        <a:t> people.</a:t>
                      </a:r>
                    </a:p>
                  </a:txBody>
                  <a:tcPr marL="9525" marR="9525" marT="9525" marB="9525"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fr-FR" sz="1100" b="1" dirty="0">
                        <a:solidFill>
                          <a:srgbClr val="0070C0"/>
                        </a:solidFill>
                        <a:effectLst/>
                        <a:latin typeface="Calibri" panose="020F0502020204030204" pitchFamily="34" charset="0"/>
                        <a:cs typeface="Calibri" panose="020F0502020204030204" pitchFamily="34" charset="0"/>
                      </a:endParaRPr>
                    </a:p>
                    <a:p>
                      <a:pPr algn="ctr"/>
                      <a:r>
                        <a:rPr lang="fr-FR" sz="1100" b="1" dirty="0">
                          <a:solidFill>
                            <a:srgbClr val="0070C0"/>
                          </a:solidFill>
                          <a:effectLst/>
                          <a:latin typeface="Calibri" panose="020F0502020204030204" pitchFamily="34" charset="0"/>
                          <a:cs typeface="Calibri" panose="020F0502020204030204" pitchFamily="34" charset="0"/>
                        </a:rPr>
                        <a:t>Contradiction</a:t>
                      </a:r>
                      <a:br>
                        <a:rPr lang="fr-FR" sz="1100" b="1" dirty="0">
                          <a:solidFill>
                            <a:srgbClr val="0070C0"/>
                          </a:solidFill>
                          <a:effectLst/>
                          <a:latin typeface="Calibri" panose="020F0502020204030204" pitchFamily="34" charset="0"/>
                          <a:cs typeface="Calibri" panose="020F0502020204030204" pitchFamily="34" charset="0"/>
                        </a:rPr>
                      </a:br>
                      <a:endParaRPr lang="fr-FR" sz="1100" b="1" dirty="0">
                        <a:solidFill>
                          <a:srgbClr val="0070C0"/>
                        </a:solidFill>
                        <a:effectLst/>
                        <a:latin typeface="Calibri" panose="020F0502020204030204" pitchFamily="34" charset="0"/>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r>
                        <a:rPr lang="en-US" sz="1100" dirty="0">
                          <a:effectLst/>
                          <a:latin typeface="Calibri" panose="020F0502020204030204" pitchFamily="34" charset="0"/>
                          <a:cs typeface="Calibri" panose="020F0502020204030204" pitchFamily="34" charset="0"/>
                        </a:rPr>
                        <a:t> A man is driving down a lonely road.</a:t>
                      </a:r>
                    </a:p>
                  </a:txBody>
                  <a:tcPr marL="9525" marR="9525" marT="9525" marB="95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34070947"/>
                  </a:ext>
                </a:extLst>
              </a:tr>
              <a:tr h="499110">
                <a:tc>
                  <a:txBody>
                    <a:bodyPr/>
                    <a:lstStyle/>
                    <a:p>
                      <a:r>
                        <a:rPr lang="en-US" sz="1100" dirty="0">
                          <a:effectLst/>
                          <a:latin typeface="Calibri" panose="020F0502020204030204" pitchFamily="34" charset="0"/>
                          <a:cs typeface="Calibri" panose="020F0502020204030204" pitchFamily="34" charset="0"/>
                        </a:rPr>
                        <a:t> A smiling costumed woman is holding an </a:t>
                      </a:r>
                    </a:p>
                    <a:p>
                      <a:r>
                        <a:rPr lang="en-US" sz="1100" dirty="0">
                          <a:effectLst/>
                          <a:latin typeface="Calibri" panose="020F0502020204030204" pitchFamily="34" charset="0"/>
                          <a:cs typeface="Calibri" panose="020F0502020204030204" pitchFamily="34" charset="0"/>
                        </a:rPr>
                        <a:t> umbrella.</a:t>
                      </a:r>
                    </a:p>
                  </a:txBody>
                  <a:tcPr marL="9525" marR="9525" marT="9525" marB="9525"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lumMod val="85000"/>
                      </a:schemeClr>
                    </a:solidFill>
                  </a:tcPr>
                </a:tc>
                <a:tc>
                  <a:txBody>
                    <a:bodyPr/>
                    <a:lstStyle/>
                    <a:p>
                      <a:pPr algn="ctr"/>
                      <a:endParaRPr lang="pt-BR" sz="1100" b="1" dirty="0">
                        <a:solidFill>
                          <a:srgbClr val="0070C0"/>
                        </a:solidFill>
                        <a:effectLst/>
                        <a:latin typeface="Calibri" panose="020F0502020204030204" pitchFamily="34" charset="0"/>
                        <a:cs typeface="Calibri" panose="020F0502020204030204" pitchFamily="34" charset="0"/>
                      </a:endParaRPr>
                    </a:p>
                    <a:p>
                      <a:pPr algn="ctr"/>
                      <a:r>
                        <a:rPr lang="pt-BR" sz="1100" b="1" dirty="0">
                          <a:solidFill>
                            <a:srgbClr val="0070C0"/>
                          </a:solidFill>
                          <a:effectLst/>
                          <a:latin typeface="Calibri" panose="020F0502020204030204" pitchFamily="34" charset="0"/>
                          <a:cs typeface="Calibri" panose="020F0502020204030204" pitchFamily="34" charset="0"/>
                        </a:rPr>
                        <a:t>Neutral</a:t>
                      </a:r>
                      <a:br>
                        <a:rPr lang="pt-BR" sz="1100" b="1" dirty="0">
                          <a:solidFill>
                            <a:srgbClr val="0070C0"/>
                          </a:solidFill>
                          <a:effectLst/>
                          <a:latin typeface="Calibri" panose="020F0502020204030204" pitchFamily="34" charset="0"/>
                          <a:cs typeface="Calibri" panose="020F0502020204030204" pitchFamily="34" charset="0"/>
                        </a:rPr>
                      </a:br>
                      <a:endParaRPr lang="pt-BR" sz="1100" b="1" dirty="0">
                        <a:solidFill>
                          <a:srgbClr val="0070C0"/>
                        </a:solidFill>
                        <a:effectLst/>
                        <a:latin typeface="Calibri" panose="020F0502020204030204" pitchFamily="34" charset="0"/>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1">
                        <a:lumMod val="85000"/>
                      </a:schemeClr>
                    </a:solidFill>
                  </a:tcPr>
                </a:tc>
                <a:tc>
                  <a:txBody>
                    <a:bodyPr/>
                    <a:lstStyle/>
                    <a:p>
                      <a:r>
                        <a:rPr lang="en-US" sz="1100" dirty="0">
                          <a:effectLst/>
                          <a:latin typeface="Calibri" panose="020F0502020204030204" pitchFamily="34" charset="0"/>
                          <a:cs typeface="Calibri" panose="020F0502020204030204" pitchFamily="34" charset="0"/>
                        </a:rPr>
                        <a:t> A happy woman in a fairy costume holds an umbrella.</a:t>
                      </a:r>
                    </a:p>
                  </a:txBody>
                  <a:tcPr marL="9525" marR="9525" marT="9525" marB="95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1402363778"/>
                  </a:ext>
                </a:extLst>
              </a:tr>
            </a:tbl>
          </a:graphicData>
        </a:graphic>
      </p:graphicFrame>
    </p:spTree>
    <p:extLst>
      <p:ext uri="{BB962C8B-B14F-4D97-AF65-F5344CB8AC3E}">
        <p14:creationId xmlns:p14="http://schemas.microsoft.com/office/powerpoint/2010/main" val="345529434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116981" cy="3277820"/>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171450" indent="-171450">
              <a:lnSpc>
                <a:spcPct val="90000"/>
              </a:lnSpc>
              <a:buClr>
                <a:schemeClr val="dk1"/>
              </a:buClr>
              <a:buSzPts val="2800"/>
              <a:buChar char="•"/>
            </a:pPr>
            <a:r>
              <a:rPr lang="en-US" sz="1800" dirty="0"/>
              <a:t>Stanford Natural Language Inference (SNLI)</a:t>
            </a:r>
          </a:p>
          <a:p>
            <a:pPr marL="514350" lvl="1" indent="-171450">
              <a:lnSpc>
                <a:spcPct val="90000"/>
              </a:lnSpc>
              <a:buSzPts val="2400"/>
              <a:buChar char="•"/>
            </a:pPr>
            <a:r>
              <a:rPr lang="en-US" sz="1800" dirty="0"/>
              <a:t>Bowman et al. (2015)</a:t>
            </a:r>
          </a:p>
          <a:p>
            <a:pPr marL="514350" lvl="1" indent="-171450">
              <a:lnSpc>
                <a:spcPct val="90000"/>
              </a:lnSpc>
              <a:buSzPts val="2400"/>
              <a:buChar char="•"/>
            </a:pPr>
            <a:r>
              <a:rPr lang="en-US" sz="1800" dirty="0"/>
              <a:t>First large annotated dataset</a:t>
            </a:r>
          </a:p>
          <a:p>
            <a:pPr marL="171450" indent="-171450">
              <a:lnSpc>
                <a:spcPct val="90000"/>
              </a:lnSpc>
              <a:spcBef>
                <a:spcPts val="1800"/>
              </a:spcBef>
              <a:buSzPts val="2800"/>
              <a:buChar char="•"/>
            </a:pPr>
            <a:r>
              <a:rPr lang="en-US" sz="1800" dirty="0"/>
              <a:t>Multi-genre Natural Language Inference (MNLI)</a:t>
            </a:r>
          </a:p>
          <a:p>
            <a:pPr marL="514350" lvl="1" indent="-171450">
              <a:lnSpc>
                <a:spcPct val="90000"/>
              </a:lnSpc>
              <a:buSzPts val="2400"/>
              <a:buChar char="•"/>
            </a:pPr>
            <a:r>
              <a:rPr lang="en-US" sz="1800" dirty="0"/>
              <a:t>Williams et al. (2018)</a:t>
            </a:r>
          </a:p>
          <a:p>
            <a:pPr marL="514350" lvl="1" indent="-171450">
              <a:lnSpc>
                <a:spcPct val="90000"/>
              </a:lnSpc>
              <a:buSzPts val="2400"/>
              <a:buChar char="•"/>
            </a:pPr>
            <a:r>
              <a:rPr lang="en-US" sz="1800" dirty="0"/>
              <a:t>Inspired by SNLI</a:t>
            </a:r>
          </a:p>
          <a:p>
            <a:pPr marL="514350" lvl="1" indent="-171450">
              <a:lnSpc>
                <a:spcPct val="90000"/>
              </a:lnSpc>
              <a:buSzPts val="2400"/>
              <a:buChar char="•"/>
            </a:pPr>
            <a:r>
              <a:rPr lang="en-US" sz="1800" dirty="0"/>
              <a:t>Multi-genre source</a:t>
            </a:r>
          </a:p>
          <a:p>
            <a:pPr marL="171450" indent="-171450">
              <a:lnSpc>
                <a:spcPct val="90000"/>
              </a:lnSpc>
              <a:spcBef>
                <a:spcPts val="1800"/>
              </a:spcBef>
              <a:buSzPts val="2800"/>
              <a:buChar char="•"/>
            </a:pPr>
            <a:r>
              <a:rPr lang="en-US" sz="1800" dirty="0" err="1"/>
              <a:t>Scitail</a:t>
            </a:r>
            <a:endParaRPr lang="en-US" sz="1800" dirty="0"/>
          </a:p>
          <a:p>
            <a:pPr marL="514350" lvl="1" indent="-171450">
              <a:lnSpc>
                <a:spcPct val="90000"/>
              </a:lnSpc>
              <a:buSzPts val="2400"/>
              <a:buChar char="•"/>
            </a:pPr>
            <a:r>
              <a:rPr lang="en-US" sz="1800" dirty="0" err="1"/>
              <a:t>Khot</a:t>
            </a:r>
            <a:r>
              <a:rPr lang="en-US" sz="1800" dirty="0"/>
              <a:t> et al. (2018)</a:t>
            </a:r>
          </a:p>
          <a:p>
            <a:pPr marL="514350" lvl="1" indent="-171450">
              <a:lnSpc>
                <a:spcPct val="90000"/>
              </a:lnSpc>
              <a:buSzPts val="2400"/>
              <a:buChar char="•"/>
            </a:pPr>
            <a:r>
              <a:rPr lang="en-US" sz="1800" dirty="0"/>
              <a:t>Scientific questions</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solidFill>
                  <a:prstClr val="black">
                    <a:lumMod val="85000"/>
                    <a:lumOff val="15000"/>
                  </a:prstClr>
                </a:solidFill>
              </a:rPr>
              <a:t>Natural Language Inference Datasets</a:t>
            </a:r>
            <a:endParaRPr lang="en-US" sz="2700" dirty="0">
              <a:solidFill>
                <a:prstClr val="black">
                  <a:lumMod val="85000"/>
                  <a:lumOff val="15000"/>
                </a:prstClr>
              </a:solidFill>
            </a:endParaRPr>
          </a:p>
        </p:txBody>
      </p:sp>
    </p:spTree>
    <p:extLst>
      <p:ext uri="{BB962C8B-B14F-4D97-AF65-F5344CB8AC3E}">
        <p14:creationId xmlns:p14="http://schemas.microsoft.com/office/powerpoint/2010/main" val="888722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5329-9AA8-413F-927F-35AF6E977105}"/>
              </a:ext>
            </a:extLst>
          </p:cNvPr>
          <p:cNvSpPr>
            <a:spLocks noGrp="1"/>
          </p:cNvSpPr>
          <p:nvPr>
            <p:ph type="title"/>
          </p:nvPr>
        </p:nvSpPr>
        <p:spPr/>
        <p:txBody>
          <a:bodyPr/>
          <a:lstStyle/>
          <a:p>
            <a:r>
              <a:rPr lang="en-US" dirty="0"/>
              <a:t>Temporal Validity Estimation Datasets</a:t>
            </a:r>
            <a:endParaRPr lang="en-AT" dirty="0"/>
          </a:p>
        </p:txBody>
      </p:sp>
      <p:sp>
        <p:nvSpPr>
          <p:cNvPr id="3" name="Content Placeholder 2">
            <a:extLst>
              <a:ext uri="{FF2B5EF4-FFF2-40B4-BE49-F238E27FC236}">
                <a16:creationId xmlns:a16="http://schemas.microsoft.com/office/drawing/2014/main" id="{C475B7A4-C738-4C36-B419-F4E98BA56118}"/>
              </a:ext>
            </a:extLst>
          </p:cNvPr>
          <p:cNvSpPr>
            <a:spLocks noGrp="1"/>
          </p:cNvSpPr>
          <p:nvPr>
            <p:ph idx="1"/>
          </p:nvPr>
        </p:nvSpPr>
        <p:spPr>
          <a:xfrm>
            <a:off x="628650" y="1435283"/>
            <a:ext cx="4324350" cy="2670597"/>
          </a:xfrm>
        </p:spPr>
        <p:txBody>
          <a:bodyPr>
            <a:normAutofit fontScale="92500" lnSpcReduction="20000"/>
          </a:bodyPr>
          <a:lstStyle/>
          <a:p>
            <a:pPr marL="0" indent="0">
              <a:buNone/>
            </a:pPr>
            <a:r>
              <a:rPr lang="en-US" dirty="0"/>
              <a:t>Estimate </a:t>
            </a:r>
            <a:r>
              <a:rPr lang="en-US" dirty="0">
                <a:solidFill>
                  <a:srgbClr val="7030A0"/>
                </a:solidFill>
              </a:rPr>
              <a:t>how long </a:t>
            </a:r>
            <a:r>
              <a:rPr lang="en-US" dirty="0"/>
              <a:t>an action expressed in a sentence would typically take place</a:t>
            </a:r>
          </a:p>
          <a:p>
            <a:r>
              <a:rPr lang="en-US" dirty="0"/>
              <a:t>Task: </a:t>
            </a:r>
            <a:r>
              <a:rPr lang="en-US" dirty="0">
                <a:solidFill>
                  <a:srgbClr val="0070C0"/>
                </a:solidFill>
              </a:rPr>
              <a:t>classification</a:t>
            </a:r>
          </a:p>
          <a:p>
            <a:r>
              <a:rPr lang="en-US" dirty="0"/>
              <a:t>Classes: </a:t>
            </a:r>
          </a:p>
          <a:p>
            <a:pPr marL="600068" lvl="1" indent="-342900">
              <a:buFont typeface="+mj-lt"/>
              <a:buAutoNum type="alphaLcParenR"/>
            </a:pPr>
            <a:r>
              <a:rPr lang="en-US" dirty="0">
                <a:solidFill>
                  <a:srgbClr val="0070C0"/>
                </a:solidFill>
              </a:rPr>
              <a:t>hours, days, weeks, months, years (or longer)</a:t>
            </a:r>
          </a:p>
          <a:p>
            <a:pPr marL="600068" lvl="1" indent="-342900">
              <a:buFont typeface="+mj-lt"/>
              <a:buAutoNum type="alphaLcParenR"/>
            </a:pPr>
            <a:r>
              <a:rPr lang="en-US" dirty="0">
                <a:solidFill>
                  <a:srgbClr val="0070C0"/>
                </a:solidFill>
              </a:rPr>
              <a:t>seconds</a:t>
            </a:r>
            <a:r>
              <a:rPr lang="en-US" dirty="0"/>
              <a:t>, </a:t>
            </a:r>
            <a:r>
              <a:rPr lang="en-US" dirty="0">
                <a:solidFill>
                  <a:srgbClr val="0070C0"/>
                </a:solidFill>
              </a:rPr>
              <a:t>minutes</a:t>
            </a:r>
            <a:r>
              <a:rPr lang="en-US" dirty="0"/>
              <a:t>, </a:t>
            </a:r>
            <a:r>
              <a:rPr lang="en-US" dirty="0">
                <a:solidFill>
                  <a:srgbClr val="0070C0"/>
                </a:solidFill>
              </a:rPr>
              <a:t>hours</a:t>
            </a:r>
            <a:r>
              <a:rPr lang="en-US" dirty="0"/>
              <a:t>, </a:t>
            </a:r>
            <a:r>
              <a:rPr lang="en-US" dirty="0">
                <a:solidFill>
                  <a:srgbClr val="0070C0"/>
                </a:solidFill>
              </a:rPr>
              <a:t>days</a:t>
            </a:r>
            <a:r>
              <a:rPr lang="en-US" dirty="0"/>
              <a:t>, </a:t>
            </a:r>
            <a:r>
              <a:rPr lang="en-US" dirty="0">
                <a:solidFill>
                  <a:srgbClr val="0070C0"/>
                </a:solidFill>
              </a:rPr>
              <a:t>longer</a:t>
            </a:r>
          </a:p>
          <a:p>
            <a:r>
              <a:rPr lang="en-US" dirty="0"/>
              <a:t>Size: </a:t>
            </a:r>
          </a:p>
          <a:p>
            <a:pPr marL="600068" lvl="1" indent="-342900">
              <a:buFont typeface="+mj-lt"/>
              <a:buAutoNum type="alphaLcParenR"/>
            </a:pPr>
            <a:r>
              <a:rPr lang="en-US" dirty="0">
                <a:solidFill>
                  <a:srgbClr val="0070C0"/>
                </a:solidFill>
              </a:rPr>
              <a:t>1.7k</a:t>
            </a:r>
          </a:p>
          <a:p>
            <a:pPr marL="600068" lvl="1" indent="-342900">
              <a:buFont typeface="+mj-lt"/>
              <a:buAutoNum type="alphaLcParenR"/>
            </a:pPr>
            <a:r>
              <a:rPr lang="en-US" dirty="0">
                <a:solidFill>
                  <a:srgbClr val="0070C0"/>
                </a:solidFill>
              </a:rPr>
              <a:t>&gt;300k </a:t>
            </a:r>
          </a:p>
          <a:p>
            <a:r>
              <a:rPr lang="en-US" dirty="0"/>
              <a:t>Source: </a:t>
            </a:r>
          </a:p>
          <a:p>
            <a:pPr marL="600068" lvl="1" indent="-342900">
              <a:buFont typeface="+mj-lt"/>
              <a:buAutoNum type="alphaLcParenR"/>
            </a:pPr>
            <a:r>
              <a:rPr lang="en-US" dirty="0">
                <a:solidFill>
                  <a:srgbClr val="0070C0"/>
                </a:solidFill>
              </a:rPr>
              <a:t>blogs, news, Wikipedia</a:t>
            </a:r>
          </a:p>
          <a:p>
            <a:pPr marL="600068" lvl="1" indent="-342900">
              <a:buFont typeface="+mj-lt"/>
              <a:buAutoNum type="alphaLcParenR"/>
            </a:pPr>
            <a:r>
              <a:rPr lang="en-US" dirty="0" err="1">
                <a:solidFill>
                  <a:srgbClr val="0070C0"/>
                </a:solidFill>
              </a:rPr>
              <a:t>WikiHow</a:t>
            </a:r>
            <a:r>
              <a:rPr lang="en-US" dirty="0">
                <a:solidFill>
                  <a:srgbClr val="0070C0"/>
                </a:solidFill>
              </a:rPr>
              <a:t> sentences</a:t>
            </a:r>
          </a:p>
          <a:p>
            <a:r>
              <a:rPr lang="en-US" dirty="0"/>
              <a:t>Generation way: </a:t>
            </a:r>
            <a:r>
              <a:rPr lang="en-US" dirty="0">
                <a:solidFill>
                  <a:srgbClr val="0070C0"/>
                </a:solidFill>
              </a:rPr>
              <a:t>crowdsourcing</a:t>
            </a:r>
          </a:p>
        </p:txBody>
      </p:sp>
      <p:sp>
        <p:nvSpPr>
          <p:cNvPr id="6" name="Rectangle 5">
            <a:extLst>
              <a:ext uri="{FF2B5EF4-FFF2-40B4-BE49-F238E27FC236}">
                <a16:creationId xmlns:a16="http://schemas.microsoft.com/office/drawing/2014/main" id="{581AB4A6-A103-478D-B9B5-13218862A6E8}"/>
              </a:ext>
            </a:extLst>
          </p:cNvPr>
          <p:cNvSpPr/>
          <p:nvPr/>
        </p:nvSpPr>
        <p:spPr>
          <a:xfrm>
            <a:off x="-55939" y="4824216"/>
            <a:ext cx="8591550" cy="338554"/>
          </a:xfrm>
          <a:prstGeom prst="rect">
            <a:avLst/>
          </a:prstGeom>
        </p:spPr>
        <p:txBody>
          <a:bodyPr wrap="square">
            <a:spAutoFit/>
          </a:bodyPr>
          <a:lstStyle/>
          <a:p>
            <a:r>
              <a:rPr lang="en-US" sz="800" dirty="0" err="1">
                <a:latin typeface="Calibri" panose="020F0502020204030204" pitchFamily="34" charset="0"/>
                <a:cs typeface="Calibri" panose="020F0502020204030204" pitchFamily="34" charset="0"/>
              </a:rPr>
              <a:t>Almquist</a:t>
            </a:r>
            <a:r>
              <a:rPr lang="en-US" sz="800" dirty="0">
                <a:latin typeface="Calibri" panose="020F0502020204030204" pitchFamily="34" charset="0"/>
                <a:cs typeface="Calibri" panose="020F0502020204030204" pitchFamily="34" charset="0"/>
              </a:rPr>
              <a:t> and Jatowt: </a:t>
            </a:r>
            <a:r>
              <a:rPr lang="en-US" sz="800" i="1" dirty="0">
                <a:latin typeface="Calibri" panose="020F0502020204030204" pitchFamily="34" charset="0"/>
                <a:cs typeface="Calibri" panose="020F0502020204030204" pitchFamily="34" charset="0"/>
              </a:rPr>
              <a:t>Towards Content Expiry Date Determination: Predicting Validity Periods of Sentences</a:t>
            </a:r>
            <a:r>
              <a:rPr lang="en-US" sz="800" dirty="0">
                <a:latin typeface="Calibri" panose="020F0502020204030204" pitchFamily="34" charset="0"/>
                <a:cs typeface="Calibri" panose="020F0502020204030204" pitchFamily="34" charset="0"/>
              </a:rPr>
              <a:t>. ECIR 2019</a:t>
            </a:r>
          </a:p>
          <a:p>
            <a:r>
              <a:rPr lang="en-US" sz="800" dirty="0">
                <a:solidFill>
                  <a:srgbClr val="252525"/>
                </a:solidFill>
                <a:latin typeface="Calibri" panose="020F0502020204030204" pitchFamily="34" charset="0"/>
                <a:cs typeface="Calibri" panose="020F0502020204030204" pitchFamily="34" charset="0"/>
              </a:rPr>
              <a:t>Lynden et al.: </a:t>
            </a:r>
            <a:r>
              <a:rPr lang="en-US" sz="800" i="1" dirty="0">
                <a:solidFill>
                  <a:srgbClr val="252525"/>
                </a:solidFill>
                <a:latin typeface="Calibri" panose="020F0502020204030204" pitchFamily="34" charset="0"/>
                <a:cs typeface="Calibri" panose="020F0502020204030204" pitchFamily="34" charset="0"/>
              </a:rPr>
              <a:t>Commonsense Temporal Action Knowledge (</a:t>
            </a:r>
            <a:r>
              <a:rPr lang="en-US" sz="800" i="1" dirty="0" err="1">
                <a:solidFill>
                  <a:srgbClr val="252525"/>
                </a:solidFill>
                <a:latin typeface="Calibri" panose="020F0502020204030204" pitchFamily="34" charset="0"/>
                <a:cs typeface="Calibri" panose="020F0502020204030204" pitchFamily="34" charset="0"/>
              </a:rPr>
              <a:t>CoTAK</a:t>
            </a:r>
            <a:r>
              <a:rPr lang="en-US" sz="800" i="1" dirty="0">
                <a:solidFill>
                  <a:srgbClr val="252525"/>
                </a:solidFill>
                <a:latin typeface="Calibri" panose="020F0502020204030204" pitchFamily="34" charset="0"/>
                <a:cs typeface="Calibri" panose="020F0502020204030204" pitchFamily="34" charset="0"/>
              </a:rPr>
              <a:t>) Dataset</a:t>
            </a:r>
            <a:r>
              <a:rPr lang="en-US" sz="800" dirty="0">
                <a:solidFill>
                  <a:srgbClr val="252525"/>
                </a:solidFill>
                <a:latin typeface="Calibri" panose="020F0502020204030204" pitchFamily="34" charset="0"/>
                <a:cs typeface="Calibri" panose="020F0502020204030204" pitchFamily="34" charset="0"/>
              </a:rPr>
              <a:t>, CIKM 2023</a:t>
            </a:r>
            <a:endParaRPr lang="en-AT" sz="8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89091F6F-ED4C-4203-90DB-F43C1EA10093}"/>
              </a:ext>
            </a:extLst>
          </p:cNvPr>
          <p:cNvSpPr/>
          <p:nvPr/>
        </p:nvSpPr>
        <p:spPr>
          <a:xfrm>
            <a:off x="1209907" y="2456177"/>
            <a:ext cx="3096320" cy="1635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Rectangle 8">
            <a:extLst>
              <a:ext uri="{FF2B5EF4-FFF2-40B4-BE49-F238E27FC236}">
                <a16:creationId xmlns:a16="http://schemas.microsoft.com/office/drawing/2014/main" id="{938CDE31-EC15-43F0-B925-4510280584EF}"/>
              </a:ext>
            </a:extLst>
          </p:cNvPr>
          <p:cNvSpPr/>
          <p:nvPr/>
        </p:nvSpPr>
        <p:spPr>
          <a:xfrm>
            <a:off x="1219200" y="3012222"/>
            <a:ext cx="533400" cy="1635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Rectangle 10">
            <a:extLst>
              <a:ext uri="{FF2B5EF4-FFF2-40B4-BE49-F238E27FC236}">
                <a16:creationId xmlns:a16="http://schemas.microsoft.com/office/drawing/2014/main" id="{752E1912-C782-4B4C-8D65-B9D580D9A8D6}"/>
              </a:ext>
            </a:extLst>
          </p:cNvPr>
          <p:cNvSpPr/>
          <p:nvPr/>
        </p:nvSpPr>
        <p:spPr>
          <a:xfrm>
            <a:off x="1219200" y="3590571"/>
            <a:ext cx="1600200" cy="16355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4" name="Rectangle 3">
            <a:extLst>
              <a:ext uri="{FF2B5EF4-FFF2-40B4-BE49-F238E27FC236}">
                <a16:creationId xmlns:a16="http://schemas.microsoft.com/office/drawing/2014/main" id="{B130967D-FE51-446D-9C2C-65CCAA5355FC}"/>
              </a:ext>
            </a:extLst>
          </p:cNvPr>
          <p:cNvSpPr/>
          <p:nvPr/>
        </p:nvSpPr>
        <p:spPr>
          <a:xfrm>
            <a:off x="4967404" y="2132115"/>
            <a:ext cx="3581400" cy="461665"/>
          </a:xfrm>
          <a:prstGeom prst="rect">
            <a:avLst/>
          </a:prstGeom>
        </p:spPr>
        <p:txBody>
          <a:bodyPr wrap="square">
            <a:spAutoFit/>
          </a:bodyPr>
          <a:lstStyle/>
          <a:p>
            <a:r>
              <a:rPr lang="en-US" sz="1200" dirty="0"/>
              <a:t>Examples: “lift the foot”, “remove the old shoe”, “clean the hoof”, etc.</a:t>
            </a:r>
            <a:endParaRPr lang="en-AT" sz="1200" dirty="0"/>
          </a:p>
        </p:txBody>
      </p:sp>
      <p:pic>
        <p:nvPicPr>
          <p:cNvPr id="5" name="Picture 4">
            <a:extLst>
              <a:ext uri="{FF2B5EF4-FFF2-40B4-BE49-F238E27FC236}">
                <a16:creationId xmlns:a16="http://schemas.microsoft.com/office/drawing/2014/main" id="{D40F6D06-9A05-4C2C-9999-38926D56D414}"/>
              </a:ext>
            </a:extLst>
          </p:cNvPr>
          <p:cNvPicPr>
            <a:picLocks noChangeAspect="1"/>
          </p:cNvPicPr>
          <p:nvPr/>
        </p:nvPicPr>
        <p:blipFill>
          <a:blip r:embed="rId2"/>
          <a:stretch>
            <a:fillRect/>
          </a:stretch>
        </p:blipFill>
        <p:spPr>
          <a:xfrm>
            <a:off x="5029200" y="2809689"/>
            <a:ext cx="2982580" cy="948035"/>
          </a:xfrm>
          <a:prstGeom prst="rect">
            <a:avLst/>
          </a:prstGeom>
        </p:spPr>
      </p:pic>
    </p:spTree>
    <p:extLst>
      <p:ext uri="{BB962C8B-B14F-4D97-AF65-F5344CB8AC3E}">
        <p14:creationId xmlns:p14="http://schemas.microsoft.com/office/powerpoint/2010/main" val="359383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403063" cy="1661993"/>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a:spcBef>
                <a:spcPts val="899"/>
              </a:spcBef>
              <a:buClr>
                <a:schemeClr val="tx1"/>
              </a:buClr>
            </a:pPr>
            <a:r>
              <a:rPr lang="en-US" sz="1800" dirty="0"/>
              <a:t>TNLI: </a:t>
            </a:r>
            <a:r>
              <a:rPr lang="en-US" sz="1800" i="1" dirty="0"/>
              <a:t>validity estimation of hypothesis in the view of information contained in premise</a:t>
            </a:r>
          </a:p>
          <a:p>
            <a:pPr>
              <a:spcBef>
                <a:spcPts val="899"/>
              </a:spcBef>
              <a:buClr>
                <a:schemeClr val="tx1"/>
              </a:buClr>
              <a:buFont typeface="Wingdings" panose="05000000000000000000" pitchFamily="2" charset="2"/>
              <a:buChar char="§"/>
            </a:pPr>
            <a:r>
              <a:rPr lang="en-US" sz="1800" i="1" dirty="0"/>
              <a:t> </a:t>
            </a:r>
            <a:r>
              <a:rPr lang="en-US" sz="1800" dirty="0"/>
              <a:t>Three classes:</a:t>
            </a:r>
          </a:p>
          <a:p>
            <a:pPr lvl="1"/>
            <a:r>
              <a:rPr lang="en-US" sz="1800" dirty="0">
                <a:solidFill>
                  <a:srgbClr val="0070C0"/>
                </a:solidFill>
              </a:rPr>
              <a:t>Validated, Invalidated, Unknown</a:t>
            </a:r>
            <a:endParaRPr lang="en-AT" sz="1800" dirty="0">
              <a:solidFill>
                <a:srgbClr val="0070C0"/>
              </a:solidFill>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923330"/>
          </a:xfrm>
          <a:prstGeom prst="rect">
            <a:avLst/>
          </a:prstGeom>
          <a:noFill/>
        </p:spPr>
        <p:txBody>
          <a:bodyPr wrap="square" rtlCol="0">
            <a:spAutoFit/>
          </a:bodyPr>
          <a:lstStyle/>
          <a:p>
            <a:pPr lvl="0" algn="ctr">
              <a:defRPr/>
            </a:pPr>
            <a:r>
              <a:rPr lang="sv-SE" sz="2700" dirty="0">
                <a:solidFill>
                  <a:prstClr val="black">
                    <a:lumMod val="85000"/>
                    <a:lumOff val="15000"/>
                  </a:prstClr>
                </a:solidFill>
              </a:rPr>
              <a:t>Temporal Natural Language Inference (TLNI)</a:t>
            </a:r>
            <a:endParaRPr lang="en-US" sz="2700" dirty="0">
              <a:solidFill>
                <a:prstClr val="black">
                  <a:lumMod val="85000"/>
                  <a:lumOff val="15000"/>
                </a:prstClr>
              </a:solidFill>
            </a:endParaRPr>
          </a:p>
        </p:txBody>
      </p:sp>
      <p:graphicFrame>
        <p:nvGraphicFramePr>
          <p:cNvPr id="5" name="Content Placeholder 4">
            <a:extLst>
              <a:ext uri="{FF2B5EF4-FFF2-40B4-BE49-F238E27FC236}">
                <a16:creationId xmlns:a16="http://schemas.microsoft.com/office/drawing/2014/main" id="{82EABED5-12B0-4F4D-92B2-667EA45415C5}"/>
              </a:ext>
            </a:extLst>
          </p:cNvPr>
          <p:cNvGraphicFramePr>
            <a:graphicFrameLocks/>
          </p:cNvGraphicFramePr>
          <p:nvPr>
            <p:extLst/>
          </p:nvPr>
        </p:nvGraphicFramePr>
        <p:xfrm>
          <a:off x="1079126" y="2924922"/>
          <a:ext cx="7011800" cy="1527495"/>
        </p:xfrm>
        <a:graphic>
          <a:graphicData uri="http://schemas.openxmlformats.org/drawingml/2006/table">
            <a:tbl>
              <a:tblPr firstRow="1" firstCol="1" bandRow="1">
                <a:tableStyleId>{5C22544A-7EE6-4342-B048-85BDC9FD1C3A}</a:tableStyleId>
              </a:tblPr>
              <a:tblGrid>
                <a:gridCol w="3423312">
                  <a:extLst>
                    <a:ext uri="{9D8B030D-6E8A-4147-A177-3AD203B41FA5}">
                      <a16:colId xmlns:a16="http://schemas.microsoft.com/office/drawing/2014/main" val="4048667485"/>
                    </a:ext>
                  </a:extLst>
                </a:gridCol>
                <a:gridCol w="2526142">
                  <a:extLst>
                    <a:ext uri="{9D8B030D-6E8A-4147-A177-3AD203B41FA5}">
                      <a16:colId xmlns:a16="http://schemas.microsoft.com/office/drawing/2014/main" val="2105248940"/>
                    </a:ext>
                  </a:extLst>
                </a:gridCol>
                <a:gridCol w="1062347">
                  <a:extLst>
                    <a:ext uri="{9D8B030D-6E8A-4147-A177-3AD203B41FA5}">
                      <a16:colId xmlns:a16="http://schemas.microsoft.com/office/drawing/2014/main" val="1551245499"/>
                    </a:ext>
                  </a:extLst>
                </a:gridCol>
              </a:tblGrid>
              <a:tr h="250700">
                <a:tc>
                  <a:txBody>
                    <a:bodyPr/>
                    <a:lstStyle/>
                    <a:p>
                      <a:pPr algn="just">
                        <a:lnSpc>
                          <a:spcPct val="107000"/>
                        </a:lnSpc>
                        <a:spcAft>
                          <a:spcPts val="0"/>
                        </a:spcAft>
                      </a:pPr>
                      <a:r>
                        <a:rPr lang="en-US" sz="1200" dirty="0">
                          <a:solidFill>
                            <a:schemeClr val="tx1"/>
                          </a:solidFill>
                          <a:effectLst/>
                        </a:rPr>
                        <a:t>Hypothesis</a:t>
                      </a:r>
                      <a:endParaRPr lang="en-AT"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solidFill>
                      <a:schemeClr val="bg1">
                        <a:lumMod val="75000"/>
                      </a:schemeClr>
                    </a:solidFill>
                  </a:tcPr>
                </a:tc>
                <a:tc>
                  <a:txBody>
                    <a:bodyPr/>
                    <a:lstStyle/>
                    <a:p>
                      <a:pPr algn="just">
                        <a:lnSpc>
                          <a:spcPct val="107000"/>
                        </a:lnSpc>
                        <a:spcAft>
                          <a:spcPts val="0"/>
                        </a:spcAft>
                      </a:pPr>
                      <a:r>
                        <a:rPr lang="en-US" sz="1200" dirty="0">
                          <a:solidFill>
                            <a:schemeClr val="tx1"/>
                          </a:solidFill>
                          <a:effectLst/>
                        </a:rPr>
                        <a:t>Premise</a:t>
                      </a:r>
                      <a:endParaRPr lang="en-AT"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solidFill>
                      <a:schemeClr val="bg1">
                        <a:lumMod val="75000"/>
                      </a:schemeClr>
                    </a:solidFill>
                  </a:tcPr>
                </a:tc>
                <a:tc>
                  <a:txBody>
                    <a:bodyPr/>
                    <a:lstStyle/>
                    <a:p>
                      <a:pPr algn="just">
                        <a:lnSpc>
                          <a:spcPct val="107000"/>
                        </a:lnSpc>
                        <a:spcAft>
                          <a:spcPts val="0"/>
                        </a:spcAft>
                      </a:pPr>
                      <a:r>
                        <a:rPr lang="en-US" sz="1200" dirty="0">
                          <a:solidFill>
                            <a:schemeClr val="tx1"/>
                          </a:solidFill>
                          <a:effectLst/>
                        </a:rPr>
                        <a:t>Label</a:t>
                      </a:r>
                      <a:endParaRPr lang="en-AT"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nchor="ctr">
                    <a:solidFill>
                      <a:schemeClr val="bg1">
                        <a:lumMod val="75000"/>
                      </a:schemeClr>
                    </a:solidFill>
                  </a:tcPr>
                </a:tc>
                <a:extLst>
                  <a:ext uri="{0D108BD9-81ED-4DB2-BD59-A6C34878D82A}">
                    <a16:rowId xmlns:a16="http://schemas.microsoft.com/office/drawing/2014/main" val="3641527361"/>
                  </a:ext>
                </a:extLst>
              </a:tr>
              <a:tr h="513047">
                <a:tc>
                  <a:txBody>
                    <a:bodyPr/>
                    <a:lstStyle/>
                    <a:p>
                      <a:pPr algn="l">
                        <a:lnSpc>
                          <a:spcPct val="107000"/>
                        </a:lnSpc>
                        <a:spcAft>
                          <a:spcPts val="0"/>
                        </a:spcAft>
                      </a:pPr>
                      <a:r>
                        <a:rPr lang="en-US" sz="1100" b="0" dirty="0">
                          <a:solidFill>
                            <a:schemeClr val="tx1"/>
                          </a:solidFill>
                          <a:effectLst/>
                          <a:latin typeface="Calibri" panose="020F0502020204030204" pitchFamily="34" charset="0"/>
                          <a:cs typeface="Calibri" panose="020F0502020204030204" pitchFamily="34" charset="0"/>
                        </a:rPr>
                        <a:t>A small Asian street band plays in a city park</a:t>
                      </a:r>
                      <a:endParaRPr lang="en-AT"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l">
                        <a:lnSpc>
                          <a:spcPct val="107000"/>
                        </a:lnSpc>
                        <a:spcAft>
                          <a:spcPts val="0"/>
                        </a:spcAft>
                      </a:pPr>
                      <a:r>
                        <a:rPr lang="en-US" sz="1100" dirty="0">
                          <a:solidFill>
                            <a:schemeClr val="tx1"/>
                          </a:solidFill>
                          <a:effectLst/>
                          <a:latin typeface="Calibri" panose="020F0502020204030204" pitchFamily="34" charset="0"/>
                          <a:cs typeface="Calibri" panose="020F0502020204030204" pitchFamily="34" charset="0"/>
                        </a:rPr>
                        <a:t>Their performance pulls a large crowd as they used some new tunes and songs today</a:t>
                      </a:r>
                      <a:endParaRPr lang="en-AT"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l">
                        <a:lnSpc>
                          <a:spcPct val="107000"/>
                        </a:lnSpc>
                        <a:spcAft>
                          <a:spcPts val="0"/>
                        </a:spcAft>
                      </a:pPr>
                      <a:r>
                        <a:rPr lang="en-US" sz="1200"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Validated</a:t>
                      </a:r>
                      <a:endParaRPr lang="en-AT" sz="1200" b="1"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extLst>
                  <a:ext uri="{0D108BD9-81ED-4DB2-BD59-A6C34878D82A}">
                    <a16:rowId xmlns:a16="http://schemas.microsoft.com/office/drawing/2014/main" val="3857422698"/>
                  </a:ext>
                </a:extLst>
              </a:tr>
              <a:tr h="513047">
                <a:tc>
                  <a:txBody>
                    <a:bodyPr/>
                    <a:lstStyle/>
                    <a:p>
                      <a:pPr algn="l">
                        <a:lnSpc>
                          <a:spcPct val="107000"/>
                        </a:lnSpc>
                        <a:spcAft>
                          <a:spcPts val="0"/>
                        </a:spcAft>
                      </a:pPr>
                      <a:r>
                        <a:rPr lang="en-US" sz="1100" b="0" dirty="0">
                          <a:solidFill>
                            <a:schemeClr val="tx1"/>
                          </a:solidFill>
                          <a:effectLst/>
                          <a:latin typeface="Calibri" panose="020F0502020204030204" pitchFamily="34" charset="0"/>
                          <a:cs typeface="Calibri" panose="020F0502020204030204" pitchFamily="34" charset="0"/>
                        </a:rPr>
                        <a:t>A woman in blue rain boots is eating a sandwich outside</a:t>
                      </a:r>
                      <a:endParaRPr lang="en-AT"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l">
                        <a:lnSpc>
                          <a:spcPct val="107000"/>
                        </a:lnSpc>
                        <a:spcAft>
                          <a:spcPts val="0"/>
                        </a:spcAft>
                      </a:pPr>
                      <a:r>
                        <a:rPr lang="en-US" sz="1100" dirty="0">
                          <a:solidFill>
                            <a:schemeClr val="tx1"/>
                          </a:solidFill>
                          <a:effectLst/>
                          <a:latin typeface="Calibri" panose="020F0502020204030204" pitchFamily="34" charset="0"/>
                          <a:cs typeface="Calibri" panose="020F0502020204030204" pitchFamily="34" charset="0"/>
                        </a:rPr>
                        <a:t>She takes off her boots in her house</a:t>
                      </a:r>
                      <a:endParaRPr lang="en-AT"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l">
                        <a:lnSpc>
                          <a:spcPct val="107000"/>
                        </a:lnSpc>
                        <a:spcAft>
                          <a:spcPts val="0"/>
                        </a:spcAft>
                      </a:pPr>
                      <a:r>
                        <a:rPr lang="en-US" sz="1200" b="1" dirty="0">
                          <a:solidFill>
                            <a:srgbClr val="0070C0"/>
                          </a:solidFill>
                          <a:effectLst/>
                          <a:latin typeface="Calibri" panose="020F0502020204030204" pitchFamily="34" charset="0"/>
                          <a:cs typeface="Calibri" panose="020F0502020204030204" pitchFamily="34" charset="0"/>
                        </a:rPr>
                        <a:t>Invalidated</a:t>
                      </a:r>
                      <a:endParaRPr lang="en-AT" sz="1200" b="1"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extLst>
                  <a:ext uri="{0D108BD9-81ED-4DB2-BD59-A6C34878D82A}">
                    <a16:rowId xmlns:a16="http://schemas.microsoft.com/office/drawing/2014/main" val="1509732553"/>
                  </a:ext>
                </a:extLst>
              </a:tr>
              <a:tr h="250700">
                <a:tc>
                  <a:txBody>
                    <a:bodyPr/>
                    <a:lstStyle/>
                    <a:p>
                      <a:pPr algn="l">
                        <a:lnSpc>
                          <a:spcPct val="107000"/>
                        </a:lnSpc>
                        <a:spcAft>
                          <a:spcPts val="0"/>
                        </a:spcAft>
                      </a:pPr>
                      <a:r>
                        <a:rPr lang="en-US" sz="1100" b="0" dirty="0">
                          <a:solidFill>
                            <a:schemeClr val="tx1"/>
                          </a:solidFill>
                          <a:effectLst/>
                          <a:latin typeface="Calibri" panose="020F0502020204030204" pitchFamily="34" charset="0"/>
                          <a:cs typeface="Calibri" panose="020F0502020204030204" pitchFamily="34" charset="0"/>
                        </a:rPr>
                        <a:t>A man jumping a rail on his skateboard</a:t>
                      </a:r>
                      <a:endParaRPr lang="en-AT" sz="1100" b="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l">
                        <a:lnSpc>
                          <a:spcPct val="107000"/>
                        </a:lnSpc>
                        <a:spcAft>
                          <a:spcPts val="0"/>
                        </a:spcAft>
                      </a:pPr>
                      <a:r>
                        <a:rPr lang="en-US" sz="1100" dirty="0">
                          <a:solidFill>
                            <a:schemeClr val="tx1"/>
                          </a:solidFill>
                          <a:effectLst/>
                          <a:latin typeface="Calibri" panose="020F0502020204030204" pitchFamily="34" charset="0"/>
                          <a:cs typeface="Calibri" panose="020F0502020204030204" pitchFamily="34" charset="0"/>
                        </a:rPr>
                        <a:t>His favorite food is pizza</a:t>
                      </a:r>
                      <a:endParaRPr lang="en-AT" sz="1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tc>
                  <a:txBody>
                    <a:bodyPr/>
                    <a:lstStyle/>
                    <a:p>
                      <a:pPr algn="l">
                        <a:lnSpc>
                          <a:spcPct val="107000"/>
                        </a:lnSpc>
                        <a:spcAft>
                          <a:spcPts val="0"/>
                        </a:spcAft>
                      </a:pPr>
                      <a:r>
                        <a:rPr lang="en-US" sz="1200" b="1" dirty="0">
                          <a:solidFill>
                            <a:srgbClr val="0070C0"/>
                          </a:solidFill>
                          <a:effectLst/>
                          <a:latin typeface="Calibri" panose="020F0502020204030204" pitchFamily="34" charset="0"/>
                          <a:cs typeface="Calibri" panose="020F0502020204030204" pitchFamily="34" charset="0"/>
                        </a:rPr>
                        <a:t>Unknown</a:t>
                      </a:r>
                      <a:endParaRPr lang="en-AT" sz="1200" b="1"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txBody>
                  <a:tcPr marL="51435" marR="51435" marT="0" marB="0" anchor="ctr">
                    <a:solidFill>
                      <a:schemeClr val="bg1">
                        <a:lumMod val="75000"/>
                      </a:schemeClr>
                    </a:solidFill>
                  </a:tcPr>
                </a:tc>
                <a:extLst>
                  <a:ext uri="{0D108BD9-81ED-4DB2-BD59-A6C34878D82A}">
                    <a16:rowId xmlns:a16="http://schemas.microsoft.com/office/drawing/2014/main" val="2666461824"/>
                  </a:ext>
                </a:extLst>
              </a:tr>
            </a:tbl>
          </a:graphicData>
        </a:graphic>
      </p:graphicFrame>
    </p:spTree>
    <p:extLst>
      <p:ext uri="{BB962C8B-B14F-4D97-AF65-F5344CB8AC3E}">
        <p14:creationId xmlns:p14="http://schemas.microsoft.com/office/powerpoint/2010/main" val="346564235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116981" cy="1846659"/>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257175" indent="-257175">
              <a:spcBef>
                <a:spcPts val="0"/>
              </a:spcBef>
              <a:buClr>
                <a:schemeClr val="dk1"/>
              </a:buClr>
              <a:buSzPts val="2800"/>
              <a:buFont typeface="Arial" panose="020B0604020202020204" pitchFamily="34" charset="0"/>
              <a:buChar char="•"/>
            </a:pPr>
            <a:r>
              <a:rPr lang="en-US" sz="1800" dirty="0"/>
              <a:t>Hypotheses: taken from some of SNLI premises</a:t>
            </a:r>
          </a:p>
          <a:p>
            <a:pPr marL="257175" indent="-257175">
              <a:spcBef>
                <a:spcPts val="1800"/>
              </a:spcBef>
              <a:buSzPts val="2800"/>
              <a:buFont typeface="Arial" panose="020B0604020202020204" pitchFamily="34" charset="0"/>
              <a:buChar char="•"/>
            </a:pPr>
            <a:r>
              <a:rPr lang="en-US" sz="1800" dirty="0"/>
              <a:t>Premises: created through crowdsourcing</a:t>
            </a:r>
          </a:p>
          <a:p>
            <a:pPr marL="257175" indent="-257175">
              <a:spcBef>
                <a:spcPts val="1800"/>
              </a:spcBef>
              <a:buSzPts val="2800"/>
              <a:buFont typeface="Arial" panose="020B0604020202020204" pitchFamily="34" charset="0"/>
              <a:buChar char="•"/>
            </a:pPr>
            <a:r>
              <a:rPr lang="en-US" sz="1800" dirty="0"/>
              <a:t>Result: </a:t>
            </a:r>
            <a:r>
              <a:rPr lang="en-US" sz="1800" b="1" dirty="0"/>
              <a:t>10,659</a:t>
            </a:r>
            <a:r>
              <a:rPr lang="en-US" sz="1800" dirty="0"/>
              <a:t> sentence pairs</a:t>
            </a:r>
          </a:p>
          <a:p>
            <a:pPr marL="214313" indent="-214313" defTabSz="342900" fontAlgn="auto">
              <a:spcBef>
                <a:spcPts val="0"/>
              </a:spcBef>
              <a:spcAft>
                <a:spcPts val="0"/>
              </a:spcAft>
              <a:buFont typeface="Arial" panose="020B0604020202020204" pitchFamily="34" charset="0"/>
              <a:buChar char="•"/>
              <a:defRPr/>
            </a:pPr>
            <a:endParaRPr lang="en-US" sz="1500" dirty="0">
              <a:solidFill>
                <a:prstClr val="black">
                  <a:lumMod val="85000"/>
                  <a:lumOff val="15000"/>
                </a:prstClr>
              </a:solidFill>
              <a:latin typeface="Gill Sans MT" panose="020B0502020104020203"/>
              <a:ea typeface="+mn-ea"/>
              <a:cs typeface="+mn-cs"/>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Constructing</a:t>
            </a:r>
            <a:r>
              <a:rPr lang="sv-SE" sz="2700" dirty="0">
                <a:solidFill>
                  <a:prstClr val="black">
                    <a:lumMod val="85000"/>
                    <a:lumOff val="15000"/>
                  </a:prstClr>
                </a:solidFill>
              </a:rPr>
              <a:t> Training/Test Set</a:t>
            </a:r>
            <a:endParaRPr lang="en-US" sz="2700" dirty="0">
              <a:solidFill>
                <a:prstClr val="black">
                  <a:lumMod val="85000"/>
                  <a:lumOff val="15000"/>
                </a:prstClr>
              </a:solidFill>
            </a:endParaRPr>
          </a:p>
        </p:txBody>
      </p:sp>
      <p:pic>
        <p:nvPicPr>
          <p:cNvPr id="2" name="Picture 1">
            <a:extLst>
              <a:ext uri="{FF2B5EF4-FFF2-40B4-BE49-F238E27FC236}">
                <a16:creationId xmlns:a16="http://schemas.microsoft.com/office/drawing/2014/main" id="{E4843C68-7F8D-4A24-8556-FCE627715D59}"/>
              </a:ext>
            </a:extLst>
          </p:cNvPr>
          <p:cNvPicPr>
            <a:picLocks noChangeAspect="1"/>
          </p:cNvPicPr>
          <p:nvPr/>
        </p:nvPicPr>
        <p:blipFill rotWithShape="1">
          <a:blip r:embed="rId3"/>
          <a:srcRect l="52714" t="52626" r="25505" b="19394"/>
          <a:stretch/>
        </p:blipFill>
        <p:spPr>
          <a:xfrm>
            <a:off x="5159086" y="2662783"/>
            <a:ext cx="2649683" cy="2127428"/>
          </a:xfrm>
          <a:prstGeom prst="rect">
            <a:avLst/>
          </a:prstGeom>
        </p:spPr>
      </p:pic>
    </p:spTree>
    <p:extLst>
      <p:ext uri="{BB962C8B-B14F-4D97-AF65-F5344CB8AC3E}">
        <p14:creationId xmlns:p14="http://schemas.microsoft.com/office/powerpoint/2010/main" val="31843824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10" y="1113323"/>
            <a:ext cx="8116981" cy="2054409"/>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171450" indent="-171450">
              <a:lnSpc>
                <a:spcPct val="90000"/>
              </a:lnSpc>
              <a:buClr>
                <a:schemeClr val="dk1"/>
              </a:buClr>
              <a:buSzPts val="2800"/>
              <a:buChar char="•"/>
            </a:pPr>
            <a:r>
              <a:rPr lang="en-US" sz="1500" dirty="0"/>
              <a:t>NLI-pretraining improves Siamese network’s performance</a:t>
            </a:r>
          </a:p>
          <a:p>
            <a:pPr marL="171450" indent="-171450">
              <a:lnSpc>
                <a:spcPct val="90000"/>
              </a:lnSpc>
              <a:spcBef>
                <a:spcPts val="1800"/>
              </a:spcBef>
              <a:buSzPts val="2800"/>
              <a:buChar char="•"/>
            </a:pPr>
            <a:r>
              <a:rPr lang="en-US" sz="1500" dirty="0"/>
              <a:t>NLI-pretraining does not improve the result of Self-Explaining model (SOTA model for NLI)</a:t>
            </a:r>
          </a:p>
          <a:p>
            <a:pPr marL="514350" lvl="1" indent="-171450">
              <a:lnSpc>
                <a:spcPct val="90000"/>
              </a:lnSpc>
              <a:spcBef>
                <a:spcPts val="1800"/>
              </a:spcBef>
              <a:buSzPts val="2800"/>
              <a:buChar char="•"/>
            </a:pPr>
            <a:r>
              <a:rPr lang="en-US" sz="1500" dirty="0"/>
              <a:t>NLI information may be included during the pre-training for Self-Explaining model</a:t>
            </a:r>
          </a:p>
          <a:p>
            <a:pPr marL="214313" indent="-214313" defTabSz="342900" fontAlgn="auto">
              <a:spcBef>
                <a:spcPts val="0"/>
              </a:spcBef>
              <a:spcAft>
                <a:spcPts val="0"/>
              </a:spcAft>
              <a:buFont typeface="Arial" panose="020B0604020202020204" pitchFamily="34" charset="0"/>
              <a:buChar char="•"/>
              <a:defRPr/>
            </a:pPr>
            <a:endParaRPr lang="en-US" sz="1500" dirty="0">
              <a:solidFill>
                <a:prstClr val="black">
                  <a:lumMod val="85000"/>
                  <a:lumOff val="15000"/>
                </a:prstClr>
              </a:solidFill>
              <a:latin typeface="Gill Sans MT" panose="020B0502020104020203"/>
              <a:ea typeface="+mn-ea"/>
              <a:cs typeface="+mn-cs"/>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en-US" sz="2700" dirty="0"/>
              <a:t>Experimental Results of NLI-Pretraining</a:t>
            </a:r>
            <a:endParaRPr lang="en-US" sz="2700" dirty="0">
              <a:solidFill>
                <a:prstClr val="black">
                  <a:lumMod val="85000"/>
                  <a:lumOff val="15000"/>
                </a:prstClr>
              </a:solidFill>
            </a:endParaRPr>
          </a:p>
        </p:txBody>
      </p:sp>
      <p:pic>
        <p:nvPicPr>
          <p:cNvPr id="5" name="Google Shape;290;gf0a69d15fa_0_7">
            <a:extLst>
              <a:ext uri="{FF2B5EF4-FFF2-40B4-BE49-F238E27FC236}">
                <a16:creationId xmlns:a16="http://schemas.microsoft.com/office/drawing/2014/main" id="{E1254FBC-54B9-48D7-A588-FEB874414D49}"/>
              </a:ext>
            </a:extLst>
          </p:cNvPr>
          <p:cNvPicPr preferRelativeResize="0"/>
          <p:nvPr/>
        </p:nvPicPr>
        <p:blipFill>
          <a:blip r:embed="rId3">
            <a:alphaModFix/>
          </a:blip>
          <a:stretch>
            <a:fillRect/>
          </a:stretch>
        </p:blipFill>
        <p:spPr>
          <a:xfrm>
            <a:off x="3135086" y="2904400"/>
            <a:ext cx="1861457" cy="1406343"/>
          </a:xfrm>
          <a:prstGeom prst="rect">
            <a:avLst/>
          </a:prstGeom>
          <a:noFill/>
          <a:ln>
            <a:noFill/>
          </a:ln>
        </p:spPr>
      </p:pic>
      <p:sp>
        <p:nvSpPr>
          <p:cNvPr id="2" name="Rectangle 1">
            <a:extLst>
              <a:ext uri="{FF2B5EF4-FFF2-40B4-BE49-F238E27FC236}">
                <a16:creationId xmlns:a16="http://schemas.microsoft.com/office/drawing/2014/main" id="{86430CEA-18A8-4098-A556-E52E052A583A}"/>
              </a:ext>
            </a:extLst>
          </p:cNvPr>
          <p:cNvSpPr/>
          <p:nvPr/>
        </p:nvSpPr>
        <p:spPr>
          <a:xfrm>
            <a:off x="0" y="4970376"/>
            <a:ext cx="8689143" cy="196208"/>
          </a:xfrm>
          <a:prstGeom prst="rect">
            <a:avLst/>
          </a:prstGeom>
        </p:spPr>
        <p:txBody>
          <a:bodyPr wrap="square">
            <a:spAutoFit/>
          </a:bodyPr>
          <a:lstStyle/>
          <a:p>
            <a:r>
              <a:rPr lang="en-US" sz="675" dirty="0">
                <a:solidFill>
                  <a:srgbClr val="222222"/>
                </a:solidFill>
                <a:latin typeface="Arial" panose="020B0604020202020204" pitchFamily="34" charset="0"/>
              </a:rPr>
              <a:t>Sun, </a:t>
            </a:r>
            <a:r>
              <a:rPr lang="en-US" sz="675" dirty="0" err="1">
                <a:solidFill>
                  <a:srgbClr val="222222"/>
                </a:solidFill>
                <a:latin typeface="Arial" panose="020B0604020202020204" pitchFamily="34" charset="0"/>
              </a:rPr>
              <a:t>Zijun</a:t>
            </a:r>
            <a:r>
              <a:rPr lang="en-US" sz="675" dirty="0">
                <a:solidFill>
                  <a:srgbClr val="222222"/>
                </a:solidFill>
                <a:latin typeface="Arial" panose="020B0604020202020204" pitchFamily="34" charset="0"/>
              </a:rPr>
              <a:t>, et al. "Self-explaining structures improve </a:t>
            </a:r>
            <a:r>
              <a:rPr lang="en-US" sz="675" dirty="0" err="1">
                <a:solidFill>
                  <a:srgbClr val="222222"/>
                </a:solidFill>
                <a:latin typeface="Arial" panose="020B0604020202020204" pitchFamily="34" charset="0"/>
              </a:rPr>
              <a:t>nlp</a:t>
            </a:r>
            <a:r>
              <a:rPr lang="en-US" sz="675" dirty="0">
                <a:solidFill>
                  <a:srgbClr val="222222"/>
                </a:solidFill>
                <a:latin typeface="Arial" panose="020B0604020202020204" pitchFamily="34" charset="0"/>
              </a:rPr>
              <a:t> models." </a:t>
            </a:r>
            <a:r>
              <a:rPr lang="en-US" sz="675" i="1" dirty="0" err="1">
                <a:solidFill>
                  <a:srgbClr val="222222"/>
                </a:solidFill>
                <a:latin typeface="Arial" panose="020B0604020202020204" pitchFamily="34" charset="0"/>
              </a:rPr>
              <a:t>arXiv</a:t>
            </a:r>
            <a:r>
              <a:rPr lang="en-US" sz="675" i="1" dirty="0">
                <a:solidFill>
                  <a:srgbClr val="222222"/>
                </a:solidFill>
                <a:latin typeface="Arial" panose="020B0604020202020204" pitchFamily="34" charset="0"/>
              </a:rPr>
              <a:t> preprint arXiv:2012.01786</a:t>
            </a:r>
            <a:r>
              <a:rPr lang="en-US" sz="675" dirty="0">
                <a:solidFill>
                  <a:srgbClr val="222222"/>
                </a:solidFill>
                <a:latin typeface="Arial" panose="020B0604020202020204" pitchFamily="34" charset="0"/>
              </a:rPr>
              <a:t> (2020).</a:t>
            </a:r>
            <a:endParaRPr lang="en-AT" sz="675" dirty="0"/>
          </a:p>
        </p:txBody>
      </p:sp>
    </p:spTree>
    <p:extLst>
      <p:ext uri="{BB962C8B-B14F-4D97-AF65-F5344CB8AC3E}">
        <p14:creationId xmlns:p14="http://schemas.microsoft.com/office/powerpoint/2010/main" val="116449062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5358246" cy="2005934"/>
          </a:xfrm>
          <a:prstGeom prst="rect">
            <a:avLst/>
          </a:prstGeom>
          <a:noFill/>
          <a:ln>
            <a:noFill/>
          </a:ln>
        </p:spPr>
        <p:txBody>
          <a:bodyPr wrap="square" rtlCol="0">
            <a:spAutoFit/>
          </a:bodyPr>
          <a:lstStyle/>
          <a:p>
            <a:pPr lvl="0">
              <a:lnSpc>
                <a:spcPct val="90000"/>
              </a:lnSpc>
              <a:buClr>
                <a:schemeClr val="dk1"/>
              </a:buClr>
              <a:buSzPts val="2800"/>
            </a:pPr>
            <a:r>
              <a:rPr lang="en-US" sz="1650" dirty="0"/>
              <a:t>Learns information from a knowledge base</a:t>
            </a:r>
          </a:p>
          <a:p>
            <a:pPr marL="514350" lvl="1" indent="-171450">
              <a:lnSpc>
                <a:spcPct val="90000"/>
              </a:lnSpc>
              <a:buSzPts val="2400"/>
              <a:buChar char="•"/>
            </a:pPr>
            <a:r>
              <a:rPr lang="en-US" sz="1800" dirty="0"/>
              <a:t>Uses embeddings for representing data in knowledge base</a:t>
            </a:r>
          </a:p>
          <a:p>
            <a:pPr marL="514350" lvl="1" indent="-171450">
              <a:lnSpc>
                <a:spcPct val="90000"/>
              </a:lnSpc>
              <a:buSzPts val="2400"/>
              <a:buChar char="•"/>
            </a:pPr>
            <a:r>
              <a:rPr lang="en-US" sz="1800" dirty="0"/>
              <a:t>Knowledge base: tuples (head entity, relation, tail entity)</a:t>
            </a:r>
          </a:p>
          <a:p>
            <a:pPr>
              <a:lnSpc>
                <a:spcPct val="90000"/>
              </a:lnSpc>
              <a:spcBef>
                <a:spcPts val="1800"/>
              </a:spcBef>
              <a:buSzPts val="2800"/>
            </a:pPr>
            <a:r>
              <a:rPr lang="en-US" sz="1650" dirty="0"/>
              <a:t>Combines text-based method (e.g., BERT) with knowledge-based encoding method (e.g., </a:t>
            </a:r>
            <a:r>
              <a:rPr lang="en-US" sz="1650" dirty="0" err="1"/>
              <a:t>TransE</a:t>
            </a:r>
            <a:r>
              <a:rPr lang="en-US" sz="1650" dirty="0"/>
              <a:t>)</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Proposed Model</a:t>
            </a:r>
            <a:endParaRPr lang="en-US" sz="2700" dirty="0"/>
          </a:p>
        </p:txBody>
      </p:sp>
      <p:pic>
        <p:nvPicPr>
          <p:cNvPr id="5" name="Google Shape;222;gf07f999535_0_23">
            <a:extLst>
              <a:ext uri="{FF2B5EF4-FFF2-40B4-BE49-F238E27FC236}">
                <a16:creationId xmlns:a16="http://schemas.microsoft.com/office/drawing/2014/main" id="{674A4F88-5DA6-4F3D-8D35-2D72C690DFB4}"/>
              </a:ext>
            </a:extLst>
          </p:cNvPr>
          <p:cNvPicPr preferRelativeResize="0"/>
          <p:nvPr/>
        </p:nvPicPr>
        <p:blipFill>
          <a:blip r:embed="rId2">
            <a:alphaModFix/>
          </a:blip>
          <a:stretch>
            <a:fillRect/>
          </a:stretch>
        </p:blipFill>
        <p:spPr>
          <a:xfrm>
            <a:off x="310244" y="2734035"/>
            <a:ext cx="4488264" cy="2021530"/>
          </a:xfrm>
          <a:prstGeom prst="rect">
            <a:avLst/>
          </a:prstGeom>
          <a:noFill/>
          <a:ln>
            <a:noFill/>
          </a:ln>
        </p:spPr>
      </p:pic>
      <p:sp>
        <p:nvSpPr>
          <p:cNvPr id="2" name="Rectangle 1">
            <a:extLst>
              <a:ext uri="{FF2B5EF4-FFF2-40B4-BE49-F238E27FC236}">
                <a16:creationId xmlns:a16="http://schemas.microsoft.com/office/drawing/2014/main" id="{6B1C3E4E-61C1-4981-BDD9-A3456647D596}"/>
              </a:ext>
            </a:extLst>
          </p:cNvPr>
          <p:cNvSpPr/>
          <p:nvPr/>
        </p:nvSpPr>
        <p:spPr>
          <a:xfrm>
            <a:off x="6955972" y="1348033"/>
            <a:ext cx="2057400" cy="819455"/>
          </a:xfrm>
          <a:prstGeom prst="rect">
            <a:avLst/>
          </a:prstGeom>
        </p:spPr>
        <p:txBody>
          <a:bodyPr wrap="square">
            <a:spAutoFit/>
          </a:bodyPr>
          <a:lstStyle/>
          <a:p>
            <a:pPr lvl="0">
              <a:lnSpc>
                <a:spcPct val="90000"/>
              </a:lnSpc>
              <a:buClr>
                <a:schemeClr val="dk1"/>
              </a:buClr>
              <a:buSzPts val="2800"/>
            </a:pPr>
            <a:r>
              <a:rPr lang="en-US" sz="1050" dirty="0"/>
              <a:t>Embedding in knowledge bases </a:t>
            </a:r>
          </a:p>
          <a:p>
            <a:pPr lvl="0">
              <a:lnSpc>
                <a:spcPct val="90000"/>
              </a:lnSpc>
              <a:buClr>
                <a:schemeClr val="dk1"/>
              </a:buClr>
              <a:buSzPts val="2800"/>
            </a:pPr>
            <a:r>
              <a:rPr lang="en-US" sz="1050" dirty="0"/>
              <a:t>(</a:t>
            </a:r>
            <a:r>
              <a:rPr lang="en-US" sz="1050" dirty="0" err="1"/>
              <a:t>TransE</a:t>
            </a:r>
            <a:r>
              <a:rPr lang="en-US" sz="1050" dirty="0"/>
              <a:t>):</a:t>
            </a:r>
          </a:p>
          <a:p>
            <a:pPr lvl="0">
              <a:lnSpc>
                <a:spcPct val="90000"/>
              </a:lnSpc>
              <a:buClr>
                <a:schemeClr val="dk1"/>
              </a:buClr>
              <a:buSzPts val="2800"/>
            </a:pPr>
            <a:r>
              <a:rPr lang="en-US" sz="1050" dirty="0"/>
              <a:t>   </a:t>
            </a:r>
            <a:r>
              <a:rPr lang="en-US" sz="1050" i="1" dirty="0"/>
              <a:t>head entity </a:t>
            </a:r>
            <a:r>
              <a:rPr lang="en-US" sz="1050" dirty="0"/>
              <a:t>+ </a:t>
            </a:r>
            <a:r>
              <a:rPr lang="en-US" sz="1050" i="1" dirty="0"/>
              <a:t>relation</a:t>
            </a:r>
            <a:r>
              <a:rPr lang="en-US" sz="1050" dirty="0"/>
              <a:t> = </a:t>
            </a:r>
            <a:r>
              <a:rPr lang="en-US" sz="1050" i="1" dirty="0"/>
              <a:t>tail entity</a:t>
            </a:r>
          </a:p>
        </p:txBody>
      </p:sp>
      <p:pic>
        <p:nvPicPr>
          <p:cNvPr id="7" name="Google Shape;244;gf07f999535_0_35">
            <a:extLst>
              <a:ext uri="{FF2B5EF4-FFF2-40B4-BE49-F238E27FC236}">
                <a16:creationId xmlns:a16="http://schemas.microsoft.com/office/drawing/2014/main" id="{8313E405-8B8D-4AC5-A961-D50CCC4895B5}"/>
              </a:ext>
            </a:extLst>
          </p:cNvPr>
          <p:cNvPicPr preferRelativeResize="0"/>
          <p:nvPr/>
        </p:nvPicPr>
        <p:blipFill>
          <a:blip r:embed="rId3">
            <a:alphaModFix/>
          </a:blip>
          <a:stretch>
            <a:fillRect/>
          </a:stretch>
        </p:blipFill>
        <p:spPr>
          <a:xfrm>
            <a:off x="5937068" y="1068228"/>
            <a:ext cx="1018904" cy="1149408"/>
          </a:xfrm>
          <a:prstGeom prst="rect">
            <a:avLst/>
          </a:prstGeom>
          <a:noFill/>
          <a:ln>
            <a:noFill/>
          </a:ln>
        </p:spPr>
      </p:pic>
      <p:pic>
        <p:nvPicPr>
          <p:cNvPr id="8" name="Google Shape;252;gecf1c71f29_0_0">
            <a:extLst>
              <a:ext uri="{FF2B5EF4-FFF2-40B4-BE49-F238E27FC236}">
                <a16:creationId xmlns:a16="http://schemas.microsoft.com/office/drawing/2014/main" id="{65035A57-6B70-420B-A9AA-94FB604F7DD6}"/>
              </a:ext>
            </a:extLst>
          </p:cNvPr>
          <p:cNvPicPr preferRelativeResize="0"/>
          <p:nvPr/>
        </p:nvPicPr>
        <p:blipFill>
          <a:blip r:embed="rId4">
            <a:alphaModFix/>
          </a:blip>
          <a:stretch>
            <a:fillRect/>
          </a:stretch>
        </p:blipFill>
        <p:spPr>
          <a:xfrm>
            <a:off x="6162403" y="2833955"/>
            <a:ext cx="2671354" cy="1921610"/>
          </a:xfrm>
          <a:prstGeom prst="rect">
            <a:avLst/>
          </a:prstGeom>
          <a:noFill/>
          <a:ln>
            <a:solidFill>
              <a:schemeClr val="tx1"/>
            </a:solidFill>
          </a:ln>
        </p:spPr>
      </p:pic>
      <p:cxnSp>
        <p:nvCxnSpPr>
          <p:cNvPr id="4" name="Straight Arrow Connector 3">
            <a:extLst>
              <a:ext uri="{FF2B5EF4-FFF2-40B4-BE49-F238E27FC236}">
                <a16:creationId xmlns:a16="http://schemas.microsoft.com/office/drawing/2014/main" id="{C7576504-DF4B-4E8A-84EC-2C676281D926}"/>
              </a:ext>
            </a:extLst>
          </p:cNvPr>
          <p:cNvCxnSpPr>
            <a:cxnSpLocks/>
          </p:cNvCxnSpPr>
          <p:nvPr/>
        </p:nvCxnSpPr>
        <p:spPr>
          <a:xfrm flipV="1">
            <a:off x="2286000" y="3794761"/>
            <a:ext cx="3866606" cy="888274"/>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4E19DD9-5941-4409-95B6-0C45B345B961}"/>
              </a:ext>
            </a:extLst>
          </p:cNvPr>
          <p:cNvSpPr/>
          <p:nvPr/>
        </p:nvSpPr>
        <p:spPr>
          <a:xfrm>
            <a:off x="-46893" y="4973087"/>
            <a:ext cx="8805539" cy="196208"/>
          </a:xfrm>
          <a:prstGeom prst="rect">
            <a:avLst/>
          </a:prstGeom>
        </p:spPr>
        <p:txBody>
          <a:bodyPr wrap="square">
            <a:spAutoFit/>
          </a:bodyPr>
          <a:lstStyle/>
          <a:p>
            <a:r>
              <a:rPr lang="en-US" sz="675" dirty="0" err="1">
                <a:solidFill>
                  <a:srgbClr val="222222"/>
                </a:solidFill>
                <a:latin typeface="Arial" panose="020B0604020202020204" pitchFamily="34" charset="0"/>
              </a:rPr>
              <a:t>Bordes</a:t>
            </a:r>
            <a:r>
              <a:rPr lang="en-US" sz="675" dirty="0">
                <a:solidFill>
                  <a:srgbClr val="222222"/>
                </a:solidFill>
                <a:latin typeface="Arial" panose="020B0604020202020204" pitchFamily="34" charset="0"/>
              </a:rPr>
              <a:t>, A., </a:t>
            </a:r>
            <a:r>
              <a:rPr lang="en-US" sz="675" dirty="0" err="1">
                <a:solidFill>
                  <a:srgbClr val="222222"/>
                </a:solidFill>
                <a:latin typeface="Arial" panose="020B0604020202020204" pitchFamily="34" charset="0"/>
              </a:rPr>
              <a:t>Usunier</a:t>
            </a:r>
            <a:r>
              <a:rPr lang="en-US" sz="675" dirty="0">
                <a:solidFill>
                  <a:srgbClr val="222222"/>
                </a:solidFill>
                <a:latin typeface="Arial" panose="020B0604020202020204" pitchFamily="34" charset="0"/>
              </a:rPr>
              <a:t>, N., Garcia-Duran, A., Weston, J., &amp; </a:t>
            </a:r>
            <a:r>
              <a:rPr lang="en-US" sz="675" dirty="0" err="1">
                <a:solidFill>
                  <a:srgbClr val="222222"/>
                </a:solidFill>
                <a:latin typeface="Arial" panose="020B0604020202020204" pitchFamily="34" charset="0"/>
              </a:rPr>
              <a:t>Yakhnenko</a:t>
            </a:r>
            <a:r>
              <a:rPr lang="en-US" sz="675" dirty="0">
                <a:solidFill>
                  <a:srgbClr val="222222"/>
                </a:solidFill>
                <a:latin typeface="Arial" panose="020B0604020202020204" pitchFamily="34" charset="0"/>
              </a:rPr>
              <a:t>, O. (2013). Translating embeddings for modeling multi-relational data. </a:t>
            </a:r>
            <a:r>
              <a:rPr lang="en-US" sz="675" i="1" dirty="0">
                <a:solidFill>
                  <a:srgbClr val="222222"/>
                </a:solidFill>
                <a:latin typeface="Arial" panose="020B0604020202020204" pitchFamily="34" charset="0"/>
              </a:rPr>
              <a:t>Advances in neural information processing systems</a:t>
            </a:r>
            <a:r>
              <a:rPr lang="en-US" sz="675" dirty="0">
                <a:solidFill>
                  <a:srgbClr val="222222"/>
                </a:solidFill>
                <a:latin typeface="Arial" panose="020B0604020202020204" pitchFamily="34" charset="0"/>
              </a:rPr>
              <a:t>, </a:t>
            </a:r>
            <a:r>
              <a:rPr lang="en-US" sz="675" i="1" dirty="0">
                <a:solidFill>
                  <a:srgbClr val="222222"/>
                </a:solidFill>
                <a:latin typeface="Arial" panose="020B0604020202020204" pitchFamily="34" charset="0"/>
              </a:rPr>
              <a:t>26</a:t>
            </a:r>
            <a:r>
              <a:rPr lang="en-US" sz="675" dirty="0">
                <a:solidFill>
                  <a:srgbClr val="222222"/>
                </a:solidFill>
                <a:latin typeface="Arial" panose="020B0604020202020204" pitchFamily="34" charset="0"/>
              </a:rPr>
              <a:t>.</a:t>
            </a:r>
            <a:endParaRPr lang="en-AT" sz="675" dirty="0"/>
          </a:p>
        </p:txBody>
      </p:sp>
    </p:spTree>
    <p:extLst>
      <p:ext uri="{BB962C8B-B14F-4D97-AF65-F5344CB8AC3E}">
        <p14:creationId xmlns:p14="http://schemas.microsoft.com/office/powerpoint/2010/main" val="291890103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116981" cy="3734869"/>
          </a:xfrm>
          <a:prstGeom prst="rect">
            <a:avLst/>
          </a:prstGeom>
          <a:noFill/>
          <a:ln>
            <a:noFill/>
          </a:ln>
        </p:spPr>
        <p:txBody>
          <a:bodyPr wrap="square" rtlCol="0">
            <a:spAutoFit/>
          </a:bodyPr>
          <a:lstStyle/>
          <a:p>
            <a:pPr lvl="0">
              <a:lnSpc>
                <a:spcPct val="90000"/>
              </a:lnSpc>
              <a:buClr>
                <a:schemeClr val="dk1"/>
              </a:buClr>
              <a:buSzPts val="2800"/>
            </a:pPr>
            <a:r>
              <a:rPr lang="en-US" sz="1800" dirty="0"/>
              <a:t>Commonsense Reasoning Knowledge Base</a:t>
            </a:r>
          </a:p>
          <a:p>
            <a:pPr marL="171450" indent="-171450">
              <a:lnSpc>
                <a:spcPct val="90000"/>
              </a:lnSpc>
              <a:spcBef>
                <a:spcPts val="1800"/>
              </a:spcBef>
              <a:buSzPts val="2800"/>
              <a:buChar char="•"/>
            </a:pPr>
            <a:r>
              <a:rPr lang="en-US" sz="1800" dirty="0"/>
              <a:t>9 if-then relation classes</a:t>
            </a:r>
          </a:p>
          <a:p>
            <a:pPr marL="514350" lvl="1" indent="-171450">
              <a:lnSpc>
                <a:spcPct val="90000"/>
              </a:lnSpc>
              <a:buSzPts val="2400"/>
              <a:buChar char="•"/>
            </a:pPr>
            <a:r>
              <a:rPr lang="en-US" sz="1500" dirty="0"/>
              <a:t>cause</a:t>
            </a:r>
          </a:p>
          <a:p>
            <a:pPr marL="514350" lvl="1" indent="-171450">
              <a:lnSpc>
                <a:spcPct val="90000"/>
              </a:lnSpc>
              <a:buSzPts val="2400"/>
              <a:buChar char="•"/>
            </a:pPr>
            <a:r>
              <a:rPr lang="en-US" sz="1500" dirty="0"/>
              <a:t>reaction</a:t>
            </a:r>
          </a:p>
          <a:p>
            <a:pPr marL="514350" lvl="1" indent="-171450">
              <a:lnSpc>
                <a:spcPct val="90000"/>
              </a:lnSpc>
              <a:buSzPts val="2400"/>
              <a:buChar char="•"/>
            </a:pPr>
            <a:r>
              <a:rPr lang="en-US" sz="1500" dirty="0"/>
              <a:t>intention</a:t>
            </a:r>
          </a:p>
          <a:p>
            <a:pPr marL="514350" lvl="1" indent="-171450">
              <a:lnSpc>
                <a:spcPct val="90000"/>
              </a:lnSpc>
              <a:buSzPts val="2400"/>
              <a:buChar char="•"/>
            </a:pPr>
            <a:r>
              <a:rPr lang="en-US" sz="1500" dirty="0"/>
              <a:t>effect</a:t>
            </a:r>
          </a:p>
          <a:p>
            <a:pPr marL="171450" indent="-171450">
              <a:lnSpc>
                <a:spcPct val="90000"/>
              </a:lnSpc>
              <a:buClr>
                <a:schemeClr val="dk1"/>
              </a:buClr>
              <a:buSzPts val="2800"/>
              <a:buChar char="•"/>
            </a:pPr>
            <a:endParaRPr lang="en-US" sz="1800" dirty="0"/>
          </a:p>
          <a:p>
            <a:pPr marL="171450" indent="-171450">
              <a:lnSpc>
                <a:spcPct val="90000"/>
              </a:lnSpc>
              <a:buClr>
                <a:schemeClr val="dk1"/>
              </a:buClr>
              <a:buSzPts val="2800"/>
              <a:buChar char="•"/>
            </a:pPr>
            <a:r>
              <a:rPr lang="en-US" sz="1800" dirty="0"/>
              <a:t>Many</a:t>
            </a:r>
            <a:r>
              <a:rPr lang="en-US" sz="1800" dirty="0">
                <a:solidFill>
                  <a:srgbClr val="FF0000"/>
                </a:solidFill>
              </a:rPr>
              <a:t> </a:t>
            </a:r>
            <a:r>
              <a:rPr lang="en-US" sz="1800" dirty="0"/>
              <a:t>physical and event-centered relations</a:t>
            </a:r>
          </a:p>
          <a:p>
            <a:pPr marL="514350" lvl="1" indent="-171450">
              <a:lnSpc>
                <a:spcPct val="90000"/>
              </a:lnSpc>
              <a:buSzPts val="2400"/>
              <a:buChar char="•"/>
            </a:pPr>
            <a:r>
              <a:rPr lang="en-US" sz="1500" dirty="0"/>
              <a:t>“</a:t>
            </a:r>
            <a:r>
              <a:rPr lang="en-US" sz="1500" dirty="0" err="1"/>
              <a:t>IsAfter</a:t>
            </a:r>
            <a:r>
              <a:rPr lang="en-US" sz="1500" dirty="0"/>
              <a:t>”, “</a:t>
            </a:r>
            <a:r>
              <a:rPr lang="en-US" sz="1500" dirty="0" err="1"/>
              <a:t>IsBefore</a:t>
            </a:r>
            <a:r>
              <a:rPr lang="en-US" sz="1500" dirty="0"/>
              <a:t>”, “</a:t>
            </a:r>
            <a:r>
              <a:rPr lang="en-US" sz="1500" dirty="0" err="1"/>
              <a:t>HasSubEvent</a:t>
            </a:r>
            <a:r>
              <a:rPr lang="en-US" sz="1500" dirty="0"/>
              <a:t>”, “</a:t>
            </a:r>
            <a:r>
              <a:rPr lang="en-US" sz="1500" dirty="0" err="1"/>
              <a:t>HinderedBy</a:t>
            </a:r>
            <a:r>
              <a:rPr lang="en-US" sz="1500" dirty="0"/>
              <a:t>”</a:t>
            </a:r>
          </a:p>
          <a:p>
            <a:pPr marL="171450" indent="-171450">
              <a:lnSpc>
                <a:spcPct val="90000"/>
              </a:lnSpc>
              <a:spcBef>
                <a:spcPts val="1800"/>
              </a:spcBef>
              <a:buSzPts val="2800"/>
              <a:buChar char="•"/>
            </a:pPr>
            <a:r>
              <a:rPr lang="en-US" sz="1800" dirty="0"/>
              <a:t>Includes </a:t>
            </a:r>
            <a:r>
              <a:rPr lang="en-US" sz="1800" dirty="0" err="1"/>
              <a:t>ConceptNet</a:t>
            </a:r>
            <a:r>
              <a:rPr lang="en-US" sz="1800" dirty="0"/>
              <a:t> knowledge</a:t>
            </a:r>
          </a:p>
          <a:p>
            <a:pPr marL="514350" lvl="1" indent="-171450">
              <a:lnSpc>
                <a:spcPct val="90000"/>
              </a:lnSpc>
              <a:buSzPts val="2400"/>
              <a:buChar char="•"/>
            </a:pPr>
            <a:r>
              <a:rPr lang="en-US" sz="1500" dirty="0" err="1"/>
              <a:t>ConceptNet</a:t>
            </a:r>
            <a:r>
              <a:rPr lang="en-US" sz="1500" dirty="0"/>
              <a:t> is the most commonly used commonsense </a:t>
            </a:r>
          </a:p>
          <a:p>
            <a:pPr lvl="1">
              <a:lnSpc>
                <a:spcPct val="90000"/>
              </a:lnSpc>
              <a:buSzPts val="2400"/>
            </a:pPr>
            <a:r>
              <a:rPr lang="en-US" sz="1500" dirty="0"/>
              <a:t>    knowledge base about physical entities</a:t>
            </a:r>
          </a:p>
          <a:p>
            <a:pPr marL="171450" indent="-171450">
              <a:lnSpc>
                <a:spcPct val="90000"/>
              </a:lnSpc>
              <a:spcBef>
                <a:spcPts val="1800"/>
              </a:spcBef>
              <a:buSzPts val="2800"/>
              <a:buChar char="•"/>
            </a:pPr>
            <a:endParaRPr lang="en-US" sz="1800" dirty="0"/>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ATOMIC</a:t>
            </a:r>
            <a:r>
              <a:rPr lang="sv-SE" sz="2700" dirty="0">
                <a:solidFill>
                  <a:prstClr val="black">
                    <a:lumMod val="85000"/>
                    <a:lumOff val="15000"/>
                  </a:prstClr>
                </a:solidFill>
              </a:rPr>
              <a:t> Knowledge Base</a:t>
            </a:r>
            <a:endParaRPr lang="en-US" sz="2700" dirty="0">
              <a:solidFill>
                <a:prstClr val="black">
                  <a:lumMod val="85000"/>
                  <a:lumOff val="15000"/>
                </a:prstClr>
              </a:solidFill>
            </a:endParaRPr>
          </a:p>
        </p:txBody>
      </p:sp>
      <p:pic>
        <p:nvPicPr>
          <p:cNvPr id="4098" name="Picture 2" descr="https://lh4.googleusercontent.com/u7TQLoMYcxMpwHtZiBam4dXIPj0DM-VVxqD4wso0dMyris7jJYnqvoHEjcLwtS_Uy-AwdXcqzq5CqyBd2LbMq_QSnSo_4fiMZbFZQHT0KYq4e1M07hFK2q5VWfmtz-q4pA">
            <a:extLst>
              <a:ext uri="{FF2B5EF4-FFF2-40B4-BE49-F238E27FC236}">
                <a16:creationId xmlns:a16="http://schemas.microsoft.com/office/drawing/2014/main" id="{2FBC63C9-2AD8-4812-ACB1-BAD18ED06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77"/>
          <a:stretch/>
        </p:blipFill>
        <p:spPr bwMode="auto">
          <a:xfrm>
            <a:off x="5588477" y="1015352"/>
            <a:ext cx="2902380" cy="32805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3533282-0F84-424F-A0F3-17431E7D5E2F}"/>
              </a:ext>
            </a:extLst>
          </p:cNvPr>
          <p:cNvSpPr/>
          <p:nvPr/>
        </p:nvSpPr>
        <p:spPr>
          <a:xfrm>
            <a:off x="5929747" y="4192048"/>
            <a:ext cx="3013967" cy="230832"/>
          </a:xfrm>
          <a:prstGeom prst="rect">
            <a:avLst/>
          </a:prstGeom>
        </p:spPr>
        <p:txBody>
          <a:bodyPr wrap="none">
            <a:spAutoFit/>
          </a:bodyPr>
          <a:lstStyle/>
          <a:p>
            <a:r>
              <a:rPr lang="en-AT" sz="900" dirty="0"/>
              <a:t>https://homes.cs.washington.edu/~msap/atomic/</a:t>
            </a:r>
          </a:p>
        </p:txBody>
      </p:sp>
    </p:spTree>
    <p:extLst>
      <p:ext uri="{BB962C8B-B14F-4D97-AF65-F5344CB8AC3E}">
        <p14:creationId xmlns:p14="http://schemas.microsoft.com/office/powerpoint/2010/main" val="251439378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1"/>
            <a:ext cx="8116981" cy="1569660"/>
          </a:xfrm>
          <a:prstGeom prst="rect">
            <a:avLst/>
          </a:prstGeom>
          <a:noFill/>
          <a:ln>
            <a:noFill/>
          </a:ln>
        </p:spPr>
        <p:txBody>
          <a:bodyPr wrap="square" rtlCol="0">
            <a:spAutoFit/>
          </a:bodyPr>
          <a:lstStyle/>
          <a:p>
            <a:pPr marL="214313" indent="-214313">
              <a:lnSpc>
                <a:spcPct val="90000"/>
              </a:lnSpc>
              <a:buClr>
                <a:schemeClr val="dk1"/>
              </a:buClr>
              <a:buSzPts val="2800"/>
              <a:buFont typeface="Arial" panose="020B0604020202020204" pitchFamily="34" charset="0"/>
              <a:buChar char="•"/>
            </a:pPr>
            <a:r>
              <a:rPr lang="en-US" sz="1800" dirty="0"/>
              <a:t>Encoder Fully Based on Contextual Information</a:t>
            </a:r>
          </a:p>
          <a:p>
            <a:pPr marL="514350" lvl="1" indent="-171450">
              <a:lnSpc>
                <a:spcPct val="90000"/>
              </a:lnSpc>
              <a:buSzPts val="2400"/>
              <a:buChar char="•"/>
            </a:pPr>
            <a:r>
              <a:rPr lang="en-US" sz="1800" dirty="0"/>
              <a:t>transform to the same dimension by 1 feedforward layer</a:t>
            </a:r>
          </a:p>
          <a:p>
            <a:pPr marL="171450" indent="-171450">
              <a:lnSpc>
                <a:spcPct val="90000"/>
              </a:lnSpc>
              <a:spcBef>
                <a:spcPts val="1800"/>
              </a:spcBef>
              <a:buSzPts val="2800"/>
              <a:buChar char="•"/>
            </a:pPr>
            <a:r>
              <a:rPr lang="en-US" sz="1800" dirty="0"/>
              <a:t>Encoder Based on Knowledge Base</a:t>
            </a:r>
          </a:p>
          <a:p>
            <a:pPr marL="514350" lvl="1" indent="-171450">
              <a:lnSpc>
                <a:spcPct val="90000"/>
              </a:lnSpc>
              <a:buSzPts val="2400"/>
              <a:buChar char="•"/>
            </a:pPr>
            <a:r>
              <a:rPr lang="en-US" sz="1800" dirty="0"/>
              <a:t>concatenation of embeddings of hypothesis and premise</a:t>
            </a:r>
          </a:p>
          <a:p>
            <a:pPr marL="514350" lvl="1" indent="-171450">
              <a:lnSpc>
                <a:spcPct val="90000"/>
              </a:lnSpc>
              <a:buSzPts val="2400"/>
              <a:buChar char="•"/>
            </a:pPr>
            <a:r>
              <a:rPr lang="en-US" sz="1800" dirty="0"/>
              <a:t>transform to the same dimension by 1 feedforward layer</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en-US" sz="2700" dirty="0"/>
              <a:t>Outline of Proposed Model</a:t>
            </a:r>
            <a:endParaRPr lang="en-US" sz="2700" dirty="0">
              <a:solidFill>
                <a:prstClr val="black">
                  <a:lumMod val="85000"/>
                  <a:lumOff val="15000"/>
                </a:prstClr>
              </a:solidFill>
            </a:endParaRPr>
          </a:p>
        </p:txBody>
      </p:sp>
      <p:pic>
        <p:nvPicPr>
          <p:cNvPr id="5" name="Google Shape;260;gecf1c71f29_0_7">
            <a:extLst>
              <a:ext uri="{FF2B5EF4-FFF2-40B4-BE49-F238E27FC236}">
                <a16:creationId xmlns:a16="http://schemas.microsoft.com/office/drawing/2014/main" id="{7F63293B-7E42-402B-AB64-3E42070EB117}"/>
              </a:ext>
            </a:extLst>
          </p:cNvPr>
          <p:cNvPicPr preferRelativeResize="0"/>
          <p:nvPr/>
        </p:nvPicPr>
        <p:blipFill>
          <a:blip r:embed="rId2">
            <a:alphaModFix/>
          </a:blip>
          <a:stretch>
            <a:fillRect/>
          </a:stretch>
        </p:blipFill>
        <p:spPr>
          <a:xfrm>
            <a:off x="2513660" y="2717946"/>
            <a:ext cx="4540283" cy="1997746"/>
          </a:xfrm>
          <a:prstGeom prst="rect">
            <a:avLst/>
          </a:prstGeom>
          <a:noFill/>
          <a:ln>
            <a:noFill/>
          </a:ln>
        </p:spPr>
      </p:pic>
    </p:spTree>
    <p:extLst>
      <p:ext uri="{BB962C8B-B14F-4D97-AF65-F5344CB8AC3E}">
        <p14:creationId xmlns:p14="http://schemas.microsoft.com/office/powerpoint/2010/main" val="41052359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116981" cy="1008738"/>
          </a:xfrm>
          <a:prstGeom prst="rect">
            <a:avLst/>
          </a:prstGeom>
          <a:noFill/>
          <a:ln>
            <a:noFill/>
          </a:ln>
        </p:spPr>
        <p:txBody>
          <a:bodyPr wrap="square" rtlCol="0">
            <a:spAutoFit/>
          </a:bodyPr>
          <a:lstStyle/>
          <a:p>
            <a:pPr lvl="0">
              <a:lnSpc>
                <a:spcPct val="90000"/>
              </a:lnSpc>
              <a:buClr>
                <a:schemeClr val="dk1"/>
              </a:buClr>
              <a:buSzPts val="2800"/>
            </a:pPr>
            <a:r>
              <a:rPr lang="en-US" sz="1650" dirty="0"/>
              <a:t>Embedding for Knowledge Bases</a:t>
            </a:r>
          </a:p>
          <a:p>
            <a:pPr marL="171450" indent="-171450">
              <a:lnSpc>
                <a:spcPct val="90000"/>
              </a:lnSpc>
              <a:spcBef>
                <a:spcPts val="1800"/>
              </a:spcBef>
              <a:buSzPts val="2800"/>
              <a:buChar char="•"/>
            </a:pPr>
            <a:r>
              <a:rPr lang="en-US" sz="1650" dirty="0"/>
              <a:t>head entity + relation = tail entity</a:t>
            </a:r>
          </a:p>
          <a:p>
            <a:pPr marL="514350" lvl="1" indent="-171450">
              <a:lnSpc>
                <a:spcPct val="90000"/>
              </a:lnSpc>
              <a:buSzPts val="2400"/>
              <a:buChar char="•"/>
            </a:pPr>
            <a:r>
              <a:rPr lang="en-US" sz="1650" dirty="0"/>
              <a:t>inspired by word embedding methods</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TransE</a:t>
            </a:r>
            <a:endParaRPr lang="en-US" sz="2700" dirty="0"/>
          </a:p>
        </p:txBody>
      </p:sp>
      <p:pic>
        <p:nvPicPr>
          <p:cNvPr id="5" name="Google Shape;244;gf07f999535_0_35">
            <a:extLst>
              <a:ext uri="{FF2B5EF4-FFF2-40B4-BE49-F238E27FC236}">
                <a16:creationId xmlns:a16="http://schemas.microsoft.com/office/drawing/2014/main" id="{149024E7-61D0-45D7-910B-717404C5C16F}"/>
              </a:ext>
            </a:extLst>
          </p:cNvPr>
          <p:cNvPicPr preferRelativeResize="0"/>
          <p:nvPr/>
        </p:nvPicPr>
        <p:blipFill>
          <a:blip r:embed="rId2">
            <a:alphaModFix/>
          </a:blip>
          <a:stretch>
            <a:fillRect/>
          </a:stretch>
        </p:blipFill>
        <p:spPr>
          <a:xfrm>
            <a:off x="1333099" y="2668937"/>
            <a:ext cx="2378213" cy="2161481"/>
          </a:xfrm>
          <a:prstGeom prst="rect">
            <a:avLst/>
          </a:prstGeom>
          <a:noFill/>
          <a:ln>
            <a:noFill/>
          </a:ln>
        </p:spPr>
      </p:pic>
    </p:spTree>
    <p:extLst>
      <p:ext uri="{BB962C8B-B14F-4D97-AF65-F5344CB8AC3E}">
        <p14:creationId xmlns:p14="http://schemas.microsoft.com/office/powerpoint/2010/main" val="306129999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116981" cy="969496"/>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171450" indent="-171450">
              <a:lnSpc>
                <a:spcPct val="90000"/>
              </a:lnSpc>
              <a:buClr>
                <a:schemeClr val="dk1"/>
              </a:buClr>
              <a:buSzPts val="2800"/>
              <a:buChar char="•"/>
            </a:pPr>
            <a:r>
              <a:rPr lang="en-US" sz="1500" dirty="0"/>
              <a:t>Concept embedding: sentence encoder + weight W</a:t>
            </a:r>
          </a:p>
          <a:p>
            <a:pPr marL="171450" indent="-171450">
              <a:lnSpc>
                <a:spcPct val="90000"/>
              </a:lnSpc>
              <a:spcBef>
                <a:spcPts val="1800"/>
              </a:spcBef>
              <a:buSzPts val="2800"/>
              <a:buChar char="•"/>
            </a:pPr>
            <a:r>
              <a:rPr lang="en-US" sz="1500" dirty="0"/>
              <a:t>Relation embedding: same as </a:t>
            </a:r>
            <a:r>
              <a:rPr lang="en-US" sz="1500" dirty="0" err="1"/>
              <a:t>TransE</a:t>
            </a:r>
            <a:endParaRPr lang="en-US" sz="1500" dirty="0"/>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en-US" sz="2700" dirty="0" err="1"/>
              <a:t>TransE</a:t>
            </a:r>
            <a:r>
              <a:rPr lang="en-US" sz="2700" dirty="0"/>
              <a:t> for Sentences</a:t>
            </a:r>
            <a:endParaRPr lang="en-US" sz="2700" dirty="0">
              <a:solidFill>
                <a:prstClr val="black">
                  <a:lumMod val="85000"/>
                  <a:lumOff val="15000"/>
                </a:prstClr>
              </a:solidFill>
            </a:endParaRPr>
          </a:p>
        </p:txBody>
      </p:sp>
      <p:pic>
        <p:nvPicPr>
          <p:cNvPr id="5" name="Google Shape;252;gecf1c71f29_0_0">
            <a:extLst>
              <a:ext uri="{FF2B5EF4-FFF2-40B4-BE49-F238E27FC236}">
                <a16:creationId xmlns:a16="http://schemas.microsoft.com/office/drawing/2014/main" id="{C8BEED05-AD88-4A0E-8720-EF60A1E78479}"/>
              </a:ext>
            </a:extLst>
          </p:cNvPr>
          <p:cNvPicPr preferRelativeResize="0"/>
          <p:nvPr/>
        </p:nvPicPr>
        <p:blipFill>
          <a:blip r:embed="rId2">
            <a:alphaModFix/>
          </a:blip>
          <a:stretch>
            <a:fillRect/>
          </a:stretch>
        </p:blipFill>
        <p:spPr>
          <a:xfrm>
            <a:off x="2507212" y="2597944"/>
            <a:ext cx="3042713" cy="2169319"/>
          </a:xfrm>
          <a:prstGeom prst="rect">
            <a:avLst/>
          </a:prstGeom>
          <a:noFill/>
          <a:ln>
            <a:noFill/>
          </a:ln>
        </p:spPr>
      </p:pic>
    </p:spTree>
    <p:extLst>
      <p:ext uri="{BB962C8B-B14F-4D97-AF65-F5344CB8AC3E}">
        <p14:creationId xmlns:p14="http://schemas.microsoft.com/office/powerpoint/2010/main" val="195588838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078048"/>
            <a:ext cx="8116981" cy="3831818"/>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171450" indent="-151448">
              <a:lnSpc>
                <a:spcPct val="90000"/>
              </a:lnSpc>
              <a:buClr>
                <a:schemeClr val="dk1"/>
              </a:buClr>
              <a:buSzPct val="100000"/>
              <a:buChar char="•"/>
            </a:pPr>
            <a:r>
              <a:rPr lang="en-US" sz="1500" dirty="0"/>
              <a:t>Siamese Network with Tanh Layers and </a:t>
            </a:r>
            <a:r>
              <a:rPr lang="en-US" sz="1500" dirty="0" err="1"/>
              <a:t>GloVe</a:t>
            </a:r>
            <a:endParaRPr lang="en-US" sz="1500" dirty="0"/>
          </a:p>
          <a:p>
            <a:pPr marL="171450" indent="-151448">
              <a:lnSpc>
                <a:spcPct val="90000"/>
              </a:lnSpc>
              <a:spcBef>
                <a:spcPts val="1800"/>
              </a:spcBef>
              <a:buSzPct val="100000"/>
              <a:buChar char="•"/>
            </a:pPr>
            <a:r>
              <a:rPr lang="en-US" sz="1500" dirty="0"/>
              <a:t>SBERT + FFN</a:t>
            </a:r>
          </a:p>
          <a:p>
            <a:pPr marL="171450" indent="-151448">
              <a:lnSpc>
                <a:spcPct val="90000"/>
              </a:lnSpc>
              <a:spcBef>
                <a:spcPts val="1800"/>
              </a:spcBef>
              <a:buSzPct val="100000"/>
              <a:buChar char="•"/>
            </a:pPr>
            <a:r>
              <a:rPr lang="en-US" sz="1500" dirty="0"/>
              <a:t>BERT</a:t>
            </a:r>
          </a:p>
          <a:p>
            <a:pPr marL="171450" indent="-151448">
              <a:lnSpc>
                <a:spcPct val="90000"/>
              </a:lnSpc>
              <a:spcBef>
                <a:spcPts val="1800"/>
              </a:spcBef>
              <a:buSzPct val="100000"/>
              <a:buChar char="•"/>
            </a:pPr>
            <a:r>
              <a:rPr lang="en-US" sz="1500" dirty="0"/>
              <a:t>Self-Explaining Model with </a:t>
            </a:r>
            <a:r>
              <a:rPr lang="en-US" sz="1500" dirty="0" err="1"/>
              <a:t>RoBERTa</a:t>
            </a:r>
            <a:endParaRPr lang="en-US" sz="1500" dirty="0"/>
          </a:p>
          <a:p>
            <a:pPr marL="171450" indent="-151448">
              <a:lnSpc>
                <a:spcPct val="90000"/>
              </a:lnSpc>
              <a:spcBef>
                <a:spcPts val="1800"/>
              </a:spcBef>
              <a:buSzPct val="100000"/>
              <a:buChar char="•"/>
            </a:pPr>
            <a:r>
              <a:rPr lang="en-US" sz="1500" dirty="0"/>
              <a:t>Siamese + NLI-pretraining</a:t>
            </a:r>
          </a:p>
          <a:p>
            <a:pPr marL="171450" indent="-151448">
              <a:lnSpc>
                <a:spcPct val="90000"/>
              </a:lnSpc>
              <a:spcBef>
                <a:spcPts val="1800"/>
              </a:spcBef>
              <a:buSzPct val="100000"/>
              <a:buChar char="•"/>
            </a:pPr>
            <a:r>
              <a:rPr lang="en-US" sz="1500" dirty="0"/>
              <a:t>Self-Explaining Model + NLI-pretraining</a:t>
            </a:r>
          </a:p>
          <a:p>
            <a:pPr marL="171450" indent="-151448">
              <a:lnSpc>
                <a:spcPct val="90000"/>
              </a:lnSpc>
              <a:spcBef>
                <a:spcPts val="1800"/>
              </a:spcBef>
              <a:buSzPct val="100000"/>
              <a:buChar char="•"/>
            </a:pPr>
            <a:r>
              <a:rPr lang="en-US" sz="1500" dirty="0"/>
              <a:t>Siamese + </a:t>
            </a:r>
            <a:r>
              <a:rPr lang="en-US" sz="1500" dirty="0" err="1"/>
              <a:t>TransE</a:t>
            </a:r>
            <a:endParaRPr lang="en-US" sz="1500" dirty="0"/>
          </a:p>
          <a:p>
            <a:pPr marL="171450" indent="-151448">
              <a:lnSpc>
                <a:spcPct val="90000"/>
              </a:lnSpc>
              <a:spcBef>
                <a:spcPts val="1800"/>
              </a:spcBef>
              <a:buSzPct val="100000"/>
              <a:buChar char="•"/>
            </a:pPr>
            <a:r>
              <a:rPr lang="en-US" sz="1500" dirty="0"/>
              <a:t>Self-Explaining Model + </a:t>
            </a:r>
            <a:r>
              <a:rPr lang="en-US" sz="1500" dirty="0" err="1"/>
              <a:t>TransE</a:t>
            </a:r>
            <a:endParaRPr lang="en-US" sz="1500" dirty="0"/>
          </a:p>
          <a:p>
            <a:pPr marL="214313" indent="-214313" defTabSz="342900" fontAlgn="auto">
              <a:spcBef>
                <a:spcPts val="0"/>
              </a:spcBef>
              <a:spcAft>
                <a:spcPts val="0"/>
              </a:spcAft>
              <a:buFont typeface="Arial" panose="020B0604020202020204" pitchFamily="34" charset="0"/>
              <a:buChar char="•"/>
              <a:defRPr/>
            </a:pPr>
            <a:endParaRPr lang="en-US" sz="1500" dirty="0">
              <a:solidFill>
                <a:prstClr val="black">
                  <a:lumMod val="85000"/>
                  <a:lumOff val="15000"/>
                </a:prstClr>
              </a:solidFill>
              <a:latin typeface="Gill Sans MT" panose="020B0502020104020203"/>
              <a:ea typeface="+mn-ea"/>
              <a:cs typeface="+mn-cs"/>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solidFill>
                  <a:prstClr val="black">
                    <a:lumMod val="85000"/>
                    <a:lumOff val="15000"/>
                  </a:prstClr>
                </a:solidFill>
              </a:rPr>
              <a:t>Experiments</a:t>
            </a:r>
            <a:endParaRPr lang="en-US" sz="2700" dirty="0">
              <a:solidFill>
                <a:prstClr val="black">
                  <a:lumMod val="85000"/>
                  <a:lumOff val="15000"/>
                </a:prstClr>
              </a:solidFill>
            </a:endParaRPr>
          </a:p>
        </p:txBody>
      </p:sp>
    </p:spTree>
    <p:extLst>
      <p:ext uri="{BB962C8B-B14F-4D97-AF65-F5344CB8AC3E}">
        <p14:creationId xmlns:p14="http://schemas.microsoft.com/office/powerpoint/2010/main" val="309923592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8116981" cy="3199337"/>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Gill Sans MT" panose="020B0502020104020203"/>
              <a:ea typeface="+mn-ea"/>
              <a:cs typeface="+mn-cs"/>
            </a:endParaRPr>
          </a:p>
          <a:p>
            <a:pPr marL="171450" indent="-171450">
              <a:lnSpc>
                <a:spcPct val="90000"/>
              </a:lnSpc>
              <a:buClr>
                <a:schemeClr val="dk1"/>
              </a:buClr>
              <a:buSzPts val="2800"/>
              <a:buChar char="•"/>
            </a:pPr>
            <a:r>
              <a:rPr lang="en-US" sz="1800" dirty="0"/>
              <a:t>Attention-Like Layer on Top of Arbitrary Encoder</a:t>
            </a:r>
          </a:p>
          <a:p>
            <a:pPr marL="514350" lvl="1" indent="-171450">
              <a:lnSpc>
                <a:spcPct val="90000"/>
              </a:lnSpc>
              <a:buSzPts val="2400"/>
              <a:buChar char="•"/>
            </a:pPr>
            <a:r>
              <a:rPr lang="en-US" sz="1800" dirty="0"/>
              <a:t>Combination of Span Infor Collecting (SIC) Layer and Interpretation Layer</a:t>
            </a:r>
          </a:p>
          <a:p>
            <a:pPr marL="171450" indent="-171450">
              <a:lnSpc>
                <a:spcPct val="90000"/>
              </a:lnSpc>
              <a:spcBef>
                <a:spcPts val="1800"/>
              </a:spcBef>
              <a:buSzPts val="2800"/>
              <a:buChar char="•"/>
            </a:pPr>
            <a:r>
              <a:rPr lang="en-US" sz="1800" dirty="0"/>
              <a:t>SIC Layer</a:t>
            </a:r>
          </a:p>
          <a:p>
            <a:pPr marL="514350" lvl="1" indent="-171450">
              <a:lnSpc>
                <a:spcPct val="90000"/>
              </a:lnSpc>
              <a:buSzPts val="2400"/>
              <a:buChar char="•"/>
            </a:pPr>
            <a:r>
              <a:rPr lang="en-US" sz="1650" dirty="0"/>
              <a:t>Calculate word span embedding</a:t>
            </a:r>
          </a:p>
          <a:p>
            <a:pPr marL="171450" indent="-171450">
              <a:lnSpc>
                <a:spcPct val="90000"/>
              </a:lnSpc>
              <a:spcBef>
                <a:spcPts val="1800"/>
              </a:spcBef>
              <a:buSzPts val="2800"/>
              <a:buChar char="•"/>
            </a:pPr>
            <a:r>
              <a:rPr lang="en-US" sz="1800" dirty="0"/>
              <a:t>Interpretation Layer</a:t>
            </a:r>
          </a:p>
          <a:p>
            <a:pPr marL="514350" lvl="1" indent="-171450">
              <a:lnSpc>
                <a:spcPct val="90000"/>
              </a:lnSpc>
              <a:buSzPts val="2400"/>
              <a:buChar char="•"/>
            </a:pPr>
            <a:r>
              <a:rPr lang="en-US" sz="1650" dirty="0"/>
              <a:t>Aggregates span embeddings</a:t>
            </a:r>
          </a:p>
          <a:p>
            <a:pPr marL="171450" indent="-171450">
              <a:lnSpc>
                <a:spcPct val="90000"/>
              </a:lnSpc>
              <a:spcBef>
                <a:spcPts val="1800"/>
              </a:spcBef>
              <a:buSzPts val="2800"/>
              <a:buChar char="•"/>
            </a:pPr>
            <a:r>
              <a:rPr lang="en-US" sz="1800" dirty="0"/>
              <a:t>State-of-the-Art in SNLI</a:t>
            </a:r>
          </a:p>
          <a:p>
            <a:pPr marL="214313" indent="-214313" defTabSz="342900" fontAlgn="auto">
              <a:spcBef>
                <a:spcPts val="0"/>
              </a:spcBef>
              <a:spcAft>
                <a:spcPts val="0"/>
              </a:spcAft>
              <a:buFont typeface="Arial" panose="020B0604020202020204" pitchFamily="34" charset="0"/>
              <a:buChar char="•"/>
              <a:defRPr/>
            </a:pPr>
            <a:endParaRPr lang="en-US" sz="1500" dirty="0">
              <a:solidFill>
                <a:prstClr val="black">
                  <a:lumMod val="85000"/>
                  <a:lumOff val="15000"/>
                </a:prstClr>
              </a:solidFill>
              <a:latin typeface="Gill Sans MT" panose="020B0502020104020203"/>
              <a:ea typeface="+mn-ea"/>
              <a:cs typeface="+mn-cs"/>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t>Self-Explaining Model </a:t>
            </a:r>
            <a:r>
              <a:rPr lang="sv-SE" sz="2700" dirty="0">
                <a:solidFill>
                  <a:prstClr val="black">
                    <a:lumMod val="85000"/>
                    <a:lumOff val="15000"/>
                  </a:prstClr>
                </a:solidFill>
              </a:rPr>
              <a:t>(SOTA for NLI)</a:t>
            </a:r>
            <a:endParaRPr lang="en-US" sz="2700" dirty="0">
              <a:solidFill>
                <a:prstClr val="black">
                  <a:lumMod val="85000"/>
                  <a:lumOff val="15000"/>
                </a:prstClr>
              </a:solidFill>
            </a:endParaRPr>
          </a:p>
        </p:txBody>
      </p:sp>
    </p:spTree>
    <p:extLst>
      <p:ext uri="{BB962C8B-B14F-4D97-AF65-F5344CB8AC3E}">
        <p14:creationId xmlns:p14="http://schemas.microsoft.com/office/powerpoint/2010/main" val="1105274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8FAD-9387-49F7-8948-6ED029B849B7}"/>
              </a:ext>
            </a:extLst>
          </p:cNvPr>
          <p:cNvSpPr>
            <a:spLocks noGrp="1"/>
          </p:cNvSpPr>
          <p:nvPr>
            <p:ph type="title"/>
          </p:nvPr>
        </p:nvSpPr>
        <p:spPr/>
        <p:txBody>
          <a:bodyPr/>
          <a:lstStyle/>
          <a:p>
            <a:r>
              <a:rPr lang="en-US" dirty="0"/>
              <a:t>Current Work: Multimodal task extension</a:t>
            </a:r>
            <a:endParaRPr lang="en-AT" dirty="0"/>
          </a:p>
        </p:txBody>
      </p:sp>
      <p:sp>
        <p:nvSpPr>
          <p:cNvPr id="3" name="Content Placeholder 2">
            <a:extLst>
              <a:ext uri="{FF2B5EF4-FFF2-40B4-BE49-F238E27FC236}">
                <a16:creationId xmlns:a16="http://schemas.microsoft.com/office/drawing/2014/main" id="{31FBC86E-05BB-408B-B8B3-4348278E9719}"/>
              </a:ext>
            </a:extLst>
          </p:cNvPr>
          <p:cNvSpPr>
            <a:spLocks noGrp="1"/>
          </p:cNvSpPr>
          <p:nvPr>
            <p:ph idx="1"/>
          </p:nvPr>
        </p:nvSpPr>
        <p:spPr>
          <a:xfrm>
            <a:off x="461811" y="1337880"/>
            <a:ext cx="7886700" cy="3263504"/>
          </a:xfrm>
        </p:spPr>
        <p:txBody>
          <a:bodyPr/>
          <a:lstStyle/>
          <a:p>
            <a:r>
              <a:rPr lang="en-US" dirty="0"/>
              <a:t>Building a dataset</a:t>
            </a:r>
            <a:endParaRPr lang="en-AT" dirty="0"/>
          </a:p>
        </p:txBody>
      </p:sp>
      <p:pic>
        <p:nvPicPr>
          <p:cNvPr id="4" name="Picture 3">
            <a:extLst>
              <a:ext uri="{FF2B5EF4-FFF2-40B4-BE49-F238E27FC236}">
                <a16:creationId xmlns:a16="http://schemas.microsoft.com/office/drawing/2014/main" id="{03FB0BD7-80A9-4AA7-8B0F-E919ADE9D8EB}"/>
              </a:ext>
            </a:extLst>
          </p:cNvPr>
          <p:cNvPicPr>
            <a:picLocks noChangeAspect="1"/>
          </p:cNvPicPr>
          <p:nvPr/>
        </p:nvPicPr>
        <p:blipFill>
          <a:blip r:embed="rId2"/>
          <a:stretch>
            <a:fillRect/>
          </a:stretch>
        </p:blipFill>
        <p:spPr>
          <a:xfrm>
            <a:off x="4800600" y="1833865"/>
            <a:ext cx="2067402" cy="1879226"/>
          </a:xfrm>
          <a:prstGeom prst="rect">
            <a:avLst/>
          </a:prstGeom>
        </p:spPr>
      </p:pic>
      <p:pic>
        <p:nvPicPr>
          <p:cNvPr id="5" name="Picture 4">
            <a:extLst>
              <a:ext uri="{FF2B5EF4-FFF2-40B4-BE49-F238E27FC236}">
                <a16:creationId xmlns:a16="http://schemas.microsoft.com/office/drawing/2014/main" id="{8901E456-6CCB-470B-BE07-B2F0D634B318}"/>
              </a:ext>
            </a:extLst>
          </p:cNvPr>
          <p:cNvPicPr>
            <a:picLocks noChangeAspect="1"/>
          </p:cNvPicPr>
          <p:nvPr/>
        </p:nvPicPr>
        <p:blipFill>
          <a:blip r:embed="rId3"/>
          <a:stretch>
            <a:fillRect/>
          </a:stretch>
        </p:blipFill>
        <p:spPr>
          <a:xfrm>
            <a:off x="1219200" y="1923682"/>
            <a:ext cx="2891557" cy="1699593"/>
          </a:xfrm>
          <a:prstGeom prst="rect">
            <a:avLst/>
          </a:prstGeom>
        </p:spPr>
      </p:pic>
      <p:sp>
        <p:nvSpPr>
          <p:cNvPr id="6" name="TextBox 5">
            <a:extLst>
              <a:ext uri="{FF2B5EF4-FFF2-40B4-BE49-F238E27FC236}">
                <a16:creationId xmlns:a16="http://schemas.microsoft.com/office/drawing/2014/main" id="{3E1DAC19-71E7-4F3E-90D1-C7BC1ADC07E3}"/>
              </a:ext>
            </a:extLst>
          </p:cNvPr>
          <p:cNvSpPr txBox="1"/>
          <p:nvPr/>
        </p:nvSpPr>
        <p:spPr>
          <a:xfrm>
            <a:off x="4188084" y="2571750"/>
            <a:ext cx="428322" cy="553998"/>
          </a:xfrm>
          <a:prstGeom prst="rect">
            <a:avLst/>
          </a:prstGeom>
          <a:noFill/>
        </p:spPr>
        <p:txBody>
          <a:bodyPr wrap="none" rtlCol="0">
            <a:spAutoFit/>
          </a:bodyPr>
          <a:lstStyle/>
          <a:p>
            <a:r>
              <a:rPr lang="en-US" sz="3000" dirty="0"/>
              <a:t>&lt;</a:t>
            </a:r>
            <a:endParaRPr lang="en-AT" sz="3000" dirty="0"/>
          </a:p>
        </p:txBody>
      </p:sp>
      <p:sp>
        <p:nvSpPr>
          <p:cNvPr id="8" name="TextBox 7">
            <a:extLst>
              <a:ext uri="{FF2B5EF4-FFF2-40B4-BE49-F238E27FC236}">
                <a16:creationId xmlns:a16="http://schemas.microsoft.com/office/drawing/2014/main" id="{543D0C90-8F66-4BFD-B5D6-E618724E7E64}"/>
              </a:ext>
            </a:extLst>
          </p:cNvPr>
          <p:cNvSpPr txBox="1"/>
          <p:nvPr/>
        </p:nvSpPr>
        <p:spPr>
          <a:xfrm>
            <a:off x="3222888" y="3938950"/>
            <a:ext cx="2358713" cy="461665"/>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en-US"/>
            </a:defPPr>
            <a:lvl1pPr algn="ctr">
              <a:defRPr sz="9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1200" dirty="0"/>
              <a:t>Expected time needed to do an action: “tidy the room”</a:t>
            </a:r>
            <a:endParaRPr lang="en-AT" sz="1200" dirty="0"/>
          </a:p>
        </p:txBody>
      </p:sp>
    </p:spTree>
    <p:extLst>
      <p:ext uri="{BB962C8B-B14F-4D97-AF65-F5344CB8AC3E}">
        <p14:creationId xmlns:p14="http://schemas.microsoft.com/office/powerpoint/2010/main" val="140429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566055" y="1088446"/>
            <a:ext cx="8116981" cy="1361911"/>
          </a:xfrm>
          <a:prstGeom prst="rect">
            <a:avLst/>
          </a:prstGeom>
          <a:noFill/>
          <a:ln>
            <a:noFill/>
          </a:ln>
        </p:spPr>
        <p:txBody>
          <a:bodyPr wrap="square" rtlCol="0">
            <a:spAutoFit/>
          </a:bodyPr>
          <a:lstStyle/>
          <a:p>
            <a:pPr marL="257175" indent="-257175">
              <a:lnSpc>
                <a:spcPct val="150000"/>
              </a:lnSpc>
              <a:buClr>
                <a:schemeClr val="dk1"/>
              </a:buClr>
              <a:buSzPts val="2800"/>
              <a:buFont typeface="Arial" panose="020B0604020202020204" pitchFamily="34" charset="0"/>
              <a:buChar char="•"/>
            </a:pPr>
            <a:r>
              <a:rPr lang="en-US" sz="1500" dirty="0"/>
              <a:t>Self-explaining model performs best</a:t>
            </a:r>
          </a:p>
          <a:p>
            <a:pPr marL="257175" indent="-257175">
              <a:lnSpc>
                <a:spcPct val="150000"/>
              </a:lnSpc>
              <a:buClr>
                <a:schemeClr val="dk1"/>
              </a:buClr>
              <a:buSzPts val="2800"/>
              <a:buFont typeface="Arial" panose="020B0604020202020204" pitchFamily="34" charset="0"/>
              <a:buChar char="•"/>
            </a:pPr>
            <a:r>
              <a:rPr lang="en-US" sz="1500" dirty="0"/>
              <a:t>Siamese + </a:t>
            </a:r>
            <a:r>
              <a:rPr lang="en-US" sz="1500" dirty="0" err="1"/>
              <a:t>TransE</a:t>
            </a:r>
            <a:r>
              <a:rPr lang="en-US" sz="1500" dirty="0"/>
              <a:t> performs better than Siamese</a:t>
            </a:r>
          </a:p>
          <a:p>
            <a:pPr marL="257175" indent="-257175">
              <a:lnSpc>
                <a:spcPct val="150000"/>
              </a:lnSpc>
              <a:buClr>
                <a:schemeClr val="dk1"/>
              </a:buClr>
              <a:buSzPts val="2800"/>
              <a:buFont typeface="Arial" panose="020B0604020202020204" pitchFamily="34" charset="0"/>
              <a:buChar char="•"/>
            </a:pPr>
            <a:r>
              <a:rPr lang="en-US" sz="1500" dirty="0"/>
              <a:t>Self-explaining + </a:t>
            </a:r>
            <a:r>
              <a:rPr lang="en-US" sz="1500" dirty="0" err="1"/>
              <a:t>TransE</a:t>
            </a:r>
            <a:r>
              <a:rPr lang="en-US" sz="1500" dirty="0"/>
              <a:t> has almost same accuracy as self-explaining</a:t>
            </a:r>
          </a:p>
          <a:p>
            <a:pPr marL="214313" indent="-214313" defTabSz="342900" fontAlgn="auto">
              <a:spcBef>
                <a:spcPts val="0"/>
              </a:spcBef>
              <a:spcAft>
                <a:spcPts val="0"/>
              </a:spcAft>
              <a:buFont typeface="Arial" panose="020B0604020202020204" pitchFamily="34" charset="0"/>
              <a:buChar char="•"/>
              <a:defRPr/>
            </a:pPr>
            <a:endParaRPr lang="en-US" sz="1500" dirty="0">
              <a:solidFill>
                <a:prstClr val="black">
                  <a:lumMod val="85000"/>
                  <a:lumOff val="15000"/>
                </a:prstClr>
              </a:solidFill>
              <a:latin typeface="Gill Sans MT" panose="020B0502020104020203"/>
              <a:ea typeface="+mn-ea"/>
              <a:cs typeface="+mn-cs"/>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507831"/>
          </a:xfrm>
          <a:prstGeom prst="rect">
            <a:avLst/>
          </a:prstGeom>
          <a:noFill/>
        </p:spPr>
        <p:txBody>
          <a:bodyPr wrap="square" rtlCol="0">
            <a:spAutoFit/>
          </a:bodyPr>
          <a:lstStyle/>
          <a:p>
            <a:pPr lvl="0" algn="ctr">
              <a:defRPr/>
            </a:pPr>
            <a:r>
              <a:rPr lang="sv-SE" sz="2700" dirty="0">
                <a:solidFill>
                  <a:prstClr val="black">
                    <a:lumMod val="85000"/>
                    <a:lumOff val="15000"/>
                  </a:prstClr>
                </a:solidFill>
              </a:rPr>
              <a:t>Results</a:t>
            </a:r>
            <a:endParaRPr lang="en-US" sz="2700" dirty="0">
              <a:solidFill>
                <a:prstClr val="black">
                  <a:lumMod val="85000"/>
                  <a:lumOff val="15000"/>
                </a:prstClr>
              </a:solidFill>
            </a:endParaRPr>
          </a:p>
        </p:txBody>
      </p:sp>
      <p:pic>
        <p:nvPicPr>
          <p:cNvPr id="5" name="Google Shape;275;gf0a69d15fa_0_0">
            <a:extLst>
              <a:ext uri="{FF2B5EF4-FFF2-40B4-BE49-F238E27FC236}">
                <a16:creationId xmlns:a16="http://schemas.microsoft.com/office/drawing/2014/main" id="{62119A29-0B84-438F-8C3D-FFF8A6BE5733}"/>
              </a:ext>
            </a:extLst>
          </p:cNvPr>
          <p:cNvPicPr preferRelativeResize="0"/>
          <p:nvPr/>
        </p:nvPicPr>
        <p:blipFill>
          <a:blip r:embed="rId2">
            <a:alphaModFix/>
          </a:blip>
          <a:stretch>
            <a:fillRect/>
          </a:stretch>
        </p:blipFill>
        <p:spPr>
          <a:xfrm>
            <a:off x="1079126" y="2649425"/>
            <a:ext cx="2500097" cy="1674381"/>
          </a:xfrm>
          <a:prstGeom prst="rect">
            <a:avLst/>
          </a:prstGeom>
          <a:noFill/>
          <a:ln>
            <a:noFill/>
          </a:ln>
        </p:spPr>
      </p:pic>
      <p:pic>
        <p:nvPicPr>
          <p:cNvPr id="7170" name="Picture 2" descr="https://lh4.googleusercontent.com/emUo9WGh7HsT0-T8urh_AY8H-9jmCUz51B4PxWkwZxf4jsQiLSDTw-dsTd0j4g-0vDjdeJ8-z9ww7Nlaf6rG6gPm_TVJgzf9Of8aRKY6uj66NaiTHWIUa6jejN2kA2pHaQ">
            <a:extLst>
              <a:ext uri="{FF2B5EF4-FFF2-40B4-BE49-F238E27FC236}">
                <a16:creationId xmlns:a16="http://schemas.microsoft.com/office/drawing/2014/main" id="{8890AFBB-8FE7-4222-AB63-ED4D388D4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963" y="2571750"/>
            <a:ext cx="2633131" cy="10662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531C83-FC75-420B-9405-04C79819CDF2}"/>
              </a:ext>
            </a:extLst>
          </p:cNvPr>
          <p:cNvSpPr txBox="1"/>
          <p:nvPr/>
        </p:nvSpPr>
        <p:spPr>
          <a:xfrm>
            <a:off x="5417820" y="3609190"/>
            <a:ext cx="2868093" cy="461665"/>
          </a:xfrm>
          <a:prstGeom prst="rect">
            <a:avLst/>
          </a:prstGeom>
          <a:noFill/>
        </p:spPr>
        <p:txBody>
          <a:bodyPr wrap="none" rtlCol="0">
            <a:spAutoFit/>
          </a:bodyPr>
          <a:lstStyle/>
          <a:p>
            <a:r>
              <a:rPr lang="en-US" sz="1200" dirty="0"/>
              <a:t>Tested variants of </a:t>
            </a:r>
            <a:r>
              <a:rPr lang="en-US" sz="1200" dirty="0" err="1"/>
              <a:t>TransE</a:t>
            </a:r>
            <a:r>
              <a:rPr lang="en-US" sz="1200" dirty="0"/>
              <a:t> </a:t>
            </a:r>
          </a:p>
          <a:p>
            <a:r>
              <a:rPr lang="en-US" sz="1200" dirty="0"/>
              <a:t>(in conjunction with Self-Explaining)</a:t>
            </a:r>
            <a:endParaRPr lang="en-AT" sz="1200" dirty="0"/>
          </a:p>
        </p:txBody>
      </p:sp>
    </p:spTree>
    <p:extLst>
      <p:ext uri="{BB962C8B-B14F-4D97-AF65-F5344CB8AC3E}">
        <p14:creationId xmlns:p14="http://schemas.microsoft.com/office/powerpoint/2010/main" val="349098021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Shape 294"/>
        <p:cNvGrpSpPr/>
        <p:nvPr/>
      </p:nvGrpSpPr>
      <p:grpSpPr>
        <a:xfrm>
          <a:off x="0" y="0"/>
          <a:ext cx="0" cy="0"/>
          <a:chOff x="0" y="0"/>
          <a:chExt cx="0" cy="0"/>
        </a:xfrm>
      </p:grpSpPr>
      <p:sp>
        <p:nvSpPr>
          <p:cNvPr id="295" name="Google Shape;295;gf0a69d15fa_0_22"/>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a:t>Siamese Network</a:t>
            </a:r>
            <a:endParaRPr dirty="0"/>
          </a:p>
        </p:txBody>
      </p:sp>
      <p:sp>
        <p:nvSpPr>
          <p:cNvPr id="296" name="Google Shape;296;gf0a69d15fa_0_22"/>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dirty="0"/>
              <a:t>Contains two or more identical networks</a:t>
            </a:r>
            <a:endParaRPr dirty="0"/>
          </a:p>
          <a:p>
            <a:pPr marL="171450" indent="-171450">
              <a:spcBef>
                <a:spcPts val="1800"/>
              </a:spcBef>
              <a:buSzPts val="2800"/>
            </a:pPr>
            <a:r>
              <a:rPr lang="en-US" dirty="0"/>
              <a:t>Widely used in two-sentence input tasks such as NLI</a:t>
            </a:r>
            <a:endParaRPr dirty="0"/>
          </a:p>
          <a:p>
            <a:pPr>
              <a:spcBef>
                <a:spcPts val="1800"/>
              </a:spcBef>
              <a:buSzPts val="2800"/>
            </a:pPr>
            <a:r>
              <a:rPr lang="en-US" dirty="0"/>
              <a:t>Used one consists of </a:t>
            </a:r>
            <a:r>
              <a:rPr lang="en-US" dirty="0" err="1">
                <a:solidFill>
                  <a:srgbClr val="FF0000"/>
                </a:solidFill>
              </a:rPr>
              <a:t>GloVe</a:t>
            </a:r>
            <a:r>
              <a:rPr lang="en-US" dirty="0"/>
              <a:t> and Tanh Layer</a:t>
            </a:r>
            <a:endParaRPr dirty="0"/>
          </a:p>
        </p:txBody>
      </p:sp>
      <p:sp>
        <p:nvSpPr>
          <p:cNvPr id="297" name="Google Shape;297;gf0a69d15fa_0_22"/>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241</a:t>
            </a:fld>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0">
  <p:cSld>
    <p:spTree>
      <p:nvGrpSpPr>
        <p:cNvPr id="1" name="Shape 301"/>
        <p:cNvGrpSpPr/>
        <p:nvPr/>
      </p:nvGrpSpPr>
      <p:grpSpPr>
        <a:xfrm>
          <a:off x="0" y="0"/>
          <a:ext cx="0" cy="0"/>
          <a:chOff x="0" y="0"/>
          <a:chExt cx="0" cy="0"/>
        </a:xfrm>
      </p:grpSpPr>
      <p:sp>
        <p:nvSpPr>
          <p:cNvPr id="302" name="Google Shape;302;gf0a69d15fa_0_34"/>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a:t>Bidirectional Encoder Representation of Transformer (BERT)</a:t>
            </a:r>
            <a:endParaRPr dirty="0"/>
          </a:p>
        </p:txBody>
      </p:sp>
      <p:sp>
        <p:nvSpPr>
          <p:cNvPr id="303" name="Google Shape;303;gf0a69d15fa_0_34"/>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a:t>Large Pre-Trained Model</a:t>
            </a:r>
            <a:endParaRPr/>
          </a:p>
          <a:p>
            <a:pPr marL="171450" indent="-171450">
              <a:spcBef>
                <a:spcPts val="1800"/>
              </a:spcBef>
              <a:buSzPts val="2800"/>
            </a:pPr>
            <a:r>
              <a:rPr lang="en-US"/>
              <a:t>Significantly Better Performance in Various NLP Tasks</a:t>
            </a:r>
            <a:endParaRPr/>
          </a:p>
        </p:txBody>
      </p:sp>
      <p:sp>
        <p:nvSpPr>
          <p:cNvPr id="304" name="Google Shape;304;gf0a69d15fa_0_34"/>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242</a:t>
            </a:fld>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0">
  <p:cSld>
    <p:spTree>
      <p:nvGrpSpPr>
        <p:cNvPr id="1" name="Shape 308"/>
        <p:cNvGrpSpPr/>
        <p:nvPr/>
      </p:nvGrpSpPr>
      <p:grpSpPr>
        <a:xfrm>
          <a:off x="0" y="0"/>
          <a:ext cx="0" cy="0"/>
          <a:chOff x="0" y="0"/>
          <a:chExt cx="0" cy="0"/>
        </a:xfrm>
      </p:grpSpPr>
      <p:sp>
        <p:nvSpPr>
          <p:cNvPr id="309" name="Google Shape;309;gf0a69d15fa_0_40"/>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err="1"/>
              <a:t>RoBERTa</a:t>
            </a:r>
            <a:endParaRPr dirty="0"/>
          </a:p>
        </p:txBody>
      </p:sp>
      <p:sp>
        <p:nvSpPr>
          <p:cNvPr id="310" name="Google Shape;310;gf0a69d15fa_0_40"/>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a:t>Model: BERT</a:t>
            </a:r>
            <a:endParaRPr/>
          </a:p>
          <a:p>
            <a:pPr marL="171450" indent="-171450">
              <a:spcBef>
                <a:spcPts val="1800"/>
              </a:spcBef>
              <a:buSzPts val="2800"/>
            </a:pPr>
            <a:r>
              <a:rPr lang="en-US"/>
              <a:t>Change Pre-Training Methods</a:t>
            </a:r>
            <a:endParaRPr/>
          </a:p>
          <a:p>
            <a:pPr marL="514350" lvl="1" indent="-171450">
              <a:spcBef>
                <a:spcPts val="0"/>
              </a:spcBef>
              <a:buSzPts val="2400"/>
            </a:pPr>
            <a:r>
              <a:rPr lang="en-US"/>
              <a:t>Dataset</a:t>
            </a:r>
            <a:endParaRPr/>
          </a:p>
          <a:p>
            <a:pPr marL="514350" lvl="1" indent="-171450">
              <a:spcBef>
                <a:spcPts val="0"/>
              </a:spcBef>
              <a:buSzPts val="2400"/>
            </a:pPr>
            <a:r>
              <a:rPr lang="en-US"/>
              <a:t>Task</a:t>
            </a:r>
            <a:endParaRPr/>
          </a:p>
          <a:p>
            <a:pPr marL="514350" lvl="1" indent="-171450">
              <a:spcBef>
                <a:spcPts val="0"/>
              </a:spcBef>
              <a:buSzPts val="2400"/>
            </a:pPr>
            <a:r>
              <a:rPr lang="en-US"/>
              <a:t>Hyperparameter</a:t>
            </a:r>
            <a:endParaRPr/>
          </a:p>
        </p:txBody>
      </p:sp>
      <p:sp>
        <p:nvSpPr>
          <p:cNvPr id="311" name="Google Shape;311;gf0a69d15fa_0_40"/>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243</a:t>
            </a:fld>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gf0a69d15fa_0_28"/>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a:t>Sentence BERT (SBERT)</a:t>
            </a:r>
            <a:endParaRPr dirty="0"/>
          </a:p>
        </p:txBody>
      </p:sp>
      <p:sp>
        <p:nvSpPr>
          <p:cNvPr id="317" name="Google Shape;317;gf0a69d15fa_0_28"/>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a:t>BERT for Sentence Comparison</a:t>
            </a:r>
            <a:endParaRPr/>
          </a:p>
          <a:p>
            <a:pPr marL="514350" lvl="1" indent="-171450">
              <a:spcBef>
                <a:spcPts val="0"/>
              </a:spcBef>
              <a:buSzPts val="2400"/>
            </a:pPr>
            <a:r>
              <a:rPr lang="en-US"/>
              <a:t>BERT has been widely used, but it was unclear how accurate it is</a:t>
            </a:r>
            <a:endParaRPr/>
          </a:p>
          <a:p>
            <a:pPr marL="514350" lvl="1" indent="-171450">
              <a:spcBef>
                <a:spcPts val="0"/>
              </a:spcBef>
              <a:buSzPts val="2400"/>
            </a:pPr>
            <a:r>
              <a:rPr lang="en-US"/>
              <a:t>BERT takes a lot of time to compare sentences if it is defined as a task</a:t>
            </a:r>
            <a:endParaRPr/>
          </a:p>
          <a:p>
            <a:pPr marL="171450" indent="-171450">
              <a:spcBef>
                <a:spcPts val="1800"/>
              </a:spcBef>
              <a:buSzPts val="2800"/>
            </a:pPr>
            <a:r>
              <a:rPr lang="en-US"/>
              <a:t>Fine-Tuned Using Siamese Architecture and NLI</a:t>
            </a:r>
            <a:endParaRPr/>
          </a:p>
        </p:txBody>
      </p:sp>
      <p:sp>
        <p:nvSpPr>
          <p:cNvPr id="318" name="Google Shape;318;gf0a69d15fa_0_28"/>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244</a:t>
            </a:fld>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0">
  <p:cSld>
    <p:spTree>
      <p:nvGrpSpPr>
        <p:cNvPr id="1" name="Shape 322"/>
        <p:cNvGrpSpPr/>
        <p:nvPr/>
      </p:nvGrpSpPr>
      <p:grpSpPr>
        <a:xfrm>
          <a:off x="0" y="0"/>
          <a:ext cx="0" cy="0"/>
          <a:chOff x="0" y="0"/>
          <a:chExt cx="0" cy="0"/>
        </a:xfrm>
      </p:grpSpPr>
      <p:sp>
        <p:nvSpPr>
          <p:cNvPr id="323" name="Google Shape;323;gec0a7833fc_0_0"/>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a:t>Related Works</a:t>
            </a:r>
            <a:endParaRPr dirty="0"/>
          </a:p>
        </p:txBody>
      </p:sp>
      <p:sp>
        <p:nvSpPr>
          <p:cNvPr id="324" name="Google Shape;324;gec0a7833fc_0_0"/>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a:t>Natural Language Inference</a:t>
            </a:r>
            <a:endParaRPr/>
          </a:p>
          <a:p>
            <a:pPr marL="171450" indent="-171450">
              <a:spcBef>
                <a:spcPts val="1800"/>
              </a:spcBef>
              <a:buSzPts val="2800"/>
            </a:pPr>
            <a:r>
              <a:rPr lang="en-US"/>
              <a:t>McTaco</a:t>
            </a:r>
            <a:endParaRPr/>
          </a:p>
          <a:p>
            <a:pPr marL="514350" lvl="1" indent="-171450">
              <a:spcBef>
                <a:spcPts val="0"/>
              </a:spcBef>
              <a:buSzPts val="2400"/>
            </a:pPr>
            <a:r>
              <a:rPr lang="en-US"/>
              <a:t>Zhou et al. (2019)</a:t>
            </a:r>
            <a:endParaRPr/>
          </a:p>
          <a:p>
            <a:pPr marL="171450" indent="-171450">
              <a:spcBef>
                <a:spcPts val="1800"/>
              </a:spcBef>
              <a:buSzPts val="2800"/>
            </a:pPr>
            <a:r>
              <a:rPr lang="en-US"/>
              <a:t>Validity Period Estimation</a:t>
            </a:r>
            <a:endParaRPr/>
          </a:p>
          <a:p>
            <a:pPr marL="514350" lvl="1" indent="-171450">
              <a:spcBef>
                <a:spcPts val="0"/>
              </a:spcBef>
              <a:buSzPts val="2400"/>
            </a:pPr>
            <a:r>
              <a:rPr lang="en-US"/>
              <a:t>Almquist et al. (2019)</a:t>
            </a:r>
            <a:endParaRPr/>
          </a:p>
        </p:txBody>
      </p:sp>
      <p:sp>
        <p:nvSpPr>
          <p:cNvPr id="325" name="Google Shape;325;gec0a7833fc_0_0"/>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245</a:t>
            </a:fld>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B0B0A125-DAF5-4A30-A642-A4696C409ACF}"/>
              </a:ext>
            </a:extLst>
          </p:cNvPr>
          <p:cNvSpPr/>
          <p:nvPr/>
        </p:nvSpPr>
        <p:spPr>
          <a:xfrm>
            <a:off x="926430" y="421206"/>
            <a:ext cx="7291137" cy="84545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5EB4A80F-1C45-4388-88BA-D018B2A4DF6D}"/>
              </a:ext>
            </a:extLst>
          </p:cNvPr>
          <p:cNvSpPr>
            <a:spLocks noGrp="1"/>
          </p:cNvSpPr>
          <p:nvPr>
            <p:ph idx="1"/>
          </p:nvPr>
        </p:nvSpPr>
        <p:spPr>
          <a:xfrm>
            <a:off x="926430" y="1534807"/>
            <a:ext cx="7291137" cy="2018291"/>
          </a:xfrm>
        </p:spPr>
        <p:txBody>
          <a:bodyPr>
            <a:normAutofit fontScale="77500" lnSpcReduction="20000"/>
          </a:bodyPr>
          <a:lstStyle/>
          <a:p>
            <a:pPr marL="34290" indent="0">
              <a:spcBef>
                <a:spcPts val="899"/>
              </a:spcBef>
              <a:buClr>
                <a:schemeClr val="accent1"/>
              </a:buClr>
              <a:buNone/>
            </a:pPr>
            <a:r>
              <a:rPr lang="en-US" sz="2100" spc="-1" dirty="0"/>
              <a:t>Temporal validity of target unstructured text:</a:t>
            </a:r>
          </a:p>
          <a:p>
            <a:pPr lvl="1">
              <a:spcBef>
                <a:spcPts val="899"/>
              </a:spcBef>
              <a:buClr>
                <a:schemeClr val="tx1"/>
              </a:buClr>
              <a:buFont typeface="Wingdings" panose="05000000000000000000" pitchFamily="2" charset="2"/>
              <a:buChar char="§"/>
            </a:pPr>
            <a:r>
              <a:rPr lang="en-US" sz="1650" spc="-1" dirty="0"/>
              <a:t>Proposed two</a:t>
            </a:r>
            <a:r>
              <a:rPr lang="en-US" sz="1650" b="1" spc="-1" dirty="0"/>
              <a:t> </a:t>
            </a:r>
            <a:r>
              <a:rPr lang="en-US" sz="1650" spc="-1" dirty="0"/>
              <a:t>new tasks:  </a:t>
            </a:r>
            <a:r>
              <a:rPr lang="en-US" sz="1650" i="1" spc="-1" dirty="0"/>
              <a:t>time-based</a:t>
            </a:r>
            <a:r>
              <a:rPr lang="en-US" sz="1650" spc="-1" dirty="0"/>
              <a:t> and </a:t>
            </a:r>
            <a:r>
              <a:rPr lang="en-US" sz="1650" i="1" spc="-1" dirty="0"/>
              <a:t>premise-based validity prediction</a:t>
            </a:r>
          </a:p>
          <a:p>
            <a:pPr lvl="1">
              <a:spcBef>
                <a:spcPts val="899"/>
              </a:spcBef>
              <a:buClr>
                <a:schemeClr val="tx1"/>
              </a:buClr>
              <a:buFont typeface="Wingdings" panose="05000000000000000000" pitchFamily="2" charset="2"/>
              <a:buChar char="§"/>
            </a:pPr>
            <a:r>
              <a:rPr lang="en-US" sz="1650" spc="-1" dirty="0"/>
              <a:t>Created two datasets for estimating validity of sentences</a:t>
            </a:r>
          </a:p>
          <a:p>
            <a:pPr lvl="1">
              <a:spcBef>
                <a:spcPts val="899"/>
              </a:spcBef>
              <a:buClr>
                <a:schemeClr val="tx1"/>
              </a:buClr>
              <a:buFont typeface="Wingdings" panose="05000000000000000000" pitchFamily="2" charset="2"/>
              <a:buChar char="§"/>
            </a:pPr>
            <a:r>
              <a:rPr lang="en-US" sz="1650" spc="-1" dirty="0"/>
              <a:t>For the first task: proposed and represented features, and created machine learning models</a:t>
            </a:r>
          </a:p>
          <a:p>
            <a:pPr lvl="1">
              <a:spcBef>
                <a:spcPts val="899"/>
              </a:spcBef>
              <a:buClr>
                <a:schemeClr val="tx1"/>
              </a:buClr>
              <a:buFont typeface="Wingdings" panose="05000000000000000000" pitchFamily="2" charset="2"/>
              <a:buChar char="§"/>
            </a:pPr>
            <a:r>
              <a:rPr lang="en-US" sz="1650" spc="-1" dirty="0"/>
              <a:t>For the second task: tested pretraining with standard NLI datasets and introduced preliminary model based on external knowledge bases</a:t>
            </a:r>
          </a:p>
          <a:p>
            <a:pPr marL="0" indent="0">
              <a:spcBef>
                <a:spcPts val="899"/>
              </a:spcBef>
              <a:buClr>
                <a:schemeClr val="tx1"/>
              </a:buClr>
              <a:buNone/>
            </a:pPr>
            <a:r>
              <a:rPr lang="en-US" sz="2175" spc="-1" dirty="0"/>
              <a:t>Current work:</a:t>
            </a:r>
          </a:p>
          <a:p>
            <a:pPr marL="171450" lvl="1" indent="0">
              <a:spcBef>
                <a:spcPts val="899"/>
              </a:spcBef>
              <a:buClr>
                <a:schemeClr val="tx1"/>
              </a:buClr>
              <a:buNone/>
            </a:pPr>
            <a:r>
              <a:rPr lang="en-US" sz="1650" spc="-1" dirty="0"/>
              <a:t>Improving model for </a:t>
            </a:r>
            <a:r>
              <a:rPr lang="en-US" sz="1650" i="1" spc="-1" dirty="0"/>
              <a:t>premise-based validity prediction</a:t>
            </a:r>
          </a:p>
          <a:p>
            <a:pPr>
              <a:spcBef>
                <a:spcPts val="899"/>
              </a:spcBef>
              <a:buClr>
                <a:schemeClr val="tx1"/>
              </a:buClr>
            </a:pPr>
            <a:endParaRPr lang="en-US" sz="1800" spc="-1" dirty="0"/>
          </a:p>
          <a:p>
            <a:pPr marL="171450" lvl="1" indent="0">
              <a:spcBef>
                <a:spcPts val="899"/>
              </a:spcBef>
              <a:buClr>
                <a:schemeClr val="tx1"/>
              </a:buClr>
              <a:buNone/>
            </a:pPr>
            <a:endParaRPr lang="en-US" sz="600" spc="-1" dirty="0"/>
          </a:p>
          <a:p>
            <a:endParaRPr lang="en-US" dirty="0"/>
          </a:p>
        </p:txBody>
      </p:sp>
      <p:sp>
        <p:nvSpPr>
          <p:cNvPr id="7" name="textruta 6">
            <a:extLst>
              <a:ext uri="{FF2B5EF4-FFF2-40B4-BE49-F238E27FC236}">
                <a16:creationId xmlns:a16="http://schemas.microsoft.com/office/drawing/2014/main" id="{ABED0692-A79C-4D10-9A95-79302E906085}"/>
              </a:ext>
            </a:extLst>
          </p:cNvPr>
          <p:cNvSpPr txBox="1"/>
          <p:nvPr/>
        </p:nvSpPr>
        <p:spPr>
          <a:xfrm>
            <a:off x="1455802" y="571699"/>
            <a:ext cx="6232397" cy="507831"/>
          </a:xfrm>
          <a:prstGeom prst="rect">
            <a:avLst/>
          </a:prstGeom>
          <a:noFill/>
        </p:spPr>
        <p:txBody>
          <a:bodyPr wrap="square" rtlCol="0">
            <a:spAutoFit/>
          </a:bodyPr>
          <a:lstStyle/>
          <a:p>
            <a:pPr algn="ctr"/>
            <a:r>
              <a:rPr lang="sv-SE" sz="2700" dirty="0"/>
              <a:t>CONCLUSIONS</a:t>
            </a:r>
            <a:endParaRPr lang="en-US" sz="1800" dirty="0"/>
          </a:p>
        </p:txBody>
      </p:sp>
    </p:spTree>
    <p:extLst>
      <p:ext uri="{BB962C8B-B14F-4D97-AF65-F5344CB8AC3E}">
        <p14:creationId xmlns:p14="http://schemas.microsoft.com/office/powerpoint/2010/main" val="21031093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196834F4-D5A6-4B41-B0C0-ED902FDEE7E0}"/>
              </a:ext>
            </a:extLst>
          </p:cNvPr>
          <p:cNvSpPr/>
          <p:nvPr/>
        </p:nvSpPr>
        <p:spPr>
          <a:xfrm>
            <a:off x="1064795" y="694831"/>
            <a:ext cx="7014411" cy="81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latshållare för innehåll 2">
            <a:extLst>
              <a:ext uri="{FF2B5EF4-FFF2-40B4-BE49-F238E27FC236}">
                <a16:creationId xmlns:a16="http://schemas.microsoft.com/office/drawing/2014/main" id="{87E6E298-7395-4010-971A-81805E098060}"/>
              </a:ext>
            </a:extLst>
          </p:cNvPr>
          <p:cNvSpPr>
            <a:spLocks noGrp="1"/>
          </p:cNvSpPr>
          <p:nvPr>
            <p:ph idx="1"/>
          </p:nvPr>
        </p:nvSpPr>
        <p:spPr>
          <a:xfrm>
            <a:off x="1203957" y="1762316"/>
            <a:ext cx="6286680" cy="2686350"/>
          </a:xfrm>
        </p:spPr>
        <p:txBody>
          <a:bodyPr>
            <a:normAutofit/>
          </a:bodyPr>
          <a:lstStyle/>
          <a:p>
            <a:pPr lvl="0"/>
            <a:r>
              <a:rPr lang="en-US" sz="1500" dirty="0"/>
              <a:t>Proposal of an effective model for T+PI subtask</a:t>
            </a:r>
          </a:p>
          <a:p>
            <a:pPr lvl="0"/>
            <a:r>
              <a:rPr lang="en-US" sz="1500" dirty="0"/>
              <a:t>Extending to the case of multiple sequential sentences/messages</a:t>
            </a:r>
          </a:p>
          <a:p>
            <a:pPr lvl="0"/>
            <a:r>
              <a:rPr lang="en-US" sz="1500" dirty="0"/>
              <a:t>Developing domain-specific models</a:t>
            </a:r>
          </a:p>
          <a:p>
            <a:pPr lvl="0"/>
            <a:r>
              <a:rPr lang="en-US" sz="1500" dirty="0"/>
              <a:t>E</a:t>
            </a:r>
            <a:r>
              <a:rPr lang="en-AT" sz="1500" dirty="0" err="1"/>
              <a:t>xtending</a:t>
            </a:r>
            <a:r>
              <a:rPr lang="en-AT" sz="1500" dirty="0"/>
              <a:t> content’s validity</a:t>
            </a:r>
            <a:r>
              <a:rPr lang="en-US" sz="1500" dirty="0"/>
              <a:t> class through automatically adapting documents</a:t>
            </a:r>
            <a:endParaRPr lang="en-US" sz="1500" spc="-1" dirty="0"/>
          </a:p>
        </p:txBody>
      </p:sp>
      <p:sp>
        <p:nvSpPr>
          <p:cNvPr id="7" name="textruta 6">
            <a:extLst>
              <a:ext uri="{FF2B5EF4-FFF2-40B4-BE49-F238E27FC236}">
                <a16:creationId xmlns:a16="http://schemas.microsoft.com/office/drawing/2014/main" id="{7F95CF66-C121-40BD-A72B-A4757DE286FC}"/>
              </a:ext>
            </a:extLst>
          </p:cNvPr>
          <p:cNvSpPr txBox="1"/>
          <p:nvPr/>
        </p:nvSpPr>
        <p:spPr>
          <a:xfrm>
            <a:off x="1755902" y="832135"/>
            <a:ext cx="5632196" cy="507831"/>
          </a:xfrm>
          <a:prstGeom prst="rect">
            <a:avLst/>
          </a:prstGeom>
          <a:noFill/>
        </p:spPr>
        <p:txBody>
          <a:bodyPr wrap="square" rtlCol="0">
            <a:spAutoFit/>
          </a:bodyPr>
          <a:lstStyle/>
          <a:p>
            <a:pPr algn="ctr"/>
            <a:r>
              <a:rPr lang="sv-SE" sz="2700" dirty="0">
                <a:solidFill>
                  <a:schemeClr val="tx1">
                    <a:lumMod val="85000"/>
                    <a:lumOff val="15000"/>
                  </a:schemeClr>
                </a:solidFill>
              </a:rPr>
              <a:t>OTHER FUTURE WORK</a:t>
            </a:r>
            <a:endParaRPr lang="en-US" sz="2700" dirty="0">
              <a:solidFill>
                <a:schemeClr val="tx1">
                  <a:lumMod val="85000"/>
                  <a:lumOff val="15000"/>
                </a:schemeClr>
              </a:solidFill>
            </a:endParaRPr>
          </a:p>
        </p:txBody>
      </p:sp>
      <p:cxnSp>
        <p:nvCxnSpPr>
          <p:cNvPr id="8" name="Rak koppling 7">
            <a:extLst>
              <a:ext uri="{FF2B5EF4-FFF2-40B4-BE49-F238E27FC236}">
                <a16:creationId xmlns:a16="http://schemas.microsoft.com/office/drawing/2014/main" id="{108808D2-672A-40D0-BBC8-05956F523989}"/>
              </a:ext>
            </a:extLst>
          </p:cNvPr>
          <p:cNvCxnSpPr/>
          <p:nvPr/>
        </p:nvCxnSpPr>
        <p:spPr>
          <a:xfrm>
            <a:off x="264176" y="1507958"/>
            <a:ext cx="8267700"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2754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0">
  <p:cSld>
    <p:spTree>
      <p:nvGrpSpPr>
        <p:cNvPr id="1" name="Shape 279"/>
        <p:cNvGrpSpPr/>
        <p:nvPr/>
      </p:nvGrpSpPr>
      <p:grpSpPr>
        <a:xfrm>
          <a:off x="0" y="0"/>
          <a:ext cx="0" cy="0"/>
          <a:chOff x="0" y="0"/>
          <a:chExt cx="0" cy="0"/>
        </a:xfrm>
      </p:grpSpPr>
      <p:sp>
        <p:nvSpPr>
          <p:cNvPr id="280" name="Google Shape;280;gf0a69d15fa_0_15"/>
          <p:cNvSpPr txBox="1">
            <a:spLocks noGrp="1"/>
          </p:cNvSpPr>
          <p:nvPr>
            <p:ph type="title"/>
          </p:nvPr>
        </p:nvSpPr>
        <p:spPr>
          <a:xfrm>
            <a:off x="628650" y="273844"/>
            <a:ext cx="7886700" cy="994275"/>
          </a:xfrm>
          <a:prstGeom prst="rect">
            <a:avLst/>
          </a:prstGeom>
          <a:noFill/>
          <a:ln>
            <a:noFill/>
          </a:ln>
        </p:spPr>
        <p:txBody>
          <a:bodyPr spcFirstLastPara="1" vert="horz" wrap="square" lIns="68569" tIns="34275" rIns="68569" bIns="34275" rtlCol="0" anchor="ctr" anchorCtr="0">
            <a:normAutofit/>
          </a:bodyPr>
          <a:lstStyle/>
          <a:p>
            <a:pPr>
              <a:spcBef>
                <a:spcPts val="0"/>
              </a:spcBef>
              <a:buClr>
                <a:schemeClr val="dk1"/>
              </a:buClr>
              <a:buSzPts val="3200"/>
            </a:pPr>
            <a:r>
              <a:rPr lang="en-US" dirty="0"/>
              <a:t>Future Works</a:t>
            </a:r>
            <a:endParaRPr dirty="0"/>
          </a:p>
        </p:txBody>
      </p:sp>
      <p:sp>
        <p:nvSpPr>
          <p:cNvPr id="281" name="Google Shape;281;gf0a69d15fa_0_15"/>
          <p:cNvSpPr txBox="1">
            <a:spLocks noGrp="1"/>
          </p:cNvSpPr>
          <p:nvPr>
            <p:ph type="body" idx="1"/>
          </p:nvPr>
        </p:nvSpPr>
        <p:spPr>
          <a:xfrm>
            <a:off x="628650" y="1369219"/>
            <a:ext cx="7886700" cy="3263400"/>
          </a:xfrm>
          <a:prstGeom prst="rect">
            <a:avLst/>
          </a:prstGeom>
          <a:noFill/>
          <a:ln>
            <a:noFill/>
          </a:ln>
        </p:spPr>
        <p:txBody>
          <a:bodyPr spcFirstLastPara="1" vert="horz" wrap="square" lIns="68569" tIns="34275" rIns="68569" bIns="34275" rtlCol="0" anchor="t" anchorCtr="0">
            <a:normAutofit/>
          </a:bodyPr>
          <a:lstStyle/>
          <a:p>
            <a:pPr marL="171450" indent="-171450">
              <a:spcBef>
                <a:spcPts val="0"/>
              </a:spcBef>
              <a:buClr>
                <a:schemeClr val="dk1"/>
              </a:buClr>
              <a:buSzPts val="2800"/>
            </a:pPr>
            <a:r>
              <a:rPr lang="en-US"/>
              <a:t>Improvement of the Result</a:t>
            </a:r>
            <a:endParaRPr/>
          </a:p>
          <a:p>
            <a:pPr marL="514350" lvl="1" indent="-171450">
              <a:spcBef>
                <a:spcPts val="0"/>
              </a:spcBef>
              <a:buSzPts val="2400"/>
            </a:pPr>
            <a:r>
              <a:rPr lang="en-US"/>
              <a:t>Other embedding methods such as ComplEx</a:t>
            </a:r>
            <a:endParaRPr/>
          </a:p>
          <a:p>
            <a:pPr marL="514350" lvl="1" indent="-171450">
              <a:spcBef>
                <a:spcPts val="0"/>
              </a:spcBef>
              <a:buSzPts val="2400"/>
            </a:pPr>
            <a:r>
              <a:rPr lang="en-US"/>
              <a:t>More relations in ATOMIC-2020 such as “HasSubEvent”</a:t>
            </a:r>
            <a:endParaRPr/>
          </a:p>
          <a:p>
            <a:pPr marL="171450" indent="-171450">
              <a:spcBef>
                <a:spcPts val="1800"/>
              </a:spcBef>
              <a:buSzPts val="2800"/>
            </a:pPr>
            <a:r>
              <a:rPr lang="en-US"/>
              <a:t>New Datasets</a:t>
            </a:r>
            <a:endParaRPr/>
          </a:p>
          <a:p>
            <a:pPr marL="514350" lvl="1" indent="-171450">
              <a:spcBef>
                <a:spcPts val="0"/>
              </a:spcBef>
              <a:buSzPts val="2400"/>
            </a:pPr>
            <a:r>
              <a:rPr lang="en-US"/>
              <a:t>Our dataset focuses on actions and rather dynamic states</a:t>
            </a:r>
            <a:endParaRPr/>
          </a:p>
          <a:p>
            <a:pPr marL="514350" lvl="1" indent="-171450">
              <a:spcBef>
                <a:spcPts val="0"/>
              </a:spcBef>
              <a:buSzPts val="2400"/>
            </a:pPr>
            <a:r>
              <a:rPr lang="en-US"/>
              <a:t>Dataset from other sources could broaden the application of the task</a:t>
            </a:r>
            <a:endParaRPr/>
          </a:p>
          <a:p>
            <a:pPr marL="171450" indent="-171450">
              <a:spcBef>
                <a:spcPts val="1800"/>
              </a:spcBef>
              <a:buSzPts val="2800"/>
            </a:pPr>
            <a:r>
              <a:rPr lang="en-US"/>
              <a:t>Extension of Task</a:t>
            </a:r>
            <a:endParaRPr/>
          </a:p>
          <a:p>
            <a:pPr marL="514350" lvl="1" indent="-171450">
              <a:spcBef>
                <a:spcPts val="0"/>
              </a:spcBef>
              <a:buSzPts val="2400"/>
            </a:pPr>
            <a:r>
              <a:rPr lang="en-US"/>
              <a:t>Include time information</a:t>
            </a:r>
            <a:endParaRPr/>
          </a:p>
          <a:p>
            <a:pPr marL="514350" indent="0">
              <a:spcBef>
                <a:spcPts val="0"/>
              </a:spcBef>
              <a:buNone/>
            </a:pPr>
            <a:endParaRPr/>
          </a:p>
        </p:txBody>
      </p:sp>
      <p:sp>
        <p:nvSpPr>
          <p:cNvPr id="282" name="Google Shape;282;gf0a69d15fa_0_15"/>
          <p:cNvSpPr txBox="1">
            <a:spLocks noGrp="1"/>
          </p:cNvSpPr>
          <p:nvPr>
            <p:ph type="sldNum" idx="12"/>
          </p:nvPr>
        </p:nvSpPr>
        <p:spPr>
          <a:xfrm>
            <a:off x="6457950" y="4767263"/>
            <a:ext cx="2057400" cy="273825"/>
          </a:xfrm>
          <a:prstGeom prst="rect">
            <a:avLst/>
          </a:prstGeom>
          <a:noFill/>
          <a:ln>
            <a:noFill/>
          </a:ln>
        </p:spPr>
        <p:txBody>
          <a:bodyPr spcFirstLastPara="1" wrap="square" lIns="68569" tIns="34275" rIns="68569" bIns="34275" anchor="ctr" anchorCtr="0">
            <a:noAutofit/>
          </a:bodyPr>
          <a:lstStyle/>
          <a:p>
            <a:pPr algn="r">
              <a:spcBef>
                <a:spcPts val="0"/>
              </a:spcBef>
              <a:spcAft>
                <a:spcPts val="0"/>
              </a:spcAft>
            </a:pPr>
            <a:fld id="{00000000-1234-1234-1234-123412341234}" type="slidenum">
              <a:rPr lang="en-US"/>
              <a:pPr algn="r">
                <a:spcBef>
                  <a:spcPts val="0"/>
                </a:spcBef>
                <a:spcAft>
                  <a:spcPts val="0"/>
                </a:spcAft>
              </a:pPr>
              <a:t>248</a:t>
            </a:fld>
            <a:endParaRPr/>
          </a:p>
        </p:txBody>
      </p:sp>
    </p:spTree>
    <p:extLst>
      <p:ext uri="{BB962C8B-B14F-4D97-AF65-F5344CB8AC3E}">
        <p14:creationId xmlns:p14="http://schemas.microsoft.com/office/powerpoint/2010/main" val="152403795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6FA85C42-ECF4-4DA3-BD6E-6BCE9598AF79}"/>
              </a:ext>
            </a:extLst>
          </p:cNvPr>
          <p:cNvSpPr>
            <a:spLocks noGrp="1"/>
          </p:cNvSpPr>
          <p:nvPr>
            <p:ph type="title"/>
          </p:nvPr>
        </p:nvSpPr>
        <p:spPr>
          <a:xfrm>
            <a:off x="901280" y="104678"/>
            <a:ext cx="7341440" cy="554052"/>
          </a:xfrm>
          <a:solidFill>
            <a:schemeClr val="accent1"/>
          </a:solidFill>
          <a:ln>
            <a:solidFill>
              <a:schemeClr val="accent1"/>
            </a:solidFill>
          </a:ln>
        </p:spPr>
        <p:txBody>
          <a:bodyPr>
            <a:normAutofit/>
          </a:bodyPr>
          <a:lstStyle/>
          <a:p>
            <a:r>
              <a:rPr lang="sv-SE" dirty="0" err="1"/>
              <a:t>References</a:t>
            </a:r>
            <a:endParaRPr lang="en-US" dirty="0"/>
          </a:p>
        </p:txBody>
      </p:sp>
      <p:sp>
        <p:nvSpPr>
          <p:cNvPr id="3" name="Platshållare för innehåll 2">
            <a:extLst>
              <a:ext uri="{FF2B5EF4-FFF2-40B4-BE49-F238E27FC236}">
                <a16:creationId xmlns:a16="http://schemas.microsoft.com/office/drawing/2014/main" id="{E81AC0E5-AD8A-460B-AF0E-04E5CC02EC62}"/>
              </a:ext>
            </a:extLst>
          </p:cNvPr>
          <p:cNvSpPr>
            <a:spLocks noGrp="1"/>
          </p:cNvSpPr>
          <p:nvPr>
            <p:ph idx="1"/>
          </p:nvPr>
        </p:nvSpPr>
        <p:spPr>
          <a:xfrm>
            <a:off x="258418" y="801896"/>
            <a:ext cx="8627165" cy="4236927"/>
          </a:xfrm>
        </p:spPr>
        <p:txBody>
          <a:bodyPr>
            <a:normAutofit/>
          </a:bodyPr>
          <a:lstStyle/>
          <a:p>
            <a:pPr marL="0" indent="0">
              <a:buNone/>
            </a:pPr>
            <a:r>
              <a:rPr lang="en-US" sz="1200" dirty="0" err="1"/>
              <a:t>Berberich</a:t>
            </a:r>
            <a:r>
              <a:rPr lang="en-US" sz="1200" dirty="0"/>
              <a:t>, K., Gupta, D.: Identifying time intervals for knowledge graph facts. In: Proceeding WWW 2018 Companion. In: Proceedings of the Web Conference 2018, Lyon, France, 23–27 April 2018, pp. 37–38 (2018)</a:t>
            </a:r>
          </a:p>
          <a:p>
            <a:pPr marL="0" indent="0">
              <a:buNone/>
            </a:pPr>
            <a:r>
              <a:rPr lang="en-US" sz="1200" dirty="0"/>
              <a:t>Ling, X., Weld, D.: Temporal information extraction. In: Twenty-Fourth AAAI Conference on Artificial Intelligence (2010)</a:t>
            </a:r>
          </a:p>
          <a:p>
            <a:pPr marL="0" indent="0">
              <a:buNone/>
            </a:pPr>
            <a:r>
              <a:rPr lang="en-US" sz="1200" dirty="0"/>
              <a:t>Sil, A., </a:t>
            </a:r>
            <a:r>
              <a:rPr lang="en-US" sz="1200" dirty="0" err="1"/>
              <a:t>Cucerzan</a:t>
            </a:r>
            <a:r>
              <a:rPr lang="en-US" sz="1200" dirty="0"/>
              <a:t>, S.: Temporal scoping of relational facts based on Wikipedia data. In: Proceedings of the Eighteenth Conference on Computational Language Learning, Baltimore, Maryland USA, 26–27 June 2014, pp. 109–118. Association for Computational Linguistics (2014)</a:t>
            </a:r>
          </a:p>
          <a:p>
            <a:pPr marL="0" indent="0">
              <a:buNone/>
            </a:pPr>
            <a:r>
              <a:rPr lang="en-US" sz="1200" dirty="0" err="1"/>
              <a:t>Takemura</a:t>
            </a:r>
            <a:r>
              <a:rPr lang="en-US" sz="1200" dirty="0"/>
              <a:t>, H., Tajima, K.: Tweet classification based on their lifetime duration published. In: Proceedings of CIKM 2012, Maui, pp. 2367–2370, October 2012 </a:t>
            </a:r>
          </a:p>
          <a:p>
            <a:pPr marL="0" indent="0">
              <a:buNone/>
            </a:pPr>
            <a:r>
              <a:rPr lang="en-US" sz="1200" dirty="0"/>
              <a:t>Talukdar, P.P., Wijaya, D., Mitchell, T.: Coupled temporal scoping of relational facts. In: Proceedings of the WSDM 2012, Seattle, USA, 8–12 February, pp. 73–82. ACM Press (2012)</a:t>
            </a:r>
          </a:p>
          <a:p>
            <a:pPr marL="0" indent="0">
              <a:buNone/>
            </a:pPr>
            <a:r>
              <a:rPr lang="en-US" sz="1200" dirty="0"/>
              <a:t>Wang, Y., Zhu, M., Qu, L., </a:t>
            </a:r>
            <a:r>
              <a:rPr lang="en-US" sz="1200" dirty="0" err="1"/>
              <a:t>Spaniol</a:t>
            </a:r>
            <a:r>
              <a:rPr lang="en-US" sz="1200" dirty="0"/>
              <a:t>, M., </a:t>
            </a:r>
            <a:r>
              <a:rPr lang="en-US" sz="1200" dirty="0" err="1"/>
              <a:t>Weikum</a:t>
            </a:r>
            <a:r>
              <a:rPr lang="en-US" sz="1200" dirty="0"/>
              <a:t>, G.: Timely YAGO: harvesting, querying, and visualizing temporal knowledge from Wikipedia. In: EDBT 2010 Proceedings of the 13th International Conference on Extending Database Technology, </a:t>
            </a:r>
            <a:r>
              <a:rPr lang="de-DE" sz="1200" dirty="0"/>
              <a:t>Lausanne, </a:t>
            </a:r>
            <a:r>
              <a:rPr lang="de-DE" sz="1200" dirty="0" err="1"/>
              <a:t>Switzerland</a:t>
            </a:r>
            <a:r>
              <a:rPr lang="de-DE" sz="1200" dirty="0"/>
              <a:t>, 22–26 March, pp. 697–700 (2010)</a:t>
            </a:r>
          </a:p>
          <a:p>
            <a:pPr marL="0" indent="0">
              <a:buNone/>
            </a:pPr>
            <a:r>
              <a:rPr lang="en-US" sz="1200" dirty="0"/>
              <a:t>Wang, Y., Yang, B., Qu, L., </a:t>
            </a:r>
            <a:r>
              <a:rPr lang="en-US" sz="1200" dirty="0" err="1"/>
              <a:t>Spaniol</a:t>
            </a:r>
            <a:r>
              <a:rPr lang="en-US" sz="1200" dirty="0"/>
              <a:t>, M.,</a:t>
            </a:r>
            <a:r>
              <a:rPr lang="en-US" sz="1200" dirty="0" err="1"/>
              <a:t>Weikum</a:t>
            </a:r>
            <a:r>
              <a:rPr lang="en-US" sz="1200" dirty="0"/>
              <a:t>, G.: Harvesting facts from textual web sources by constrained label propagation. In: CIKM 2011 Proceedings of the 20th ACM International Conference on Information and Knowledge Management, Glasgow, Scotland, UK, 24–28 October, pp. 837–846 (2011)</a:t>
            </a:r>
          </a:p>
          <a:p>
            <a:pPr marL="0" indent="0">
              <a:buNone/>
            </a:pPr>
            <a:endParaRPr lang="en-US" sz="1200" dirty="0"/>
          </a:p>
          <a:p>
            <a:pPr marL="0" indent="0">
              <a:buNone/>
            </a:pPr>
            <a:endParaRPr lang="en-US" sz="1200"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278572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28FAD-9387-49F7-8948-6ED029B849B7}"/>
              </a:ext>
            </a:extLst>
          </p:cNvPr>
          <p:cNvSpPr>
            <a:spLocks noGrp="1"/>
          </p:cNvSpPr>
          <p:nvPr>
            <p:ph type="title"/>
          </p:nvPr>
        </p:nvSpPr>
        <p:spPr/>
        <p:txBody>
          <a:bodyPr/>
          <a:lstStyle/>
          <a:p>
            <a:r>
              <a:rPr lang="en-US" dirty="0"/>
              <a:t>Current Work: Multimodal task extension</a:t>
            </a:r>
            <a:endParaRPr lang="en-AT" dirty="0"/>
          </a:p>
        </p:txBody>
      </p:sp>
      <p:sp>
        <p:nvSpPr>
          <p:cNvPr id="3" name="Content Placeholder 2">
            <a:extLst>
              <a:ext uri="{FF2B5EF4-FFF2-40B4-BE49-F238E27FC236}">
                <a16:creationId xmlns:a16="http://schemas.microsoft.com/office/drawing/2014/main" id="{31FBC86E-05BB-408B-B8B3-4348278E9719}"/>
              </a:ext>
            </a:extLst>
          </p:cNvPr>
          <p:cNvSpPr>
            <a:spLocks noGrp="1"/>
          </p:cNvSpPr>
          <p:nvPr>
            <p:ph idx="1"/>
          </p:nvPr>
        </p:nvSpPr>
        <p:spPr>
          <a:xfrm>
            <a:off x="461811" y="1337880"/>
            <a:ext cx="7886700" cy="3263504"/>
          </a:xfrm>
        </p:spPr>
        <p:txBody>
          <a:bodyPr/>
          <a:lstStyle/>
          <a:p>
            <a:r>
              <a:rPr lang="en-US" dirty="0"/>
              <a:t>Building a dataset</a:t>
            </a:r>
            <a:endParaRPr lang="en-AT" dirty="0"/>
          </a:p>
        </p:txBody>
      </p:sp>
      <p:sp>
        <p:nvSpPr>
          <p:cNvPr id="8" name="TextBox 7">
            <a:extLst>
              <a:ext uri="{FF2B5EF4-FFF2-40B4-BE49-F238E27FC236}">
                <a16:creationId xmlns:a16="http://schemas.microsoft.com/office/drawing/2014/main" id="{543D0C90-8F66-4BFD-B5D6-E618724E7E64}"/>
              </a:ext>
            </a:extLst>
          </p:cNvPr>
          <p:cNvSpPr txBox="1"/>
          <p:nvPr/>
        </p:nvSpPr>
        <p:spPr>
          <a:xfrm>
            <a:off x="2971800" y="4282516"/>
            <a:ext cx="2358713" cy="461665"/>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square" rtlCol="0">
            <a:spAutoFit/>
          </a:bodyPr>
          <a:lstStyle>
            <a:defPPr>
              <a:defRPr lang="en-US"/>
            </a:defPPr>
            <a:lvl1pPr algn="ctr">
              <a:defRPr sz="9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sz="1200" dirty="0"/>
              <a:t>Expected time needed to do an action: “cook a cake”</a:t>
            </a:r>
            <a:endParaRPr lang="en-AT" sz="1200" dirty="0"/>
          </a:p>
        </p:txBody>
      </p:sp>
      <p:pic>
        <p:nvPicPr>
          <p:cNvPr id="7" name="Picture 6">
            <a:extLst>
              <a:ext uri="{FF2B5EF4-FFF2-40B4-BE49-F238E27FC236}">
                <a16:creationId xmlns:a16="http://schemas.microsoft.com/office/drawing/2014/main" id="{714A3EB1-1C19-4C64-AD4D-53CC4E5242D2}"/>
              </a:ext>
            </a:extLst>
          </p:cNvPr>
          <p:cNvPicPr>
            <a:picLocks noChangeAspect="1"/>
          </p:cNvPicPr>
          <p:nvPr/>
        </p:nvPicPr>
        <p:blipFill>
          <a:blip r:embed="rId2"/>
          <a:stretch>
            <a:fillRect/>
          </a:stretch>
        </p:blipFill>
        <p:spPr>
          <a:xfrm>
            <a:off x="2057399" y="1910524"/>
            <a:ext cx="4226761" cy="1953298"/>
          </a:xfrm>
          <a:prstGeom prst="rect">
            <a:avLst/>
          </a:prstGeom>
        </p:spPr>
      </p:pic>
      <p:sp>
        <p:nvSpPr>
          <p:cNvPr id="9" name="TextBox 8">
            <a:extLst>
              <a:ext uri="{FF2B5EF4-FFF2-40B4-BE49-F238E27FC236}">
                <a16:creationId xmlns:a16="http://schemas.microsoft.com/office/drawing/2014/main" id="{8BD88FDF-C64F-4693-9E5A-037700B17BE2}"/>
              </a:ext>
            </a:extLst>
          </p:cNvPr>
          <p:cNvSpPr txBox="1"/>
          <p:nvPr/>
        </p:nvSpPr>
        <p:spPr>
          <a:xfrm>
            <a:off x="3956619" y="2495550"/>
            <a:ext cx="428322" cy="553998"/>
          </a:xfrm>
          <a:prstGeom prst="rect">
            <a:avLst/>
          </a:prstGeom>
          <a:noFill/>
        </p:spPr>
        <p:txBody>
          <a:bodyPr wrap="none" rtlCol="0">
            <a:spAutoFit/>
          </a:bodyPr>
          <a:lstStyle/>
          <a:p>
            <a:r>
              <a:rPr lang="en-US" sz="3000" dirty="0"/>
              <a:t>&gt;</a:t>
            </a:r>
            <a:endParaRPr lang="en-AT" sz="3000" dirty="0"/>
          </a:p>
        </p:txBody>
      </p:sp>
    </p:spTree>
    <p:extLst>
      <p:ext uri="{BB962C8B-B14F-4D97-AF65-F5344CB8AC3E}">
        <p14:creationId xmlns:p14="http://schemas.microsoft.com/office/powerpoint/2010/main" val="428276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7560BC3C-547C-4C52-8EC7-361FFED065D7}"/>
              </a:ext>
            </a:extLst>
          </p:cNvPr>
          <p:cNvSpPr>
            <a:spLocks noGrp="1"/>
          </p:cNvSpPr>
          <p:nvPr>
            <p:ph type="title"/>
          </p:nvPr>
        </p:nvSpPr>
        <p:spPr>
          <a:xfrm>
            <a:off x="1673352" y="1995728"/>
            <a:ext cx="5797296" cy="891540"/>
          </a:xfrm>
          <a:solidFill>
            <a:schemeClr val="accent1"/>
          </a:solidFill>
          <a:ln>
            <a:solidFill>
              <a:schemeClr val="accent1"/>
            </a:solidFill>
          </a:ln>
        </p:spPr>
        <p:txBody>
          <a:bodyPr/>
          <a:lstStyle/>
          <a:p>
            <a:r>
              <a:rPr lang="sv-SE" dirty="0" err="1"/>
              <a:t>Discussion</a:t>
            </a:r>
            <a:endParaRPr lang="en-US" dirty="0"/>
          </a:p>
        </p:txBody>
      </p:sp>
    </p:spTree>
    <p:extLst>
      <p:ext uri="{BB962C8B-B14F-4D97-AF65-F5344CB8AC3E}">
        <p14:creationId xmlns:p14="http://schemas.microsoft.com/office/powerpoint/2010/main" val="39475896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339A6-22D7-4B37-BB46-496A60802C70}"/>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8B4C81D8-A98E-4F4D-BA5E-066064724B9B}"/>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13A63241-810F-4C51-A7E7-ACF7966F1C9C}"/>
              </a:ext>
            </a:extLst>
          </p:cNvPr>
          <p:cNvSpPr/>
          <p:nvPr/>
        </p:nvSpPr>
        <p:spPr>
          <a:xfrm>
            <a:off x="59699" y="3693202"/>
            <a:ext cx="5808923" cy="1343937"/>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cxnSp>
        <p:nvCxnSpPr>
          <p:cNvPr id="5" name="Straight Arrow Connector 4">
            <a:extLst>
              <a:ext uri="{FF2B5EF4-FFF2-40B4-BE49-F238E27FC236}">
                <a16:creationId xmlns:a16="http://schemas.microsoft.com/office/drawing/2014/main" id="{2FA1BBA6-E2F2-49F2-9EDF-1B8F5FA58C43}"/>
              </a:ext>
            </a:extLst>
          </p:cNvPr>
          <p:cNvCxnSpPr>
            <a:cxnSpLocks/>
          </p:cNvCxnSpPr>
          <p:nvPr/>
        </p:nvCxnSpPr>
        <p:spPr>
          <a:xfrm>
            <a:off x="203747" y="4241043"/>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826B92E-D567-4F6A-850D-16ADACB1ED88}"/>
              </a:ext>
            </a:extLst>
          </p:cNvPr>
          <p:cNvSpPr txBox="1"/>
          <p:nvPr/>
        </p:nvSpPr>
        <p:spPr>
          <a:xfrm>
            <a:off x="203747" y="3878808"/>
            <a:ext cx="1071127" cy="369332"/>
          </a:xfrm>
          <a:prstGeom prst="rect">
            <a:avLst/>
          </a:prstGeom>
          <a:noFill/>
          <a:ln>
            <a:solidFill>
              <a:schemeClr val="tx1"/>
            </a:solidFill>
          </a:ln>
        </p:spPr>
        <p:txBody>
          <a:bodyPr wrap="none" rtlCol="0">
            <a:spAutoFit/>
          </a:bodyPr>
          <a:lstStyle/>
          <a:p>
            <a:r>
              <a:rPr lang="en-US" sz="1800" dirty="0"/>
              <a:t>tweet C</a:t>
            </a:r>
            <a:r>
              <a:rPr lang="en-US" sz="1800" baseline="30000" dirty="0"/>
              <a:t>i</a:t>
            </a:r>
            <a:endParaRPr lang="en-AT" sz="1800" dirty="0"/>
          </a:p>
        </p:txBody>
      </p:sp>
      <p:cxnSp>
        <p:nvCxnSpPr>
          <p:cNvPr id="7" name="Straight Connector 6">
            <a:extLst>
              <a:ext uri="{FF2B5EF4-FFF2-40B4-BE49-F238E27FC236}">
                <a16:creationId xmlns:a16="http://schemas.microsoft.com/office/drawing/2014/main" id="{20325968-E501-428F-A01E-7B8FFA72B220}"/>
              </a:ext>
            </a:extLst>
          </p:cNvPr>
          <p:cNvCxnSpPr/>
          <p:nvPr/>
        </p:nvCxnSpPr>
        <p:spPr>
          <a:xfrm>
            <a:off x="533356" y="4206487"/>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17AC6D5-DA3D-4438-81CE-510898781582}"/>
              </a:ext>
            </a:extLst>
          </p:cNvPr>
          <p:cNvCxnSpPr/>
          <p:nvPr/>
        </p:nvCxnSpPr>
        <p:spPr>
          <a:xfrm>
            <a:off x="2114950" y="4209151"/>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Right Brace 8">
            <a:extLst>
              <a:ext uri="{FF2B5EF4-FFF2-40B4-BE49-F238E27FC236}">
                <a16:creationId xmlns:a16="http://schemas.microsoft.com/office/drawing/2014/main" id="{03EE9860-F8A3-4A1E-8631-6D31C1326E2E}"/>
              </a:ext>
            </a:extLst>
          </p:cNvPr>
          <p:cNvSpPr/>
          <p:nvPr/>
        </p:nvSpPr>
        <p:spPr>
          <a:xfrm rot="5400000">
            <a:off x="1207197" y="3654924"/>
            <a:ext cx="233912" cy="1581596"/>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10" name="TextBox 9">
            <a:extLst>
              <a:ext uri="{FF2B5EF4-FFF2-40B4-BE49-F238E27FC236}">
                <a16:creationId xmlns:a16="http://schemas.microsoft.com/office/drawing/2014/main" id="{0198704A-6CFF-4478-A807-0646E89D4BDF}"/>
              </a:ext>
            </a:extLst>
          </p:cNvPr>
          <p:cNvSpPr txBox="1"/>
          <p:nvPr/>
        </p:nvSpPr>
        <p:spPr>
          <a:xfrm>
            <a:off x="1230858" y="4520555"/>
            <a:ext cx="272832" cy="369332"/>
          </a:xfrm>
          <a:prstGeom prst="rect">
            <a:avLst/>
          </a:prstGeom>
          <a:noFill/>
        </p:spPr>
        <p:txBody>
          <a:bodyPr wrap="none" rtlCol="0">
            <a:spAutoFit/>
          </a:bodyPr>
          <a:lstStyle/>
          <a:p>
            <a:r>
              <a:rPr lang="en-US" sz="1800" i="1" dirty="0"/>
              <a:t>t</a:t>
            </a:r>
            <a:endParaRPr lang="en-AT" sz="1800" i="1" dirty="0"/>
          </a:p>
        </p:txBody>
      </p:sp>
      <p:sp>
        <p:nvSpPr>
          <p:cNvPr id="11" name="TextBox 10">
            <a:extLst>
              <a:ext uri="{FF2B5EF4-FFF2-40B4-BE49-F238E27FC236}">
                <a16:creationId xmlns:a16="http://schemas.microsoft.com/office/drawing/2014/main" id="{2B5AB77C-0BC2-4629-AF0B-CB3B344A8804}"/>
              </a:ext>
            </a:extLst>
          </p:cNvPr>
          <p:cNvSpPr txBox="1"/>
          <p:nvPr/>
        </p:nvSpPr>
        <p:spPr>
          <a:xfrm>
            <a:off x="1870460" y="4546480"/>
            <a:ext cx="1199367" cy="646331"/>
          </a:xfrm>
          <a:prstGeom prst="rect">
            <a:avLst/>
          </a:prstGeom>
          <a:noFill/>
        </p:spPr>
        <p:txBody>
          <a:bodyPr wrap="none" rtlCol="0">
            <a:spAutoFit/>
          </a:bodyPr>
          <a:lstStyle/>
          <a:p>
            <a:r>
              <a:rPr lang="en-US" sz="1800" dirty="0"/>
              <a:t>Is C</a:t>
            </a:r>
            <a:r>
              <a:rPr lang="en-US" sz="1800" baseline="30000" dirty="0"/>
              <a:t>i</a:t>
            </a:r>
            <a:r>
              <a:rPr lang="en-US" sz="1800" dirty="0"/>
              <a:t> still </a:t>
            </a:r>
          </a:p>
          <a:p>
            <a:pPr algn="ctr"/>
            <a:r>
              <a:rPr lang="en-US" sz="1800" dirty="0"/>
              <a:t>valid?</a:t>
            </a:r>
            <a:endParaRPr lang="en-AT" sz="1800" dirty="0"/>
          </a:p>
        </p:txBody>
      </p:sp>
      <p:cxnSp>
        <p:nvCxnSpPr>
          <p:cNvPr id="12" name="Straight Arrow Connector 11">
            <a:extLst>
              <a:ext uri="{FF2B5EF4-FFF2-40B4-BE49-F238E27FC236}">
                <a16:creationId xmlns:a16="http://schemas.microsoft.com/office/drawing/2014/main" id="{CB625EDB-1792-4ED2-8E91-9A03A50C02D7}"/>
              </a:ext>
            </a:extLst>
          </p:cNvPr>
          <p:cNvCxnSpPr>
            <a:cxnSpLocks/>
            <a:endCxn id="11" idx="0"/>
          </p:cNvCxnSpPr>
          <p:nvPr/>
        </p:nvCxnSpPr>
        <p:spPr>
          <a:xfrm>
            <a:off x="2114950" y="4305504"/>
            <a:ext cx="355194" cy="24097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CEBDFD-94A4-4820-8493-688D8DC5C059}"/>
              </a:ext>
            </a:extLst>
          </p:cNvPr>
          <p:cNvCxnSpPr>
            <a:cxnSpLocks/>
          </p:cNvCxnSpPr>
          <p:nvPr/>
        </p:nvCxnSpPr>
        <p:spPr>
          <a:xfrm>
            <a:off x="3256595" y="4243703"/>
            <a:ext cx="2420765"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5372EFA-9ED0-497D-BBE9-4B4610C28D4D}"/>
              </a:ext>
            </a:extLst>
          </p:cNvPr>
          <p:cNvSpPr txBox="1"/>
          <p:nvPr/>
        </p:nvSpPr>
        <p:spPr>
          <a:xfrm>
            <a:off x="3256595" y="3881468"/>
            <a:ext cx="1071127" cy="369332"/>
          </a:xfrm>
          <a:prstGeom prst="rect">
            <a:avLst/>
          </a:prstGeom>
          <a:noFill/>
          <a:ln>
            <a:solidFill>
              <a:schemeClr val="tx1"/>
            </a:solidFill>
          </a:ln>
        </p:spPr>
        <p:txBody>
          <a:bodyPr wrap="none" rtlCol="0">
            <a:spAutoFit/>
          </a:bodyPr>
          <a:lstStyle/>
          <a:p>
            <a:r>
              <a:rPr lang="en-US" sz="1800" dirty="0"/>
              <a:t>tweet C</a:t>
            </a:r>
            <a:r>
              <a:rPr lang="en-US" sz="1800" baseline="30000" dirty="0"/>
              <a:t>i</a:t>
            </a:r>
            <a:endParaRPr lang="en-AT" sz="1800" dirty="0"/>
          </a:p>
        </p:txBody>
      </p:sp>
      <p:cxnSp>
        <p:nvCxnSpPr>
          <p:cNvPr id="15" name="Straight Connector 14">
            <a:extLst>
              <a:ext uri="{FF2B5EF4-FFF2-40B4-BE49-F238E27FC236}">
                <a16:creationId xmlns:a16="http://schemas.microsoft.com/office/drawing/2014/main" id="{9C85B0A2-220A-45C0-9A50-48113FC6984A}"/>
              </a:ext>
            </a:extLst>
          </p:cNvPr>
          <p:cNvCxnSpPr/>
          <p:nvPr/>
        </p:nvCxnSpPr>
        <p:spPr>
          <a:xfrm>
            <a:off x="3586204" y="4209147"/>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0BD2788-8897-4778-B5BB-A1ABB5B9EAAD}"/>
              </a:ext>
            </a:extLst>
          </p:cNvPr>
          <p:cNvCxnSpPr/>
          <p:nvPr/>
        </p:nvCxnSpPr>
        <p:spPr>
          <a:xfrm>
            <a:off x="5167798" y="4211811"/>
            <a:ext cx="0" cy="69111"/>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A9611A2C-619B-4F03-B302-6CB1D57301F8}"/>
              </a:ext>
            </a:extLst>
          </p:cNvPr>
          <p:cNvSpPr txBox="1"/>
          <p:nvPr/>
        </p:nvSpPr>
        <p:spPr>
          <a:xfrm>
            <a:off x="4923308" y="4549141"/>
            <a:ext cx="1199367" cy="646331"/>
          </a:xfrm>
          <a:prstGeom prst="rect">
            <a:avLst/>
          </a:prstGeom>
          <a:noFill/>
        </p:spPr>
        <p:txBody>
          <a:bodyPr wrap="none" rtlCol="0">
            <a:spAutoFit/>
          </a:bodyPr>
          <a:lstStyle/>
          <a:p>
            <a:r>
              <a:rPr lang="en-US" sz="1800" dirty="0"/>
              <a:t>Is C</a:t>
            </a:r>
            <a:r>
              <a:rPr lang="en-US" sz="1800" baseline="30000" dirty="0"/>
              <a:t>i</a:t>
            </a:r>
            <a:r>
              <a:rPr lang="en-US" sz="1800" dirty="0"/>
              <a:t> still </a:t>
            </a:r>
          </a:p>
          <a:p>
            <a:pPr algn="ctr"/>
            <a:r>
              <a:rPr lang="en-US" sz="1800" dirty="0"/>
              <a:t>valid?</a:t>
            </a:r>
            <a:endParaRPr lang="en-AT" sz="1800" dirty="0"/>
          </a:p>
        </p:txBody>
      </p:sp>
      <p:cxnSp>
        <p:nvCxnSpPr>
          <p:cNvPr id="18" name="Straight Arrow Connector 17">
            <a:extLst>
              <a:ext uri="{FF2B5EF4-FFF2-40B4-BE49-F238E27FC236}">
                <a16:creationId xmlns:a16="http://schemas.microsoft.com/office/drawing/2014/main" id="{EE009349-E939-49A5-B4F4-9208818E37E7}"/>
              </a:ext>
            </a:extLst>
          </p:cNvPr>
          <p:cNvCxnSpPr>
            <a:cxnSpLocks/>
            <a:endCxn id="17" idx="0"/>
          </p:cNvCxnSpPr>
          <p:nvPr/>
        </p:nvCxnSpPr>
        <p:spPr>
          <a:xfrm>
            <a:off x="5167798" y="4308165"/>
            <a:ext cx="355194" cy="24097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02CEBA7-FB88-42F3-A285-8FB21B0D6FDF}"/>
              </a:ext>
            </a:extLst>
          </p:cNvPr>
          <p:cNvSpPr txBox="1"/>
          <p:nvPr/>
        </p:nvSpPr>
        <p:spPr>
          <a:xfrm>
            <a:off x="4781895" y="3884034"/>
            <a:ext cx="1266693" cy="369332"/>
          </a:xfrm>
          <a:prstGeom prst="rect">
            <a:avLst/>
          </a:prstGeom>
          <a:noFill/>
          <a:ln>
            <a:solidFill>
              <a:schemeClr val="tx1"/>
            </a:solidFill>
          </a:ln>
        </p:spPr>
        <p:txBody>
          <a:bodyPr wrap="none" rtlCol="0">
            <a:spAutoFit/>
          </a:bodyPr>
          <a:lstStyle/>
          <a:p>
            <a:r>
              <a:rPr lang="en-US" sz="1800" dirty="0"/>
              <a:t>tweet C</a:t>
            </a:r>
            <a:r>
              <a:rPr lang="en-US" sz="1800" baseline="30000" dirty="0"/>
              <a:t>i+1</a:t>
            </a:r>
            <a:endParaRPr lang="en-AT" sz="1800" dirty="0"/>
          </a:p>
        </p:txBody>
      </p:sp>
    </p:spTree>
    <p:extLst>
      <p:ext uri="{BB962C8B-B14F-4D97-AF65-F5344CB8AC3E}">
        <p14:creationId xmlns:p14="http://schemas.microsoft.com/office/powerpoint/2010/main" val="869271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0" grpId="0"/>
      <p:bldP spid="11" grpId="0"/>
      <p:bldP spid="14" grpId="0" animBg="1"/>
      <p:bldP spid="17" grpId="0"/>
      <p:bldP spid="19"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4897A2F-925D-48AE-9625-B8B6BC36A8CE}"/>
              </a:ext>
            </a:extLst>
          </p:cNvPr>
          <p:cNvSpPr/>
          <p:nvPr/>
        </p:nvSpPr>
        <p:spPr>
          <a:xfrm>
            <a:off x="5878487" y="3375124"/>
            <a:ext cx="1999493" cy="114230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2" name="Title 1">
            <a:extLst>
              <a:ext uri="{FF2B5EF4-FFF2-40B4-BE49-F238E27FC236}">
                <a16:creationId xmlns:a16="http://schemas.microsoft.com/office/drawing/2014/main" id="{CD2E3025-724A-4958-840F-F588DE12D388}"/>
              </a:ext>
            </a:extLst>
          </p:cNvPr>
          <p:cNvSpPr>
            <a:spLocks noGrp="1"/>
          </p:cNvSpPr>
          <p:nvPr>
            <p:ph type="title"/>
          </p:nvPr>
        </p:nvSpPr>
        <p:spPr>
          <a:xfrm>
            <a:off x="1660763" y="130430"/>
            <a:ext cx="5797296" cy="891540"/>
          </a:xfrm>
        </p:spPr>
        <p:txBody>
          <a:bodyPr/>
          <a:lstStyle/>
          <a:p>
            <a:r>
              <a:rPr lang="en-US" dirty="0">
                <a:solidFill>
                  <a:srgbClr val="0070C0"/>
                </a:solidFill>
              </a:rPr>
              <a:t>Temporal Validity of Text</a:t>
            </a:r>
            <a:endParaRPr lang="en-AT" dirty="0">
              <a:solidFill>
                <a:srgbClr val="0070C0"/>
              </a:solidFill>
            </a:endParaRPr>
          </a:p>
        </p:txBody>
      </p:sp>
      <p:sp>
        <p:nvSpPr>
          <p:cNvPr id="4" name="Platshållare för innehåll 2">
            <a:extLst>
              <a:ext uri="{FF2B5EF4-FFF2-40B4-BE49-F238E27FC236}">
                <a16:creationId xmlns:a16="http://schemas.microsoft.com/office/drawing/2014/main" id="{6D0AF873-63F3-44AF-B55C-6CB7453FDAF7}"/>
              </a:ext>
            </a:extLst>
          </p:cNvPr>
          <p:cNvSpPr txBox="1">
            <a:spLocks noChangeAspect="1"/>
          </p:cNvSpPr>
          <p:nvPr/>
        </p:nvSpPr>
        <p:spPr>
          <a:xfrm>
            <a:off x="1323027" y="1164873"/>
            <a:ext cx="6417101" cy="1496670"/>
          </a:xfrm>
          <a:prstGeom prst="rect">
            <a:avLst/>
          </a:prstGeom>
        </p:spPr>
        <p:txBody>
          <a:bodyPr vert="horz" lIns="68580" tIns="34290" rIns="68580" bIns="34290" rtlCol="0">
            <a:normAutofit fontScale="77500" lnSpcReduction="20000"/>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nSpc>
                <a:spcPct val="90000"/>
              </a:lnSpc>
              <a:spcBef>
                <a:spcPts val="899"/>
              </a:spcBef>
              <a:buNone/>
            </a:pPr>
            <a:r>
              <a:rPr lang="en-US" sz="1800" dirty="0"/>
              <a:t>Assume you read the following sentences in a newspaper published </a:t>
            </a:r>
            <a:r>
              <a:rPr lang="en-US" sz="1800" dirty="0">
                <a:solidFill>
                  <a:srgbClr val="0070C0"/>
                </a:solidFill>
              </a:rPr>
              <a:t>1 month ago</a:t>
            </a:r>
            <a:r>
              <a:rPr lang="en-US" sz="1800" spc="-1" dirty="0"/>
              <a:t>:</a:t>
            </a:r>
          </a:p>
          <a:p>
            <a:pPr marL="0" indent="0">
              <a:lnSpc>
                <a:spcPct val="90000"/>
              </a:lnSpc>
              <a:spcBef>
                <a:spcPts val="899"/>
              </a:spcBef>
              <a:buNone/>
            </a:pPr>
            <a:endParaRPr lang="en-US" sz="1800" spc="-1" dirty="0"/>
          </a:p>
          <a:p>
            <a:pPr lvl="1"/>
            <a:r>
              <a:rPr lang="en-US" sz="1800" dirty="0"/>
              <a:t>“</a:t>
            </a:r>
            <a:r>
              <a:rPr lang="en-US" sz="1800" i="1" dirty="0"/>
              <a:t>President of France is visiting Austria.</a:t>
            </a:r>
            <a:r>
              <a:rPr lang="en-US" sz="1800" dirty="0"/>
              <a:t>" </a:t>
            </a:r>
          </a:p>
          <a:p>
            <a:pPr lvl="1"/>
            <a:r>
              <a:rPr lang="en-US" sz="1800" i="1" dirty="0"/>
              <a:t>“Austria is a member of United Nations.”</a:t>
            </a:r>
            <a:r>
              <a:rPr lang="en-US" sz="1800" dirty="0"/>
              <a:t> </a:t>
            </a:r>
          </a:p>
          <a:p>
            <a:pPr marL="0" indent="0">
              <a:buNone/>
            </a:pPr>
            <a:endParaRPr lang="en-US" sz="1800" dirty="0"/>
          </a:p>
          <a:p>
            <a:pPr marL="0" indent="0">
              <a:buNone/>
            </a:pPr>
            <a:r>
              <a:rPr lang="en-US" sz="1800" b="1" dirty="0"/>
              <a:t>Which would you consider still as true?</a:t>
            </a:r>
          </a:p>
        </p:txBody>
      </p:sp>
      <p:sp>
        <p:nvSpPr>
          <p:cNvPr id="5" name="Platshållare för innehåll 2">
            <a:extLst>
              <a:ext uri="{FF2B5EF4-FFF2-40B4-BE49-F238E27FC236}">
                <a16:creationId xmlns:a16="http://schemas.microsoft.com/office/drawing/2014/main" id="{2EBBDBB5-BC78-4E98-A69C-E2556829E225}"/>
              </a:ext>
            </a:extLst>
          </p:cNvPr>
          <p:cNvSpPr>
            <a:spLocks noGrp="1"/>
          </p:cNvSpPr>
          <p:nvPr>
            <p:ph idx="1"/>
          </p:nvPr>
        </p:nvSpPr>
        <p:spPr>
          <a:xfrm>
            <a:off x="1363450" y="2799015"/>
            <a:ext cx="6417101" cy="1987670"/>
          </a:xfrm>
        </p:spPr>
        <p:txBody>
          <a:bodyPr>
            <a:normAutofit fontScale="85000" lnSpcReduction="20000"/>
          </a:bodyPr>
          <a:lstStyle/>
          <a:p>
            <a:pPr marL="0" indent="0">
              <a:spcBef>
                <a:spcPts val="899"/>
              </a:spcBef>
              <a:buNone/>
            </a:pPr>
            <a:r>
              <a:rPr lang="en-US" sz="1800" dirty="0"/>
              <a:t>Assume you read the following posts of given user</a:t>
            </a:r>
            <a:r>
              <a:rPr lang="en-US" sz="1800" spc="-1" dirty="0"/>
              <a:t>:</a:t>
            </a:r>
          </a:p>
          <a:p>
            <a:pPr marL="0" indent="0">
              <a:spcBef>
                <a:spcPts val="899"/>
              </a:spcBef>
              <a:buNone/>
            </a:pPr>
            <a:endParaRPr lang="en-US" sz="1800" spc="-1" dirty="0"/>
          </a:p>
          <a:p>
            <a:pPr lvl="1"/>
            <a:r>
              <a:rPr lang="en-US" sz="1800" dirty="0">
                <a:solidFill>
                  <a:srgbClr val="0070C0"/>
                </a:solidFill>
              </a:rPr>
              <a:t>Post 1: "</a:t>
            </a:r>
            <a:r>
              <a:rPr lang="en-US" sz="1800" i="1" dirty="0">
                <a:solidFill>
                  <a:srgbClr val="0070C0"/>
                </a:solidFill>
              </a:rPr>
              <a:t>I am t</a:t>
            </a:r>
            <a:r>
              <a:rPr lang="en-AT" sz="1800" i="1" dirty="0" err="1">
                <a:solidFill>
                  <a:srgbClr val="0070C0"/>
                </a:solidFill>
              </a:rPr>
              <a:t>ak</a:t>
            </a:r>
            <a:r>
              <a:rPr lang="en-US" sz="1800" i="1" dirty="0" err="1">
                <a:solidFill>
                  <a:srgbClr val="0070C0"/>
                </a:solidFill>
              </a:rPr>
              <a:t>ing</a:t>
            </a:r>
            <a:r>
              <a:rPr lang="en-AT" sz="1800" i="1" dirty="0">
                <a:solidFill>
                  <a:srgbClr val="0070C0"/>
                </a:solidFill>
              </a:rPr>
              <a:t> a walk</a:t>
            </a:r>
            <a:r>
              <a:rPr lang="en-US" sz="1800" dirty="0">
                <a:solidFill>
                  <a:srgbClr val="0070C0"/>
                </a:solidFill>
              </a:rPr>
              <a:t>.“</a:t>
            </a:r>
          </a:p>
          <a:p>
            <a:pPr lvl="1"/>
            <a:r>
              <a:rPr lang="en-US" sz="1800" dirty="0"/>
              <a:t>Post 2: </a:t>
            </a:r>
            <a:r>
              <a:rPr lang="en-AT" sz="1800" dirty="0"/>
              <a:t>“</a:t>
            </a:r>
            <a:r>
              <a:rPr lang="en-US" sz="1800" i="1" dirty="0"/>
              <a:t>G</a:t>
            </a:r>
            <a:r>
              <a:rPr lang="en-AT" sz="1800" i="1" dirty="0" err="1"/>
              <a:t>etting</a:t>
            </a:r>
            <a:r>
              <a:rPr lang="en-AT" sz="1800" i="1" dirty="0"/>
              <a:t> a cup of coffee </a:t>
            </a:r>
            <a:r>
              <a:rPr lang="en-US" sz="1800" i="1" dirty="0"/>
              <a:t>for</a:t>
            </a:r>
            <a:r>
              <a:rPr lang="en-AT" sz="1800" i="1" dirty="0"/>
              <a:t> take</a:t>
            </a:r>
            <a:r>
              <a:rPr lang="en-US" sz="1800" i="1" dirty="0"/>
              <a:t>-</a:t>
            </a:r>
            <a:r>
              <a:rPr lang="en-AT" sz="1800" i="1" dirty="0"/>
              <a:t>away</a:t>
            </a:r>
            <a:r>
              <a:rPr lang="en-US" sz="1800" i="1" dirty="0"/>
              <a:t>.</a:t>
            </a:r>
            <a:r>
              <a:rPr lang="en-AT" sz="1800" dirty="0"/>
              <a:t>”</a:t>
            </a:r>
            <a:endParaRPr lang="en-US" sz="1800" dirty="0"/>
          </a:p>
          <a:p>
            <a:pPr lvl="1"/>
            <a:r>
              <a:rPr lang="en-US" sz="1800" dirty="0"/>
              <a:t>Post 3: </a:t>
            </a:r>
            <a:r>
              <a:rPr lang="en-AT" sz="1800" dirty="0"/>
              <a:t>“</a:t>
            </a:r>
            <a:r>
              <a:rPr lang="en-US" sz="1800" i="1" dirty="0"/>
              <a:t>Just started </a:t>
            </a:r>
            <a:r>
              <a:rPr lang="en-AT" sz="1800" i="1" dirty="0"/>
              <a:t>preparing dinner</a:t>
            </a:r>
            <a:r>
              <a:rPr lang="en-US" sz="1800" i="1" dirty="0"/>
              <a:t>.</a:t>
            </a:r>
            <a:r>
              <a:rPr lang="en-AT" sz="1800" dirty="0"/>
              <a:t>”</a:t>
            </a:r>
            <a:endParaRPr lang="en-US" sz="1800" dirty="0"/>
          </a:p>
          <a:p>
            <a:pPr marL="0" indent="0">
              <a:buNone/>
            </a:pPr>
            <a:endParaRPr lang="en-US" sz="1800" b="1" dirty="0"/>
          </a:p>
          <a:p>
            <a:pPr marL="0" indent="0">
              <a:buNone/>
            </a:pPr>
            <a:r>
              <a:rPr lang="en-US" sz="1800" b="1" dirty="0"/>
              <a:t>Is post 1 still true after reading post 2?</a:t>
            </a:r>
          </a:p>
          <a:p>
            <a:pPr marL="0" indent="0">
              <a:buNone/>
            </a:pPr>
            <a:r>
              <a:rPr lang="en-US" sz="1800" b="1" dirty="0"/>
              <a:t>How about after reading post 3?</a:t>
            </a:r>
          </a:p>
        </p:txBody>
      </p:sp>
      <p:sp>
        <p:nvSpPr>
          <p:cNvPr id="6" name="TextBox 5">
            <a:extLst>
              <a:ext uri="{FF2B5EF4-FFF2-40B4-BE49-F238E27FC236}">
                <a16:creationId xmlns:a16="http://schemas.microsoft.com/office/drawing/2014/main" id="{5DBA5F93-CD7B-405C-A1D4-A582306982D8}"/>
              </a:ext>
            </a:extLst>
          </p:cNvPr>
          <p:cNvSpPr txBox="1"/>
          <p:nvPr/>
        </p:nvSpPr>
        <p:spPr>
          <a:xfrm>
            <a:off x="1143000" y="4865721"/>
            <a:ext cx="7452681" cy="323165"/>
          </a:xfrm>
          <a:prstGeom prst="rect">
            <a:avLst/>
          </a:prstGeom>
          <a:noFill/>
        </p:spPr>
        <p:txBody>
          <a:bodyPr wrap="none" rtlCol="0">
            <a:spAutoFit/>
          </a:bodyPr>
          <a:lstStyle/>
          <a:p>
            <a:r>
              <a:rPr lang="en-US" sz="750" dirty="0"/>
              <a:t>Axel </a:t>
            </a:r>
            <a:r>
              <a:rPr lang="en-US" sz="750" dirty="0" err="1"/>
              <a:t>Almquist</a:t>
            </a:r>
            <a:r>
              <a:rPr lang="en-US" sz="750" dirty="0"/>
              <a:t>,  Adam Jatowt: </a:t>
            </a:r>
            <a:r>
              <a:rPr lang="en-US" sz="750" i="1" dirty="0"/>
              <a:t>Towards Content Expiry Date Determination: Predicting Validity Periods of Sentences</a:t>
            </a:r>
            <a:r>
              <a:rPr lang="en-US" sz="750" dirty="0"/>
              <a:t>. ECIR 2019, pp. 86-101</a:t>
            </a:r>
          </a:p>
          <a:p>
            <a:r>
              <a:rPr lang="en-US" sz="750" dirty="0" err="1"/>
              <a:t>Taishi</a:t>
            </a:r>
            <a:r>
              <a:rPr lang="en-US" sz="750" dirty="0"/>
              <a:t> Hosokawa, Adam Jatowt, Kazunari Sugiyama: </a:t>
            </a:r>
            <a:r>
              <a:rPr lang="en-US" sz="750" i="1" dirty="0"/>
              <a:t>Temporal Natural Language Inference: Evidence-based Evaluation of Temporal Text Validity</a:t>
            </a:r>
            <a:r>
              <a:rPr lang="en-US" sz="750" dirty="0"/>
              <a:t>, ECIR 2023</a:t>
            </a:r>
            <a:endParaRPr lang="en-AT" sz="750" dirty="0"/>
          </a:p>
        </p:txBody>
      </p:sp>
      <p:sp>
        <p:nvSpPr>
          <p:cNvPr id="7" name="Rectangle 6">
            <a:extLst>
              <a:ext uri="{FF2B5EF4-FFF2-40B4-BE49-F238E27FC236}">
                <a16:creationId xmlns:a16="http://schemas.microsoft.com/office/drawing/2014/main" id="{587FBF3F-2A69-42FA-822E-3EDCAEE1D678}"/>
              </a:ext>
            </a:extLst>
          </p:cNvPr>
          <p:cNvSpPr/>
          <p:nvPr/>
        </p:nvSpPr>
        <p:spPr>
          <a:xfrm>
            <a:off x="5880064" y="1620879"/>
            <a:ext cx="1999493" cy="114230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cxnSp>
        <p:nvCxnSpPr>
          <p:cNvPr id="8" name="Straight Arrow Connector 7">
            <a:extLst>
              <a:ext uri="{FF2B5EF4-FFF2-40B4-BE49-F238E27FC236}">
                <a16:creationId xmlns:a16="http://schemas.microsoft.com/office/drawing/2014/main" id="{BB41F2D5-1C72-4D7B-B1B4-7082B729E11F}"/>
              </a:ext>
            </a:extLst>
          </p:cNvPr>
          <p:cNvCxnSpPr>
            <a:cxnSpLocks/>
          </p:cNvCxnSpPr>
          <p:nvPr/>
        </p:nvCxnSpPr>
        <p:spPr>
          <a:xfrm>
            <a:off x="5988100" y="2166116"/>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736EAF5-2FF4-44FC-9E1E-C7E7F700AF52}"/>
              </a:ext>
            </a:extLst>
          </p:cNvPr>
          <p:cNvSpPr txBox="1"/>
          <p:nvPr/>
        </p:nvSpPr>
        <p:spPr>
          <a:xfrm>
            <a:off x="5988099" y="1894440"/>
            <a:ext cx="585417" cy="248209"/>
          </a:xfrm>
          <a:prstGeom prst="rect">
            <a:avLst/>
          </a:prstGeom>
          <a:noFill/>
          <a:ln>
            <a:solidFill>
              <a:schemeClr val="tx1"/>
            </a:solidFill>
          </a:ln>
        </p:spPr>
        <p:txBody>
          <a:bodyPr wrap="none" rtlCol="0">
            <a:spAutoFit/>
          </a:bodyPr>
          <a:lstStyle/>
          <a:p>
            <a:r>
              <a:rPr lang="en-US" sz="1013" dirty="0"/>
              <a:t>msg C</a:t>
            </a:r>
            <a:endParaRPr lang="en-AT" sz="1013" dirty="0"/>
          </a:p>
        </p:txBody>
      </p:sp>
      <p:cxnSp>
        <p:nvCxnSpPr>
          <p:cNvPr id="10" name="Straight Connector 9">
            <a:extLst>
              <a:ext uri="{FF2B5EF4-FFF2-40B4-BE49-F238E27FC236}">
                <a16:creationId xmlns:a16="http://schemas.microsoft.com/office/drawing/2014/main" id="{21330B21-0E09-47F0-A0A8-061B4DE6B16F}"/>
              </a:ext>
            </a:extLst>
          </p:cNvPr>
          <p:cNvCxnSpPr/>
          <p:nvPr/>
        </p:nvCxnSpPr>
        <p:spPr>
          <a:xfrm>
            <a:off x="6235306" y="2140200"/>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CF89687-9AF7-454A-8087-59B605893E31}"/>
              </a:ext>
            </a:extLst>
          </p:cNvPr>
          <p:cNvCxnSpPr/>
          <p:nvPr/>
        </p:nvCxnSpPr>
        <p:spPr>
          <a:xfrm>
            <a:off x="7421501" y="2142198"/>
            <a:ext cx="0" cy="51833"/>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Right Brace 11">
            <a:extLst>
              <a:ext uri="{FF2B5EF4-FFF2-40B4-BE49-F238E27FC236}">
                <a16:creationId xmlns:a16="http://schemas.microsoft.com/office/drawing/2014/main" id="{A544E82C-F7DD-4ABC-A538-99A667548148}"/>
              </a:ext>
            </a:extLst>
          </p:cNvPr>
          <p:cNvSpPr/>
          <p:nvPr/>
        </p:nvSpPr>
        <p:spPr>
          <a:xfrm rot="5400000">
            <a:off x="6740687" y="1726526"/>
            <a:ext cx="175434" cy="1186197"/>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013"/>
          </a:p>
        </p:txBody>
      </p:sp>
      <p:sp>
        <p:nvSpPr>
          <p:cNvPr id="13" name="TextBox 12">
            <a:extLst>
              <a:ext uri="{FF2B5EF4-FFF2-40B4-BE49-F238E27FC236}">
                <a16:creationId xmlns:a16="http://schemas.microsoft.com/office/drawing/2014/main" id="{DB690630-9A57-45F6-A003-E6F98AC5C91F}"/>
              </a:ext>
            </a:extLst>
          </p:cNvPr>
          <p:cNvSpPr txBox="1"/>
          <p:nvPr/>
        </p:nvSpPr>
        <p:spPr>
          <a:xfrm>
            <a:off x="6758432" y="2375749"/>
            <a:ext cx="234360" cy="248209"/>
          </a:xfrm>
          <a:prstGeom prst="rect">
            <a:avLst/>
          </a:prstGeom>
          <a:noFill/>
        </p:spPr>
        <p:txBody>
          <a:bodyPr wrap="none" rtlCol="0">
            <a:spAutoFit/>
          </a:bodyPr>
          <a:lstStyle/>
          <a:p>
            <a:r>
              <a:rPr lang="en-US" sz="1013" i="1" dirty="0"/>
              <a:t>t</a:t>
            </a:r>
            <a:endParaRPr lang="en-AT" sz="1013" i="1" dirty="0"/>
          </a:p>
        </p:txBody>
      </p:sp>
      <p:sp>
        <p:nvSpPr>
          <p:cNvPr id="14" name="TextBox 13">
            <a:extLst>
              <a:ext uri="{FF2B5EF4-FFF2-40B4-BE49-F238E27FC236}">
                <a16:creationId xmlns:a16="http://schemas.microsoft.com/office/drawing/2014/main" id="{5FCB87AF-D75C-460E-8936-8263378AF063}"/>
              </a:ext>
            </a:extLst>
          </p:cNvPr>
          <p:cNvSpPr txBox="1"/>
          <p:nvPr/>
        </p:nvSpPr>
        <p:spPr>
          <a:xfrm>
            <a:off x="7238135" y="2395194"/>
            <a:ext cx="726481" cy="404085"/>
          </a:xfrm>
          <a:prstGeom prst="rect">
            <a:avLst/>
          </a:prstGeom>
          <a:noFill/>
        </p:spPr>
        <p:txBody>
          <a:bodyPr wrap="none" rtlCol="0">
            <a:spAutoFit/>
          </a:bodyPr>
          <a:lstStyle/>
          <a:p>
            <a:r>
              <a:rPr lang="en-US" sz="1013" dirty="0"/>
              <a:t>Is C still </a:t>
            </a:r>
          </a:p>
          <a:p>
            <a:pPr algn="ctr"/>
            <a:r>
              <a:rPr lang="en-US" sz="1013" dirty="0"/>
              <a:t>valid?</a:t>
            </a:r>
            <a:endParaRPr lang="en-AT" sz="1013" dirty="0"/>
          </a:p>
        </p:txBody>
      </p:sp>
      <p:cxnSp>
        <p:nvCxnSpPr>
          <p:cNvPr id="15" name="Straight Arrow Connector 14">
            <a:extLst>
              <a:ext uri="{FF2B5EF4-FFF2-40B4-BE49-F238E27FC236}">
                <a16:creationId xmlns:a16="http://schemas.microsoft.com/office/drawing/2014/main" id="{5D564998-144D-4B54-98CA-B40D58B40C52}"/>
              </a:ext>
            </a:extLst>
          </p:cNvPr>
          <p:cNvCxnSpPr>
            <a:cxnSpLocks/>
            <a:endCxn id="14" idx="0"/>
          </p:cNvCxnSpPr>
          <p:nvPr/>
        </p:nvCxnSpPr>
        <p:spPr>
          <a:xfrm>
            <a:off x="7421501" y="2214462"/>
            <a:ext cx="179875" cy="18073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561E4CA-7DD0-4CCB-B998-A5E4E4585012}"/>
              </a:ext>
            </a:extLst>
          </p:cNvPr>
          <p:cNvCxnSpPr>
            <a:cxnSpLocks/>
          </p:cNvCxnSpPr>
          <p:nvPr/>
        </p:nvCxnSpPr>
        <p:spPr>
          <a:xfrm>
            <a:off x="5970447" y="3944240"/>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FBCAB2-34C3-48D6-A1C8-477E17CE6534}"/>
              </a:ext>
            </a:extLst>
          </p:cNvPr>
          <p:cNvSpPr txBox="1"/>
          <p:nvPr/>
        </p:nvSpPr>
        <p:spPr>
          <a:xfrm>
            <a:off x="5970447" y="3672564"/>
            <a:ext cx="585417" cy="248209"/>
          </a:xfrm>
          <a:prstGeom prst="rect">
            <a:avLst/>
          </a:prstGeom>
          <a:noFill/>
          <a:ln>
            <a:solidFill>
              <a:schemeClr val="tx1"/>
            </a:solidFill>
          </a:ln>
        </p:spPr>
        <p:txBody>
          <a:bodyPr wrap="none" rtlCol="0">
            <a:spAutoFit/>
          </a:bodyPr>
          <a:lstStyle/>
          <a:p>
            <a:r>
              <a:rPr lang="en-US" sz="1013" dirty="0"/>
              <a:t>msg A</a:t>
            </a:r>
            <a:endParaRPr lang="en-AT" sz="1013" dirty="0"/>
          </a:p>
        </p:txBody>
      </p:sp>
      <p:cxnSp>
        <p:nvCxnSpPr>
          <p:cNvPr id="18" name="Straight Connector 17">
            <a:extLst>
              <a:ext uri="{FF2B5EF4-FFF2-40B4-BE49-F238E27FC236}">
                <a16:creationId xmlns:a16="http://schemas.microsoft.com/office/drawing/2014/main" id="{43DB648A-9B58-40F0-B9D0-CB25C8D592E3}"/>
              </a:ext>
            </a:extLst>
          </p:cNvPr>
          <p:cNvCxnSpPr/>
          <p:nvPr/>
        </p:nvCxnSpPr>
        <p:spPr>
          <a:xfrm>
            <a:off x="6217653" y="3918324"/>
            <a:ext cx="0" cy="5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6B7389-507A-4BDA-B9C1-712932ECE62D}"/>
              </a:ext>
            </a:extLst>
          </p:cNvPr>
          <p:cNvCxnSpPr/>
          <p:nvPr/>
        </p:nvCxnSpPr>
        <p:spPr>
          <a:xfrm>
            <a:off x="7403849" y="3920322"/>
            <a:ext cx="0" cy="5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6780363-D392-4BD0-BF18-18A267967F0C}"/>
              </a:ext>
            </a:extLst>
          </p:cNvPr>
          <p:cNvSpPr txBox="1"/>
          <p:nvPr/>
        </p:nvSpPr>
        <p:spPr>
          <a:xfrm>
            <a:off x="7220481" y="4173319"/>
            <a:ext cx="726481" cy="404085"/>
          </a:xfrm>
          <a:prstGeom prst="rect">
            <a:avLst/>
          </a:prstGeom>
          <a:noFill/>
        </p:spPr>
        <p:txBody>
          <a:bodyPr wrap="none" rtlCol="0">
            <a:spAutoFit/>
          </a:bodyPr>
          <a:lstStyle/>
          <a:p>
            <a:r>
              <a:rPr lang="en-US" sz="1013" dirty="0"/>
              <a:t>Is A still </a:t>
            </a:r>
          </a:p>
          <a:p>
            <a:pPr algn="ctr"/>
            <a:r>
              <a:rPr lang="en-US" sz="1013" dirty="0"/>
              <a:t>valid?</a:t>
            </a:r>
            <a:endParaRPr lang="en-AT" sz="1013" dirty="0"/>
          </a:p>
        </p:txBody>
      </p:sp>
      <p:cxnSp>
        <p:nvCxnSpPr>
          <p:cNvPr id="21" name="Straight Arrow Connector 20">
            <a:extLst>
              <a:ext uri="{FF2B5EF4-FFF2-40B4-BE49-F238E27FC236}">
                <a16:creationId xmlns:a16="http://schemas.microsoft.com/office/drawing/2014/main" id="{42DDC873-BBB6-44EB-B196-2F3236F360A6}"/>
              </a:ext>
            </a:extLst>
          </p:cNvPr>
          <p:cNvCxnSpPr>
            <a:cxnSpLocks/>
            <a:endCxn id="20" idx="0"/>
          </p:cNvCxnSpPr>
          <p:nvPr/>
        </p:nvCxnSpPr>
        <p:spPr>
          <a:xfrm>
            <a:off x="7403849" y="3992586"/>
            <a:ext cx="179873" cy="18073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F7AAB14-6DDA-40FA-B526-C616D74FA5EA}"/>
              </a:ext>
            </a:extLst>
          </p:cNvPr>
          <p:cNvSpPr txBox="1"/>
          <p:nvPr/>
        </p:nvSpPr>
        <p:spPr>
          <a:xfrm>
            <a:off x="7114423" y="3674488"/>
            <a:ext cx="570990" cy="248209"/>
          </a:xfrm>
          <a:prstGeom prst="rect">
            <a:avLst/>
          </a:prstGeom>
          <a:noFill/>
          <a:ln>
            <a:solidFill>
              <a:schemeClr val="tx1"/>
            </a:solidFill>
          </a:ln>
        </p:spPr>
        <p:txBody>
          <a:bodyPr wrap="none" rtlCol="0">
            <a:spAutoFit/>
          </a:bodyPr>
          <a:lstStyle/>
          <a:p>
            <a:r>
              <a:rPr lang="en-US" sz="1013" dirty="0"/>
              <a:t>msg B</a:t>
            </a:r>
            <a:endParaRPr lang="en-AT" sz="1013" dirty="0"/>
          </a:p>
        </p:txBody>
      </p:sp>
      <p:sp>
        <p:nvSpPr>
          <p:cNvPr id="23" name="Rectangle 22">
            <a:extLst>
              <a:ext uri="{FF2B5EF4-FFF2-40B4-BE49-F238E27FC236}">
                <a16:creationId xmlns:a16="http://schemas.microsoft.com/office/drawing/2014/main" id="{E4297CB4-3A40-4DE4-9930-6FF93A8D39B0}"/>
              </a:ext>
            </a:extLst>
          </p:cNvPr>
          <p:cNvSpPr/>
          <p:nvPr/>
        </p:nvSpPr>
        <p:spPr>
          <a:xfrm>
            <a:off x="6177870" y="1631330"/>
            <a:ext cx="1526380" cy="248209"/>
          </a:xfrm>
          <a:prstGeom prst="rect">
            <a:avLst/>
          </a:prstGeom>
        </p:spPr>
        <p:txBody>
          <a:bodyPr wrap="none">
            <a:spAutoFit/>
          </a:bodyPr>
          <a:lstStyle/>
          <a:p>
            <a:r>
              <a:rPr lang="en-US" sz="1013" b="1" i="1" dirty="0">
                <a:solidFill>
                  <a:srgbClr val="000000"/>
                </a:solidFill>
                <a:latin typeface="Arial" panose="020B0604020202020204" pitchFamily="34" charset="0"/>
                <a:ea typeface="Times New Roman" panose="02020603050405020304" pitchFamily="18" charset="0"/>
              </a:rPr>
              <a:t>Time-based Inference</a:t>
            </a:r>
            <a:endParaRPr lang="en-AT" sz="1013" dirty="0"/>
          </a:p>
        </p:txBody>
      </p:sp>
      <p:sp>
        <p:nvSpPr>
          <p:cNvPr id="24" name="Rectangle 23">
            <a:extLst>
              <a:ext uri="{FF2B5EF4-FFF2-40B4-BE49-F238E27FC236}">
                <a16:creationId xmlns:a16="http://schemas.microsoft.com/office/drawing/2014/main" id="{B43727A4-2EED-43BA-99F3-8874652AA79C}"/>
              </a:ext>
            </a:extLst>
          </p:cNvPr>
          <p:cNvSpPr/>
          <p:nvPr/>
        </p:nvSpPr>
        <p:spPr>
          <a:xfrm>
            <a:off x="6043630" y="3407459"/>
            <a:ext cx="1765227" cy="248209"/>
          </a:xfrm>
          <a:prstGeom prst="rect">
            <a:avLst/>
          </a:prstGeom>
        </p:spPr>
        <p:txBody>
          <a:bodyPr wrap="none">
            <a:spAutoFit/>
          </a:bodyPr>
          <a:lstStyle/>
          <a:p>
            <a:r>
              <a:rPr lang="en-US" sz="1013" b="1" i="1" dirty="0">
                <a:solidFill>
                  <a:srgbClr val="000000"/>
                </a:solidFill>
                <a:latin typeface="Arial" panose="020B0604020202020204" pitchFamily="34" charset="0"/>
                <a:ea typeface="Calibri" panose="020F0502020204030204" pitchFamily="34" charset="0"/>
              </a:rPr>
              <a:t>Premise-based Inference</a:t>
            </a:r>
            <a:r>
              <a:rPr lang="en-US" sz="1013" dirty="0">
                <a:solidFill>
                  <a:srgbClr val="000000"/>
                </a:solidFill>
                <a:latin typeface="Arial" panose="020B0604020202020204" pitchFamily="34" charset="0"/>
                <a:ea typeface="Calibri" panose="020F0502020204030204" pitchFamily="34" charset="0"/>
              </a:rPr>
              <a:t> </a:t>
            </a:r>
            <a:endParaRPr lang="en-AT" sz="1013" dirty="0"/>
          </a:p>
        </p:txBody>
      </p:sp>
    </p:spTree>
    <p:extLst>
      <p:ext uri="{BB962C8B-B14F-4D97-AF65-F5344CB8AC3E}">
        <p14:creationId xmlns:p14="http://schemas.microsoft.com/office/powerpoint/2010/main" val="3724475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7" grpId="0" animBg="1"/>
      <p:bldP spid="9" grpId="0" animBg="1"/>
      <p:bldP spid="12" grpId="0" animBg="1"/>
      <p:bldP spid="13" grpId="0"/>
      <p:bldP spid="14" grpId="0"/>
      <p:bldP spid="17" grpId="0" animBg="1"/>
      <p:bldP spid="20" grpId="0"/>
      <p:bldP spid="22" grpId="0" animBg="1"/>
      <p:bldP spid="23" grpId="0"/>
      <p:bldP spid="24"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05979"/>
            <a:ext cx="6343650" cy="857250"/>
          </a:xfrm>
        </p:spPr>
        <p:txBody>
          <a:bodyPr>
            <a:normAutofit/>
          </a:bodyPr>
          <a:lstStyle/>
          <a:p>
            <a:r>
              <a:rPr lang="en-US" dirty="0">
                <a:solidFill>
                  <a:srgbClr val="0070C0"/>
                </a:solidFill>
              </a:rPr>
              <a:t>Validity Classes &amp; Example Applications</a:t>
            </a:r>
          </a:p>
        </p:txBody>
      </p:sp>
      <p:sp>
        <p:nvSpPr>
          <p:cNvPr id="3" name="Content Placeholder 2"/>
          <p:cNvSpPr>
            <a:spLocks noGrp="1"/>
          </p:cNvSpPr>
          <p:nvPr>
            <p:ph idx="1"/>
          </p:nvPr>
        </p:nvSpPr>
        <p:spPr>
          <a:xfrm>
            <a:off x="1614488" y="3580556"/>
            <a:ext cx="5915025" cy="1037165"/>
          </a:xfrm>
        </p:spPr>
        <p:txBody>
          <a:bodyPr>
            <a:normAutofit fontScale="47500" lnSpcReduction="20000"/>
          </a:bodyPr>
          <a:lstStyle/>
          <a:p>
            <a:pPr marL="0" indent="0">
              <a:buNone/>
            </a:pPr>
            <a:r>
              <a:rPr lang="en-US" sz="3000" dirty="0">
                <a:solidFill>
                  <a:srgbClr val="0070C0"/>
                </a:solidFill>
              </a:rPr>
              <a:t>Example applications:</a:t>
            </a:r>
          </a:p>
          <a:p>
            <a:r>
              <a:rPr lang="en-US" sz="2175" dirty="0"/>
              <a:t>Conversational chatbots</a:t>
            </a:r>
          </a:p>
          <a:p>
            <a:r>
              <a:rPr lang="en-US" sz="2175" dirty="0"/>
              <a:t>Story understanding</a:t>
            </a:r>
          </a:p>
          <a:p>
            <a:r>
              <a:rPr lang="en-US" sz="2175" dirty="0"/>
              <a:t>Enhancing information retrieval (e.g., filtering Twitter timeline)</a:t>
            </a:r>
          </a:p>
          <a:p>
            <a:r>
              <a:rPr lang="en-US" sz="2175" dirty="0"/>
              <a:t>Support for fact-checking</a:t>
            </a:r>
          </a:p>
          <a:p>
            <a:endParaRPr lang="en-US" dirty="0"/>
          </a:p>
        </p:txBody>
      </p:sp>
      <p:graphicFrame>
        <p:nvGraphicFramePr>
          <p:cNvPr id="4" name="Content Placeholder 3">
            <a:extLst>
              <a:ext uri="{FF2B5EF4-FFF2-40B4-BE49-F238E27FC236}">
                <a16:creationId xmlns:a16="http://schemas.microsoft.com/office/drawing/2014/main" id="{A503602F-736B-4E5B-9709-608E213DA76E}"/>
              </a:ext>
            </a:extLst>
          </p:cNvPr>
          <p:cNvGraphicFramePr>
            <a:graphicFrameLocks/>
          </p:cNvGraphicFramePr>
          <p:nvPr>
            <p:extLst/>
          </p:nvPr>
        </p:nvGraphicFramePr>
        <p:xfrm>
          <a:off x="3333007" y="1439349"/>
          <a:ext cx="4221063" cy="1793663"/>
        </p:xfrm>
        <a:graphic>
          <a:graphicData uri="http://schemas.openxmlformats.org/drawingml/2006/table">
            <a:tbl>
              <a:tblPr firstRow="1" firstCol="1" bandRow="1"/>
              <a:tblGrid>
                <a:gridCol w="1482295">
                  <a:extLst>
                    <a:ext uri="{9D8B030D-6E8A-4147-A177-3AD203B41FA5}">
                      <a16:colId xmlns:a16="http://schemas.microsoft.com/office/drawing/2014/main" val="1539113962"/>
                    </a:ext>
                  </a:extLst>
                </a:gridCol>
                <a:gridCol w="2738768">
                  <a:extLst>
                    <a:ext uri="{9D8B030D-6E8A-4147-A177-3AD203B41FA5}">
                      <a16:colId xmlns:a16="http://schemas.microsoft.com/office/drawing/2014/main" val="4267530276"/>
                    </a:ext>
                  </a:extLst>
                </a:gridCol>
              </a:tblGrid>
              <a:tr h="324015">
                <a:tc>
                  <a:txBody>
                    <a:bodyPr/>
                    <a:lstStyle/>
                    <a:p>
                      <a:pPr algn="just" fontAlgn="t">
                        <a:lnSpc>
                          <a:spcPct val="115000"/>
                        </a:lnSpc>
                        <a:spcBef>
                          <a:spcPts val="0"/>
                        </a:spcBef>
                        <a:spcAft>
                          <a:spcPts val="0"/>
                        </a:spcAft>
                      </a:pPr>
                      <a:r>
                        <a:rPr lang="en-US" sz="9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hours</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9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Michi, Audrey, Joel and myself are all hanging out in Linda’s basement.”</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727154882"/>
                  </a:ext>
                </a:extLst>
              </a:tr>
              <a:tr h="324015">
                <a:tc>
                  <a:txBody>
                    <a:bodyPr/>
                    <a:lstStyle/>
                    <a:p>
                      <a:pPr algn="just" fontAlgn="t">
                        <a:lnSpc>
                          <a:spcPct val="115000"/>
                        </a:lnSpc>
                        <a:spcBef>
                          <a:spcPts val="0"/>
                        </a:spcBef>
                        <a:spcAft>
                          <a:spcPts val="0"/>
                        </a:spcAft>
                      </a:pPr>
                      <a:r>
                        <a:rPr lang="en-US" sz="9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days</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9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“School starts at a later time on Wednesday but that’s no big deal.”</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735967517"/>
                  </a:ext>
                </a:extLst>
              </a:tr>
              <a:tr h="324015">
                <a:tc>
                  <a:txBody>
                    <a:bodyPr/>
                    <a:lstStyle/>
                    <a:p>
                      <a:pPr algn="just" fontAlgn="t">
                        <a:lnSpc>
                          <a:spcPct val="115000"/>
                        </a:lnSpc>
                        <a:spcBef>
                          <a:spcPts val="0"/>
                        </a:spcBef>
                        <a:spcAft>
                          <a:spcPts val="0"/>
                        </a:spcAft>
                      </a:pPr>
                      <a:r>
                        <a:rPr lang="en-US" sz="9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weeks</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9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taking a course on learning how to use the program 3d studio max.”</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82010360"/>
                  </a:ext>
                </a:extLst>
              </a:tr>
              <a:tr h="339869">
                <a:tc>
                  <a:txBody>
                    <a:bodyPr/>
                    <a:lstStyle/>
                    <a:p>
                      <a:pPr algn="just" fontAlgn="t">
                        <a:lnSpc>
                          <a:spcPct val="115000"/>
                        </a:lnSpc>
                        <a:spcBef>
                          <a:spcPts val="0"/>
                        </a:spcBef>
                        <a:spcAft>
                          <a:spcPts val="0"/>
                        </a:spcAft>
                      </a:pPr>
                      <a:r>
                        <a:rPr lang="en-US" sz="9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months</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9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 am also playing a gig with the new millennium string orchestra at the beginning of next month.”</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419176505"/>
                  </a:ext>
                </a:extLst>
              </a:tr>
              <a:tr h="481749">
                <a:tc>
                  <a:txBody>
                    <a:bodyPr/>
                    <a:lstStyle/>
                    <a:p>
                      <a:pPr algn="just" fontAlgn="t">
                        <a:lnSpc>
                          <a:spcPct val="115000"/>
                        </a:lnSpc>
                        <a:spcBef>
                          <a:spcPts val="0"/>
                        </a:spcBef>
                        <a:spcAft>
                          <a:spcPts val="0"/>
                        </a:spcAft>
                      </a:pPr>
                      <a:r>
                        <a:rPr lang="en-US" sz="900" b="1" i="0"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Within a few years or more</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tc>
                  <a:txBody>
                    <a:bodyPr/>
                    <a:lstStyle/>
                    <a:p>
                      <a:pPr algn="just" fontAlgn="t">
                        <a:lnSpc>
                          <a:spcPct val="115000"/>
                        </a:lnSpc>
                        <a:spcBef>
                          <a:spcPts val="0"/>
                        </a:spcBef>
                        <a:spcAft>
                          <a:spcPts val="0"/>
                        </a:spcAft>
                      </a:pPr>
                      <a:r>
                        <a:rPr lang="en-US" sz="900" b="0" i="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 middle eastern nation of Israel is planning to expand its settlements, its housing areas in the west bank.”</a:t>
                      </a:r>
                      <a:endParaRPr lang="en-US" sz="900" b="0" i="0" u="none" strike="noStrike" dirty="0">
                        <a:effectLst/>
                        <a:latin typeface="Arial" panose="020B0604020202020204" pitchFamily="34" charset="0"/>
                      </a:endParaRPr>
                    </a:p>
                  </a:txBody>
                  <a:tcPr marL="61539" marR="61539" marT="8547" marB="0">
                    <a:lnL>
                      <a:noFill/>
                    </a:lnL>
                    <a:lnR>
                      <a:noFill/>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1740619"/>
                  </a:ext>
                </a:extLst>
              </a:tr>
            </a:tbl>
          </a:graphicData>
        </a:graphic>
      </p:graphicFrame>
      <p:sp>
        <p:nvSpPr>
          <p:cNvPr id="23" name="TextBox 22">
            <a:extLst>
              <a:ext uri="{FF2B5EF4-FFF2-40B4-BE49-F238E27FC236}">
                <a16:creationId xmlns:a16="http://schemas.microsoft.com/office/drawing/2014/main" id="{7CD3FF27-FAF2-47CC-AFC1-52B2335559A0}"/>
              </a:ext>
            </a:extLst>
          </p:cNvPr>
          <p:cNvSpPr txBox="1"/>
          <p:nvPr/>
        </p:nvSpPr>
        <p:spPr>
          <a:xfrm>
            <a:off x="1143001" y="4963929"/>
            <a:ext cx="6667210" cy="207749"/>
          </a:xfrm>
          <a:prstGeom prst="rect">
            <a:avLst/>
          </a:prstGeom>
          <a:noFill/>
        </p:spPr>
        <p:txBody>
          <a:bodyPr wrap="none" rtlCol="0">
            <a:spAutoFit/>
          </a:bodyPr>
          <a:lstStyle/>
          <a:p>
            <a:r>
              <a:rPr lang="en-US" sz="750" dirty="0"/>
              <a:t>Axel </a:t>
            </a:r>
            <a:r>
              <a:rPr lang="en-US" sz="750" dirty="0" err="1"/>
              <a:t>Almquist</a:t>
            </a:r>
            <a:r>
              <a:rPr lang="en-US" sz="750" dirty="0"/>
              <a:t>,  Adam Jatowt: </a:t>
            </a:r>
            <a:r>
              <a:rPr lang="en-US" sz="750" i="1" dirty="0"/>
              <a:t>Towards Content Expiry Date Determination: Predicting Validity Periods of Sentences</a:t>
            </a:r>
            <a:r>
              <a:rPr lang="en-US" sz="750" dirty="0"/>
              <a:t>. ECIR 2019, pp. 86-101</a:t>
            </a:r>
          </a:p>
        </p:txBody>
      </p:sp>
      <p:sp>
        <p:nvSpPr>
          <p:cNvPr id="24" name="TextBox 23">
            <a:extLst>
              <a:ext uri="{FF2B5EF4-FFF2-40B4-BE49-F238E27FC236}">
                <a16:creationId xmlns:a16="http://schemas.microsoft.com/office/drawing/2014/main" id="{1F913E2C-32C7-49A4-BEE9-617F77FB093A}"/>
              </a:ext>
            </a:extLst>
          </p:cNvPr>
          <p:cNvSpPr txBox="1"/>
          <p:nvPr/>
        </p:nvSpPr>
        <p:spPr>
          <a:xfrm>
            <a:off x="1869965" y="2129300"/>
            <a:ext cx="1011560" cy="461665"/>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Information </a:t>
            </a:r>
          </a:p>
          <a:p>
            <a:r>
              <a:rPr lang="en-US" sz="1200" dirty="0"/>
              <a:t>expiry date</a:t>
            </a:r>
            <a:endParaRPr lang="en-AT" sz="1200" dirty="0"/>
          </a:p>
        </p:txBody>
      </p:sp>
      <p:sp>
        <p:nvSpPr>
          <p:cNvPr id="25" name="Left Brace 24">
            <a:extLst>
              <a:ext uri="{FF2B5EF4-FFF2-40B4-BE49-F238E27FC236}">
                <a16:creationId xmlns:a16="http://schemas.microsoft.com/office/drawing/2014/main" id="{E1EAAD63-6D4D-4F72-97E6-1796E91C736E}"/>
              </a:ext>
            </a:extLst>
          </p:cNvPr>
          <p:cNvSpPr/>
          <p:nvPr/>
        </p:nvSpPr>
        <p:spPr>
          <a:xfrm>
            <a:off x="2964656" y="1439349"/>
            <a:ext cx="228600" cy="179366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AT" sz="1800"/>
          </a:p>
        </p:txBody>
      </p:sp>
    </p:spTree>
    <p:extLst>
      <p:ext uri="{BB962C8B-B14F-4D97-AF65-F5344CB8AC3E}">
        <p14:creationId xmlns:p14="http://schemas.microsoft.com/office/powerpoint/2010/main" val="355217998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ruta 6">
            <a:extLst>
              <a:ext uri="{FF2B5EF4-FFF2-40B4-BE49-F238E27FC236}">
                <a16:creationId xmlns:a16="http://schemas.microsoft.com/office/drawing/2014/main" id="{913D6031-B86D-45EB-B3E2-A6BC4D656954}"/>
              </a:ext>
            </a:extLst>
          </p:cNvPr>
          <p:cNvSpPr txBox="1"/>
          <p:nvPr/>
        </p:nvSpPr>
        <p:spPr>
          <a:xfrm>
            <a:off x="1143000" y="4937523"/>
            <a:ext cx="5958548" cy="404085"/>
          </a:xfrm>
          <a:prstGeom prst="rect">
            <a:avLst/>
          </a:prstGeom>
          <a:noFill/>
        </p:spPr>
        <p:txBody>
          <a:bodyPr wrap="square" rtlCol="0">
            <a:spAutoFit/>
          </a:bodyPr>
          <a:lstStyle/>
          <a:p>
            <a:r>
              <a:rPr lang="sv-SE" sz="1013" dirty="0"/>
              <a:t>LIME: </a:t>
            </a:r>
            <a:r>
              <a:rPr lang="sv-SE" sz="1013" dirty="0">
                <a:hlinkClick r:id="rId2"/>
              </a:rPr>
              <a:t>https://github.com/marcotcr/lime</a:t>
            </a:r>
            <a:endParaRPr lang="sv-SE" sz="1013" dirty="0"/>
          </a:p>
          <a:p>
            <a:endParaRPr lang="sv-SE" sz="1013" dirty="0"/>
          </a:p>
        </p:txBody>
      </p:sp>
      <p:sp>
        <p:nvSpPr>
          <p:cNvPr id="5" name="Title 4">
            <a:extLst>
              <a:ext uri="{FF2B5EF4-FFF2-40B4-BE49-F238E27FC236}">
                <a16:creationId xmlns:a16="http://schemas.microsoft.com/office/drawing/2014/main" id="{8313175D-1A27-457D-A44F-A181D64B43C8}"/>
              </a:ext>
            </a:extLst>
          </p:cNvPr>
          <p:cNvSpPr>
            <a:spLocks noGrp="1"/>
          </p:cNvSpPr>
          <p:nvPr>
            <p:ph type="title"/>
          </p:nvPr>
        </p:nvSpPr>
        <p:spPr/>
        <p:txBody>
          <a:bodyPr/>
          <a:lstStyle/>
          <a:p>
            <a:r>
              <a:rPr lang="en-US" dirty="0">
                <a:solidFill>
                  <a:srgbClr val="0070C0"/>
                </a:solidFill>
              </a:rPr>
              <a:t>Examples of Classified Sentences</a:t>
            </a:r>
            <a:endParaRPr lang="en-AT" dirty="0">
              <a:solidFill>
                <a:srgbClr val="0070C0"/>
              </a:solidFill>
            </a:endParaRPr>
          </a:p>
        </p:txBody>
      </p:sp>
      <p:grpSp>
        <p:nvGrpSpPr>
          <p:cNvPr id="8" name="Group 7">
            <a:extLst>
              <a:ext uri="{FF2B5EF4-FFF2-40B4-BE49-F238E27FC236}">
                <a16:creationId xmlns:a16="http://schemas.microsoft.com/office/drawing/2014/main" id="{92C3FC75-6C07-4DB9-9D6F-87A61639636A}"/>
              </a:ext>
            </a:extLst>
          </p:cNvPr>
          <p:cNvGrpSpPr/>
          <p:nvPr/>
        </p:nvGrpSpPr>
        <p:grpSpPr>
          <a:xfrm>
            <a:off x="1980314" y="1667352"/>
            <a:ext cx="4695072" cy="2517301"/>
            <a:chOff x="1116419" y="2223134"/>
            <a:chExt cx="6260096" cy="3356401"/>
          </a:xfrm>
        </p:grpSpPr>
        <p:pic>
          <p:nvPicPr>
            <p:cNvPr id="9" name="Bildobjekt 8">
              <a:extLst>
                <a:ext uri="{FF2B5EF4-FFF2-40B4-BE49-F238E27FC236}">
                  <a16:creationId xmlns:a16="http://schemas.microsoft.com/office/drawing/2014/main" id="{0854C602-6B7A-4170-B5E1-0D30746F4550}"/>
                </a:ext>
              </a:extLst>
            </p:cNvPr>
            <p:cNvPicPr>
              <a:picLocks noChangeAspect="1"/>
            </p:cNvPicPr>
            <p:nvPr/>
          </p:nvPicPr>
          <p:blipFill rotWithShape="1">
            <a:blip r:embed="rId3"/>
            <a:srcRect b="9152"/>
            <a:stretch/>
          </p:blipFill>
          <p:spPr>
            <a:xfrm>
              <a:off x="1160584" y="2602163"/>
              <a:ext cx="6151628" cy="1032050"/>
            </a:xfrm>
            <a:prstGeom prst="rect">
              <a:avLst/>
            </a:prstGeom>
          </p:spPr>
        </p:pic>
        <p:pic>
          <p:nvPicPr>
            <p:cNvPr id="11" name="Bildobjekt 10">
              <a:extLst>
                <a:ext uri="{FF2B5EF4-FFF2-40B4-BE49-F238E27FC236}">
                  <a16:creationId xmlns:a16="http://schemas.microsoft.com/office/drawing/2014/main" id="{EEB33CB5-547A-4A80-B070-3EE6C8115879}"/>
                </a:ext>
              </a:extLst>
            </p:cNvPr>
            <p:cNvPicPr>
              <a:picLocks noChangeAspect="1"/>
            </p:cNvPicPr>
            <p:nvPr/>
          </p:nvPicPr>
          <p:blipFill>
            <a:blip r:embed="rId4"/>
            <a:stretch>
              <a:fillRect/>
            </a:stretch>
          </p:blipFill>
          <p:spPr>
            <a:xfrm>
              <a:off x="1160584" y="2223134"/>
              <a:ext cx="3686690" cy="407251"/>
            </a:xfrm>
            <a:prstGeom prst="rect">
              <a:avLst/>
            </a:prstGeom>
          </p:spPr>
        </p:pic>
        <p:pic>
          <p:nvPicPr>
            <p:cNvPr id="13" name="Bildobjekt 12">
              <a:extLst>
                <a:ext uri="{FF2B5EF4-FFF2-40B4-BE49-F238E27FC236}">
                  <a16:creationId xmlns:a16="http://schemas.microsoft.com/office/drawing/2014/main" id="{C855BA44-CA01-4F2C-8401-93939B5B0677}"/>
                </a:ext>
              </a:extLst>
            </p:cNvPr>
            <p:cNvPicPr>
              <a:picLocks noChangeAspect="1"/>
            </p:cNvPicPr>
            <p:nvPr/>
          </p:nvPicPr>
          <p:blipFill rotWithShape="1">
            <a:blip r:embed="rId5"/>
            <a:srcRect b="5165"/>
            <a:stretch/>
          </p:blipFill>
          <p:spPr>
            <a:xfrm>
              <a:off x="1160585" y="4392663"/>
              <a:ext cx="6215930" cy="1023128"/>
            </a:xfrm>
            <a:prstGeom prst="rect">
              <a:avLst/>
            </a:prstGeom>
          </p:spPr>
        </p:pic>
        <p:pic>
          <p:nvPicPr>
            <p:cNvPr id="15" name="Bildobjekt 14">
              <a:extLst>
                <a:ext uri="{FF2B5EF4-FFF2-40B4-BE49-F238E27FC236}">
                  <a16:creationId xmlns:a16="http://schemas.microsoft.com/office/drawing/2014/main" id="{04753F34-CA48-484C-83AF-1B773DDFC2DC}"/>
                </a:ext>
              </a:extLst>
            </p:cNvPr>
            <p:cNvPicPr>
              <a:picLocks noChangeAspect="1"/>
            </p:cNvPicPr>
            <p:nvPr/>
          </p:nvPicPr>
          <p:blipFill>
            <a:blip r:embed="rId6"/>
            <a:stretch>
              <a:fillRect/>
            </a:stretch>
          </p:blipFill>
          <p:spPr>
            <a:xfrm>
              <a:off x="1160585" y="3999701"/>
              <a:ext cx="4715533" cy="392961"/>
            </a:xfrm>
            <a:prstGeom prst="rect">
              <a:avLst/>
            </a:prstGeom>
          </p:spPr>
        </p:pic>
        <p:sp>
          <p:nvSpPr>
            <p:cNvPr id="3" name="Rectangle 2">
              <a:extLst>
                <a:ext uri="{FF2B5EF4-FFF2-40B4-BE49-F238E27FC236}">
                  <a16:creationId xmlns:a16="http://schemas.microsoft.com/office/drawing/2014/main" id="{9891DFF9-7D7A-454D-AE50-733FF74937B1}"/>
                </a:ext>
              </a:extLst>
            </p:cNvPr>
            <p:cNvSpPr/>
            <p:nvPr/>
          </p:nvSpPr>
          <p:spPr>
            <a:xfrm>
              <a:off x="1116419" y="2223134"/>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10" name="Rectangle 9">
              <a:extLst>
                <a:ext uri="{FF2B5EF4-FFF2-40B4-BE49-F238E27FC236}">
                  <a16:creationId xmlns:a16="http://schemas.microsoft.com/office/drawing/2014/main" id="{7BF1D77D-22F8-4CD8-B464-9DC69304C7F9}"/>
                </a:ext>
              </a:extLst>
            </p:cNvPr>
            <p:cNvSpPr/>
            <p:nvPr/>
          </p:nvSpPr>
          <p:spPr>
            <a:xfrm>
              <a:off x="1230718" y="3992640"/>
              <a:ext cx="2046767" cy="203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sp>
          <p:nvSpPr>
            <p:cNvPr id="6" name="Rectangle 5">
              <a:extLst>
                <a:ext uri="{FF2B5EF4-FFF2-40B4-BE49-F238E27FC236}">
                  <a16:creationId xmlns:a16="http://schemas.microsoft.com/office/drawing/2014/main" id="{15F4B515-5BD7-4CE8-8B6C-D02EC968FE34}"/>
                </a:ext>
              </a:extLst>
            </p:cNvPr>
            <p:cNvSpPr/>
            <p:nvPr/>
          </p:nvSpPr>
          <p:spPr>
            <a:xfrm>
              <a:off x="4097868" y="5390393"/>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4" name="Rectangle 13">
              <a:extLst>
                <a:ext uri="{FF2B5EF4-FFF2-40B4-BE49-F238E27FC236}">
                  <a16:creationId xmlns:a16="http://schemas.microsoft.com/office/drawing/2014/main" id="{AAF86D31-A437-4281-96C2-11D8EDF5BD94}"/>
                </a:ext>
              </a:extLst>
            </p:cNvPr>
            <p:cNvSpPr/>
            <p:nvPr/>
          </p:nvSpPr>
          <p:spPr>
            <a:xfrm>
              <a:off x="6104468" y="5353651"/>
              <a:ext cx="423332"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7" name="Rectangle 16">
              <a:extLst>
                <a:ext uri="{FF2B5EF4-FFF2-40B4-BE49-F238E27FC236}">
                  <a16:creationId xmlns:a16="http://schemas.microsoft.com/office/drawing/2014/main" id="{B7E35B85-18AB-402B-9D8B-19CE968D4E4A}"/>
                </a:ext>
              </a:extLst>
            </p:cNvPr>
            <p:cNvSpPr/>
            <p:nvPr/>
          </p:nvSpPr>
          <p:spPr>
            <a:xfrm>
              <a:off x="4143264" y="3601365"/>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8" name="Rectangle 17">
              <a:extLst>
                <a:ext uri="{FF2B5EF4-FFF2-40B4-BE49-F238E27FC236}">
                  <a16:creationId xmlns:a16="http://schemas.microsoft.com/office/drawing/2014/main" id="{63E91210-D9C3-4DD6-AE25-BDB65414B7D7}"/>
                </a:ext>
              </a:extLst>
            </p:cNvPr>
            <p:cNvSpPr/>
            <p:nvPr/>
          </p:nvSpPr>
          <p:spPr>
            <a:xfrm>
              <a:off x="4295664" y="3753765"/>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9" name="Rectangle 18">
              <a:extLst>
                <a:ext uri="{FF2B5EF4-FFF2-40B4-BE49-F238E27FC236}">
                  <a16:creationId xmlns:a16="http://schemas.microsoft.com/office/drawing/2014/main" id="{07469AA7-6876-4467-B871-366376E0B431}"/>
                </a:ext>
              </a:extLst>
            </p:cNvPr>
            <p:cNvSpPr/>
            <p:nvPr/>
          </p:nvSpPr>
          <p:spPr>
            <a:xfrm>
              <a:off x="6523563" y="3609422"/>
              <a:ext cx="186267" cy="18914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grpSp>
    </p:spTree>
    <p:extLst>
      <p:ext uri="{BB962C8B-B14F-4D97-AF65-F5344CB8AC3E}">
        <p14:creationId xmlns:p14="http://schemas.microsoft.com/office/powerpoint/2010/main" val="3754330529"/>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D6D78-E9DF-48EF-B142-D13C21E05C0F}"/>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AA1F4C3A-2EAC-45D9-8A73-A7EFDDB8D5AC}"/>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6B5E54D8-C44C-4DF6-AC2A-BA59C01535B2}"/>
              </a:ext>
            </a:extLst>
          </p:cNvPr>
          <p:cNvPicPr>
            <a:picLocks noChangeAspect="1"/>
          </p:cNvPicPr>
          <p:nvPr/>
        </p:nvPicPr>
        <p:blipFill>
          <a:blip r:embed="rId2"/>
          <a:stretch>
            <a:fillRect/>
          </a:stretch>
        </p:blipFill>
        <p:spPr>
          <a:xfrm>
            <a:off x="457200" y="454523"/>
            <a:ext cx="8464721" cy="4142423"/>
          </a:xfrm>
          <a:prstGeom prst="rect">
            <a:avLst/>
          </a:prstGeom>
        </p:spPr>
      </p:pic>
    </p:spTree>
    <p:extLst>
      <p:ext uri="{BB962C8B-B14F-4D97-AF65-F5344CB8AC3E}">
        <p14:creationId xmlns:p14="http://schemas.microsoft.com/office/powerpoint/2010/main" val="87739234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7419C-D965-48B9-A750-859034052CCE}"/>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315C9977-9807-4D86-9D04-528CEFFF8E9F}"/>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F94D689F-5E51-4A8F-B883-C141EF4072AA}"/>
              </a:ext>
            </a:extLst>
          </p:cNvPr>
          <p:cNvPicPr>
            <a:picLocks noChangeAspect="1"/>
          </p:cNvPicPr>
          <p:nvPr/>
        </p:nvPicPr>
        <p:blipFill>
          <a:blip r:embed="rId2"/>
          <a:stretch>
            <a:fillRect/>
          </a:stretch>
        </p:blipFill>
        <p:spPr>
          <a:xfrm>
            <a:off x="457200" y="510777"/>
            <a:ext cx="8396844" cy="4182128"/>
          </a:xfrm>
          <a:prstGeom prst="rect">
            <a:avLst/>
          </a:prstGeom>
        </p:spPr>
      </p:pic>
    </p:spTree>
    <p:extLst>
      <p:ext uri="{BB962C8B-B14F-4D97-AF65-F5344CB8AC3E}">
        <p14:creationId xmlns:p14="http://schemas.microsoft.com/office/powerpoint/2010/main" val="3598211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558E-08AD-45C9-9C02-550791850092}"/>
              </a:ext>
            </a:extLst>
          </p:cNvPr>
          <p:cNvSpPr>
            <a:spLocks noGrp="1"/>
          </p:cNvSpPr>
          <p:nvPr>
            <p:ph type="title"/>
          </p:nvPr>
        </p:nvSpPr>
        <p:spPr/>
        <p:txBody>
          <a:bodyPr/>
          <a:lstStyle/>
          <a:p>
            <a:r>
              <a:rPr lang="en-US" dirty="0"/>
              <a:t>Current Work: Obsoleteness Prediction in Text</a:t>
            </a:r>
            <a:endParaRPr lang="en-AT" dirty="0"/>
          </a:p>
        </p:txBody>
      </p:sp>
      <p:sp>
        <p:nvSpPr>
          <p:cNvPr id="3" name="Content Placeholder 2">
            <a:extLst>
              <a:ext uri="{FF2B5EF4-FFF2-40B4-BE49-F238E27FC236}">
                <a16:creationId xmlns:a16="http://schemas.microsoft.com/office/drawing/2014/main" id="{2A5EB201-D50B-4D54-9B60-F1942C669A85}"/>
              </a:ext>
            </a:extLst>
          </p:cNvPr>
          <p:cNvSpPr>
            <a:spLocks noGrp="1"/>
          </p:cNvSpPr>
          <p:nvPr>
            <p:ph idx="1"/>
          </p:nvPr>
        </p:nvSpPr>
        <p:spPr/>
        <p:txBody>
          <a:bodyPr/>
          <a:lstStyle/>
          <a:p>
            <a:endParaRPr lang="en-AT"/>
          </a:p>
        </p:txBody>
      </p:sp>
      <p:sp>
        <p:nvSpPr>
          <p:cNvPr id="4" name="TextBox 3">
            <a:extLst>
              <a:ext uri="{FF2B5EF4-FFF2-40B4-BE49-F238E27FC236}">
                <a16:creationId xmlns:a16="http://schemas.microsoft.com/office/drawing/2014/main" id="{539673BC-F23B-4AF7-A74B-48C62181F216}"/>
              </a:ext>
            </a:extLst>
          </p:cNvPr>
          <p:cNvSpPr txBox="1"/>
          <p:nvPr/>
        </p:nvSpPr>
        <p:spPr>
          <a:xfrm>
            <a:off x="3350164" y="2020729"/>
            <a:ext cx="829073" cy="246221"/>
          </a:xfrm>
          <a:prstGeom prst="rect">
            <a:avLst/>
          </a:prstGeom>
          <a:noFill/>
        </p:spPr>
        <p:txBody>
          <a:bodyPr wrap="none" rtlCol="0">
            <a:spAutoFit/>
          </a:bodyPr>
          <a:lstStyle/>
          <a:p>
            <a:r>
              <a:rPr lang="en-GB" sz="1000" b="1" dirty="0"/>
              <a:t>Input text</a:t>
            </a:r>
            <a:endParaRPr lang="en-AT" sz="1000" b="1" dirty="0"/>
          </a:p>
        </p:txBody>
      </p:sp>
      <p:sp>
        <p:nvSpPr>
          <p:cNvPr id="5" name="TextBox 4">
            <a:extLst>
              <a:ext uri="{FF2B5EF4-FFF2-40B4-BE49-F238E27FC236}">
                <a16:creationId xmlns:a16="http://schemas.microsoft.com/office/drawing/2014/main" id="{E93FC4BF-459A-492A-99E3-E647B03095CA}"/>
              </a:ext>
            </a:extLst>
          </p:cNvPr>
          <p:cNvSpPr txBox="1"/>
          <p:nvPr/>
        </p:nvSpPr>
        <p:spPr>
          <a:xfrm>
            <a:off x="902637" y="2266950"/>
            <a:ext cx="6553200" cy="1323439"/>
          </a:xfrm>
          <a:prstGeom prst="rect">
            <a:avLst/>
          </a:prstGeom>
          <a:noFill/>
          <a:ln>
            <a:solidFill>
              <a:schemeClr val="tx1"/>
            </a:solidFill>
          </a:ln>
        </p:spPr>
        <p:txBody>
          <a:bodyPr wrap="square" rtlCol="0">
            <a:spAutoFit/>
          </a:bodyPr>
          <a:lstStyle/>
          <a:p>
            <a:r>
              <a:rPr lang="en-US" sz="1000" dirty="0"/>
              <a:t>Brest is a port city in the </a:t>
            </a:r>
            <a:r>
              <a:rPr lang="en-US" sz="1000" dirty="0" err="1"/>
              <a:t>Finistère</a:t>
            </a:r>
            <a:r>
              <a:rPr lang="en-US" sz="1000" dirty="0"/>
              <a:t> department, Brittany. Located in a sheltered bay not far from the western tip of a peninsula and the western extremity of metropolitan France, Brest is an important </a:t>
            </a:r>
            <a:r>
              <a:rPr lang="en-US" sz="1000" dirty="0" err="1"/>
              <a:t>harbour</a:t>
            </a:r>
            <a:r>
              <a:rPr lang="en-US" sz="1000" dirty="0"/>
              <a:t> and the second largest French military port after Toulon. The city is located on the western edge of continental France. With 139,456 inhabitants, Brest forms Western Brittany's largest metropolitan area (with a population of 370,000 in total), ranking third behind only Nantes and Rennes in the whole of historic Brittany, and the 25th most populous city in France (2019); moreover, Brest provides services to the one million inhabitants of Western Brittany. </a:t>
            </a:r>
          </a:p>
          <a:p>
            <a:r>
              <a:rPr lang="en-US" sz="1000" dirty="0"/>
              <a:t>François </a:t>
            </a:r>
            <a:r>
              <a:rPr lang="en-US" sz="1000" dirty="0" err="1"/>
              <a:t>Cuillandre</a:t>
            </a:r>
            <a:r>
              <a:rPr lang="en-US" sz="1000" dirty="0"/>
              <a:t> is the mayor of the city..</a:t>
            </a:r>
            <a:endParaRPr lang="en-AT" sz="1000" dirty="0"/>
          </a:p>
        </p:txBody>
      </p:sp>
    </p:spTree>
    <p:extLst>
      <p:ext uri="{BB962C8B-B14F-4D97-AF65-F5344CB8AC3E}">
        <p14:creationId xmlns:p14="http://schemas.microsoft.com/office/powerpoint/2010/main" val="1557101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2558E-08AD-45C9-9C02-550791850092}"/>
              </a:ext>
            </a:extLst>
          </p:cNvPr>
          <p:cNvSpPr>
            <a:spLocks noGrp="1"/>
          </p:cNvSpPr>
          <p:nvPr>
            <p:ph type="title"/>
          </p:nvPr>
        </p:nvSpPr>
        <p:spPr/>
        <p:txBody>
          <a:bodyPr/>
          <a:lstStyle/>
          <a:p>
            <a:r>
              <a:rPr lang="en-US" dirty="0"/>
              <a:t>Current Work: Obsoleteness Prediction in Text</a:t>
            </a:r>
            <a:endParaRPr lang="en-AT" dirty="0"/>
          </a:p>
        </p:txBody>
      </p:sp>
      <p:sp>
        <p:nvSpPr>
          <p:cNvPr id="3" name="Content Placeholder 2">
            <a:extLst>
              <a:ext uri="{FF2B5EF4-FFF2-40B4-BE49-F238E27FC236}">
                <a16:creationId xmlns:a16="http://schemas.microsoft.com/office/drawing/2014/main" id="{2A5EB201-D50B-4D54-9B60-F1942C669A85}"/>
              </a:ext>
            </a:extLst>
          </p:cNvPr>
          <p:cNvSpPr>
            <a:spLocks noGrp="1"/>
          </p:cNvSpPr>
          <p:nvPr>
            <p:ph idx="1"/>
          </p:nvPr>
        </p:nvSpPr>
        <p:spPr/>
        <p:txBody>
          <a:bodyPr/>
          <a:lstStyle/>
          <a:p>
            <a:endParaRPr lang="en-AT"/>
          </a:p>
        </p:txBody>
      </p:sp>
      <p:sp>
        <p:nvSpPr>
          <p:cNvPr id="4" name="TextBox 3">
            <a:extLst>
              <a:ext uri="{FF2B5EF4-FFF2-40B4-BE49-F238E27FC236}">
                <a16:creationId xmlns:a16="http://schemas.microsoft.com/office/drawing/2014/main" id="{539673BC-F23B-4AF7-A74B-48C62181F216}"/>
              </a:ext>
            </a:extLst>
          </p:cNvPr>
          <p:cNvSpPr txBox="1"/>
          <p:nvPr/>
        </p:nvSpPr>
        <p:spPr>
          <a:xfrm>
            <a:off x="3350164" y="2020729"/>
            <a:ext cx="829073" cy="246221"/>
          </a:xfrm>
          <a:prstGeom prst="rect">
            <a:avLst/>
          </a:prstGeom>
          <a:noFill/>
        </p:spPr>
        <p:txBody>
          <a:bodyPr wrap="none" rtlCol="0">
            <a:spAutoFit/>
          </a:bodyPr>
          <a:lstStyle/>
          <a:p>
            <a:r>
              <a:rPr lang="en-GB" sz="1000" b="1" dirty="0"/>
              <a:t>Input text</a:t>
            </a:r>
            <a:endParaRPr lang="en-AT" sz="1000" b="1" dirty="0"/>
          </a:p>
        </p:txBody>
      </p:sp>
      <p:sp>
        <p:nvSpPr>
          <p:cNvPr id="5" name="TextBox 4">
            <a:extLst>
              <a:ext uri="{FF2B5EF4-FFF2-40B4-BE49-F238E27FC236}">
                <a16:creationId xmlns:a16="http://schemas.microsoft.com/office/drawing/2014/main" id="{E93FC4BF-459A-492A-99E3-E647B03095CA}"/>
              </a:ext>
            </a:extLst>
          </p:cNvPr>
          <p:cNvSpPr txBox="1"/>
          <p:nvPr/>
        </p:nvSpPr>
        <p:spPr>
          <a:xfrm>
            <a:off x="902637" y="2266950"/>
            <a:ext cx="6553200" cy="1323439"/>
          </a:xfrm>
          <a:prstGeom prst="rect">
            <a:avLst/>
          </a:prstGeom>
          <a:noFill/>
          <a:ln>
            <a:solidFill>
              <a:schemeClr val="tx1"/>
            </a:solidFill>
          </a:ln>
        </p:spPr>
        <p:txBody>
          <a:bodyPr wrap="square" rtlCol="0">
            <a:spAutoFit/>
          </a:bodyPr>
          <a:lstStyle/>
          <a:p>
            <a:r>
              <a:rPr lang="en-US" sz="1000" dirty="0"/>
              <a:t>Brest is a port city in the </a:t>
            </a:r>
            <a:r>
              <a:rPr lang="en-US" sz="1000" dirty="0" err="1"/>
              <a:t>Finistère</a:t>
            </a:r>
            <a:r>
              <a:rPr lang="en-US" sz="1000" dirty="0"/>
              <a:t> department, Brittany. Located in a sheltered bay not far from the western tip of a peninsula and the western extremity of metropolitan France, Brest is an important </a:t>
            </a:r>
            <a:r>
              <a:rPr lang="en-US" sz="1000" dirty="0" err="1"/>
              <a:t>harbour</a:t>
            </a:r>
            <a:r>
              <a:rPr lang="en-US" sz="1000" dirty="0"/>
              <a:t> and the second largest French military port after Toulon. The city is located on the western edge of continental France. With </a:t>
            </a:r>
            <a:r>
              <a:rPr lang="en-US" sz="1000" b="1" dirty="0">
                <a:solidFill>
                  <a:srgbClr val="00B050"/>
                </a:solidFill>
              </a:rPr>
              <a:t>139,456</a:t>
            </a:r>
            <a:r>
              <a:rPr lang="en-US" sz="1000" dirty="0"/>
              <a:t> inhabitants</a:t>
            </a:r>
            <a:r>
              <a:rPr lang="en-US" sz="1000" b="1" dirty="0"/>
              <a:t>, </a:t>
            </a:r>
            <a:r>
              <a:rPr lang="en-US" sz="1000" dirty="0"/>
              <a:t>Brest forms Western Brittany's largest metropolitan area (with a population of </a:t>
            </a:r>
            <a:r>
              <a:rPr lang="en-US" sz="1000" b="1" dirty="0">
                <a:solidFill>
                  <a:srgbClr val="00B050"/>
                </a:solidFill>
              </a:rPr>
              <a:t>370,000 </a:t>
            </a:r>
            <a:r>
              <a:rPr lang="en-US" sz="1000" dirty="0"/>
              <a:t>in total), ranking third behind only Nantes and Rennes in the whole of historic Brittany, and the </a:t>
            </a:r>
            <a:r>
              <a:rPr lang="en-US" sz="1000" b="1" dirty="0">
                <a:solidFill>
                  <a:srgbClr val="00B050"/>
                </a:solidFill>
              </a:rPr>
              <a:t>25th most populous city in France </a:t>
            </a:r>
            <a:r>
              <a:rPr lang="en-US" sz="1000" b="1" dirty="0"/>
              <a:t>(</a:t>
            </a:r>
            <a:r>
              <a:rPr lang="en-US" sz="1000" b="1" dirty="0">
                <a:solidFill>
                  <a:srgbClr val="7030A0"/>
                </a:solidFill>
              </a:rPr>
              <a:t>2019</a:t>
            </a:r>
            <a:r>
              <a:rPr lang="en-US" sz="1000" dirty="0"/>
              <a:t>); moreover, Brest provides services to the one million inhabitants of Western Brittany. </a:t>
            </a:r>
          </a:p>
          <a:p>
            <a:r>
              <a:rPr lang="en-US" sz="1000" b="1" dirty="0">
                <a:solidFill>
                  <a:srgbClr val="00B050"/>
                </a:solidFill>
              </a:rPr>
              <a:t>François </a:t>
            </a:r>
            <a:r>
              <a:rPr lang="en-US" sz="1000" b="1" dirty="0" err="1">
                <a:solidFill>
                  <a:srgbClr val="00B050"/>
                </a:solidFill>
              </a:rPr>
              <a:t>Cuillandre</a:t>
            </a:r>
            <a:r>
              <a:rPr lang="en-US" sz="1000" b="1" dirty="0">
                <a:solidFill>
                  <a:srgbClr val="00B050"/>
                </a:solidFill>
              </a:rPr>
              <a:t> </a:t>
            </a:r>
            <a:r>
              <a:rPr lang="en-US" sz="1000" dirty="0"/>
              <a:t>is the mayor of the city..</a:t>
            </a:r>
            <a:endParaRPr lang="en-AT" sz="1000" dirty="0"/>
          </a:p>
        </p:txBody>
      </p:sp>
    </p:spTree>
    <p:extLst>
      <p:ext uri="{BB962C8B-B14F-4D97-AF65-F5344CB8AC3E}">
        <p14:creationId xmlns:p14="http://schemas.microsoft.com/office/powerpoint/2010/main" val="5937134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A04A-1A8A-48CC-A529-5F5486638287}"/>
              </a:ext>
            </a:extLst>
          </p:cNvPr>
          <p:cNvSpPr>
            <a:spLocks noGrp="1"/>
          </p:cNvSpPr>
          <p:nvPr>
            <p:ph type="title"/>
          </p:nvPr>
        </p:nvSpPr>
        <p:spPr/>
        <p:txBody>
          <a:bodyPr/>
          <a:lstStyle/>
          <a:p>
            <a:r>
              <a:rPr lang="en-US" dirty="0"/>
              <a:t>Temporal Text Validity Reassessment</a:t>
            </a:r>
            <a:endParaRPr lang="en-AT" dirty="0"/>
          </a:p>
        </p:txBody>
      </p:sp>
      <p:sp>
        <p:nvSpPr>
          <p:cNvPr id="3" name="Text Placeholder 2">
            <a:extLst>
              <a:ext uri="{FF2B5EF4-FFF2-40B4-BE49-F238E27FC236}">
                <a16:creationId xmlns:a16="http://schemas.microsoft.com/office/drawing/2014/main" id="{0360BE8C-0FD6-46FA-8CD6-50F3D1715661}"/>
              </a:ext>
            </a:extLst>
          </p:cNvPr>
          <p:cNvSpPr>
            <a:spLocks noGrp="1"/>
          </p:cNvSpPr>
          <p:nvPr>
            <p:ph type="body" idx="1"/>
          </p:nvPr>
        </p:nvSpPr>
        <p:spPr/>
        <p:txBody>
          <a:bodyPr/>
          <a:lstStyle/>
          <a:p>
            <a:endParaRPr lang="en-AT" dirty="0"/>
          </a:p>
        </p:txBody>
      </p:sp>
    </p:spTree>
    <p:extLst>
      <p:ext uri="{BB962C8B-B14F-4D97-AF65-F5344CB8AC3E}">
        <p14:creationId xmlns:p14="http://schemas.microsoft.com/office/powerpoint/2010/main" val="741472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B9FE6-D6B0-4834-81FD-2813226BF448}"/>
              </a:ext>
            </a:extLst>
          </p:cNvPr>
          <p:cNvSpPr>
            <a:spLocks noGrp="1"/>
          </p:cNvSpPr>
          <p:nvPr>
            <p:ph type="title"/>
          </p:nvPr>
        </p:nvSpPr>
        <p:spPr/>
        <p:txBody>
          <a:bodyPr/>
          <a:lstStyle/>
          <a:p>
            <a:r>
              <a:rPr lang="en-US" dirty="0"/>
              <a:t>Temporal Text Validity Reassessment</a:t>
            </a:r>
            <a:endParaRPr lang="en-AT" dirty="0"/>
          </a:p>
        </p:txBody>
      </p:sp>
      <p:sp>
        <p:nvSpPr>
          <p:cNvPr id="4" name="Platshållare för innehåll 2">
            <a:extLst>
              <a:ext uri="{FF2B5EF4-FFF2-40B4-BE49-F238E27FC236}">
                <a16:creationId xmlns:a16="http://schemas.microsoft.com/office/drawing/2014/main" id="{F90C5E3B-FD53-41F6-9A7D-0849A9FBCE42}"/>
              </a:ext>
            </a:extLst>
          </p:cNvPr>
          <p:cNvSpPr txBox="1">
            <a:spLocks/>
          </p:cNvSpPr>
          <p:nvPr/>
        </p:nvSpPr>
        <p:spPr>
          <a:xfrm>
            <a:off x="591479" y="1366896"/>
            <a:ext cx="7409521" cy="2511668"/>
          </a:xfrm>
          <a:prstGeom prst="rect">
            <a:avLst/>
          </a:prstGeom>
        </p:spPr>
        <p:txBody>
          <a:bodyPr vert="horz" lIns="90000" tIns="45720" rIns="91440" bIns="45720" rtlCol="0">
            <a:noAutofit/>
          </a:bodyPr>
          <a:lstStyle>
            <a:lvl1pPr marL="128585" indent="-128585" algn="l" defTabSz="514337"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53" indent="-128585" algn="l" defTabSz="514337"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21" indent="-128585" algn="l" defTabSz="514337"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90"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59"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427"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96"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65"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33" indent="-128585" algn="l" defTabSz="514337"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a:buNone/>
            </a:pPr>
            <a:r>
              <a:rPr lang="en-US" sz="1800" dirty="0"/>
              <a:t>Assume you have just received the following message from your friend</a:t>
            </a:r>
            <a:r>
              <a:rPr lang="en-US" sz="1800" spc="-1" dirty="0"/>
              <a:t>:</a:t>
            </a:r>
          </a:p>
          <a:p>
            <a:pPr marL="0" indent="0" fontAlgn="auto">
              <a:spcBef>
                <a:spcPts val="899"/>
              </a:spcBef>
              <a:spcAft>
                <a:spcPts val="0"/>
              </a:spcAft>
              <a:buFont typeface="Arial" panose="020B0604020202020204" pitchFamily="34" charset="0"/>
              <a:buNone/>
            </a:pPr>
            <a:endParaRPr lang="en-US" sz="1800" spc="-1" dirty="0"/>
          </a:p>
          <a:p>
            <a:pPr lvl="1" fontAlgn="auto">
              <a:spcAft>
                <a:spcPts val="0"/>
              </a:spcAft>
              <a:buClr>
                <a:schemeClr val="tx1"/>
              </a:buClr>
              <a:buFont typeface="Wingdings" panose="05000000000000000000" pitchFamily="2" charset="2"/>
              <a:buChar char="§"/>
            </a:pPr>
            <a:r>
              <a:rPr lang="en-US" sz="1500" dirty="0">
                <a:solidFill>
                  <a:srgbClr val="0070C0"/>
                </a:solidFill>
              </a:rPr>
              <a:t>Post A: "</a:t>
            </a:r>
            <a:r>
              <a:rPr lang="en-US" sz="1500" i="1" dirty="0">
                <a:solidFill>
                  <a:srgbClr val="0070C0"/>
                </a:solidFill>
              </a:rPr>
              <a:t>I am t</a:t>
            </a:r>
            <a:r>
              <a:rPr lang="en-AT" sz="1500" i="1" dirty="0" err="1">
                <a:solidFill>
                  <a:srgbClr val="0070C0"/>
                </a:solidFill>
              </a:rPr>
              <a:t>ak</a:t>
            </a:r>
            <a:r>
              <a:rPr lang="en-US" sz="1500" i="1" dirty="0" err="1">
                <a:solidFill>
                  <a:srgbClr val="0070C0"/>
                </a:solidFill>
              </a:rPr>
              <a:t>ing</a:t>
            </a:r>
            <a:r>
              <a:rPr lang="en-AT" sz="1500" i="1" dirty="0">
                <a:solidFill>
                  <a:srgbClr val="0070C0"/>
                </a:solidFill>
              </a:rPr>
              <a:t> a walk</a:t>
            </a:r>
            <a:r>
              <a:rPr lang="en-US" sz="1500" dirty="0">
                <a:solidFill>
                  <a:srgbClr val="0070C0"/>
                </a:solidFill>
              </a:rPr>
              <a:t> “</a:t>
            </a:r>
          </a:p>
          <a:p>
            <a:pPr lvl="1" fontAlgn="auto">
              <a:spcAft>
                <a:spcPts val="0"/>
              </a:spcAft>
              <a:buClr>
                <a:schemeClr val="tx1"/>
              </a:buClr>
              <a:buFont typeface="Wingdings" panose="05000000000000000000" pitchFamily="2" charset="2"/>
              <a:buChar char="§"/>
            </a:pPr>
            <a:r>
              <a:rPr lang="en-US" sz="1500" dirty="0"/>
              <a:t>Post B: </a:t>
            </a:r>
            <a:r>
              <a:rPr lang="en-AT" sz="1500" dirty="0"/>
              <a:t>“</a:t>
            </a:r>
            <a:r>
              <a:rPr lang="en-US" sz="1500" i="1" dirty="0"/>
              <a:t>G</a:t>
            </a:r>
            <a:r>
              <a:rPr lang="en-AT" sz="1500" i="1" dirty="0" err="1"/>
              <a:t>etting</a:t>
            </a:r>
            <a:r>
              <a:rPr lang="en-AT" sz="1500" i="1" dirty="0"/>
              <a:t> a cup of coffee </a:t>
            </a:r>
            <a:r>
              <a:rPr lang="en-US" sz="1500" i="1" dirty="0"/>
              <a:t>for</a:t>
            </a:r>
            <a:r>
              <a:rPr lang="en-AT" sz="1500" i="1" dirty="0"/>
              <a:t> take</a:t>
            </a:r>
            <a:r>
              <a:rPr lang="en-US" sz="1500" i="1" dirty="0"/>
              <a:t>-</a:t>
            </a:r>
            <a:r>
              <a:rPr lang="en-AT" sz="1500" i="1" dirty="0"/>
              <a:t>away</a:t>
            </a:r>
            <a:r>
              <a:rPr lang="en-AT" sz="1500" dirty="0"/>
              <a:t>”</a:t>
            </a:r>
            <a:endParaRPr lang="en-US" sz="1500" dirty="0"/>
          </a:p>
          <a:p>
            <a:pPr lvl="1" fontAlgn="auto">
              <a:spcAft>
                <a:spcPts val="0"/>
              </a:spcAft>
              <a:buClr>
                <a:schemeClr val="tx1"/>
              </a:buClr>
              <a:buFont typeface="Wingdings" panose="05000000000000000000" pitchFamily="2" charset="2"/>
              <a:buChar char="§"/>
            </a:pPr>
            <a:r>
              <a:rPr lang="en-US" sz="1500" dirty="0"/>
              <a:t>Post C: </a:t>
            </a:r>
            <a:r>
              <a:rPr lang="en-AT" sz="1500" dirty="0"/>
              <a:t>“</a:t>
            </a:r>
            <a:r>
              <a:rPr lang="en-US" sz="1500" i="1" dirty="0"/>
              <a:t>Just started </a:t>
            </a:r>
            <a:r>
              <a:rPr lang="en-AT" sz="1500" i="1" dirty="0"/>
              <a:t>preparing dinner</a:t>
            </a:r>
            <a:r>
              <a:rPr lang="en-AT" sz="1500" dirty="0"/>
              <a:t>”</a:t>
            </a:r>
            <a:endParaRPr lang="en-US" sz="1500" dirty="0"/>
          </a:p>
          <a:p>
            <a:pPr marL="0" indent="0" fontAlgn="auto">
              <a:spcAft>
                <a:spcPts val="0"/>
              </a:spcAft>
              <a:buFont typeface="Arial" panose="020B0604020202020204" pitchFamily="34" charset="0"/>
              <a:buNone/>
            </a:pPr>
            <a:endParaRPr lang="en-US" sz="1800" b="1" dirty="0"/>
          </a:p>
          <a:p>
            <a:pPr marL="0" indent="0" fontAlgn="auto">
              <a:spcAft>
                <a:spcPts val="0"/>
              </a:spcAft>
              <a:buFont typeface="Arial" panose="020B0604020202020204" pitchFamily="34" charset="0"/>
              <a:buNone/>
            </a:pPr>
            <a:r>
              <a:rPr lang="en-US" sz="1400" b="1" dirty="0"/>
              <a:t>Is the post A still true after reading post B?</a:t>
            </a:r>
          </a:p>
          <a:p>
            <a:pPr marL="0" indent="0" fontAlgn="auto">
              <a:spcAft>
                <a:spcPts val="0"/>
              </a:spcAft>
              <a:buFont typeface="Arial" panose="020B0604020202020204" pitchFamily="34" charset="0"/>
              <a:buNone/>
            </a:pPr>
            <a:r>
              <a:rPr lang="en-US" sz="1400" b="1" dirty="0"/>
              <a:t>How about after reading post C?</a:t>
            </a:r>
          </a:p>
        </p:txBody>
      </p:sp>
      <p:sp>
        <p:nvSpPr>
          <p:cNvPr id="5" name="Rectangle 4">
            <a:extLst>
              <a:ext uri="{FF2B5EF4-FFF2-40B4-BE49-F238E27FC236}">
                <a16:creationId xmlns:a16="http://schemas.microsoft.com/office/drawing/2014/main" id="{925E09BE-BCA1-44FC-9F99-D2230F9C29B7}"/>
              </a:ext>
            </a:extLst>
          </p:cNvPr>
          <p:cNvSpPr/>
          <p:nvPr/>
        </p:nvSpPr>
        <p:spPr>
          <a:xfrm>
            <a:off x="5913939" y="2647950"/>
            <a:ext cx="1999493" cy="989909"/>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013"/>
          </a:p>
        </p:txBody>
      </p:sp>
      <p:cxnSp>
        <p:nvCxnSpPr>
          <p:cNvPr id="6" name="Straight Arrow Connector 5">
            <a:extLst>
              <a:ext uri="{FF2B5EF4-FFF2-40B4-BE49-F238E27FC236}">
                <a16:creationId xmlns:a16="http://schemas.microsoft.com/office/drawing/2014/main" id="{9114BD06-9D31-4A09-A58A-7E55E6B33D1B}"/>
              </a:ext>
            </a:extLst>
          </p:cNvPr>
          <p:cNvCxnSpPr>
            <a:cxnSpLocks/>
          </p:cNvCxnSpPr>
          <p:nvPr/>
        </p:nvCxnSpPr>
        <p:spPr>
          <a:xfrm>
            <a:off x="6005900" y="3105150"/>
            <a:ext cx="1815574"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92953E0-7855-4D43-B442-13F4DCC28192}"/>
              </a:ext>
            </a:extLst>
          </p:cNvPr>
          <p:cNvSpPr txBox="1"/>
          <p:nvPr/>
        </p:nvSpPr>
        <p:spPr>
          <a:xfrm>
            <a:off x="6005900" y="2800350"/>
            <a:ext cx="585417" cy="248209"/>
          </a:xfrm>
          <a:prstGeom prst="rect">
            <a:avLst/>
          </a:prstGeom>
          <a:noFill/>
          <a:ln>
            <a:solidFill>
              <a:schemeClr val="tx1"/>
            </a:solidFill>
          </a:ln>
        </p:spPr>
        <p:txBody>
          <a:bodyPr wrap="none" rtlCol="0">
            <a:spAutoFit/>
          </a:bodyPr>
          <a:lstStyle/>
          <a:p>
            <a:r>
              <a:rPr lang="en-US" sz="1013" dirty="0"/>
              <a:t>msg A</a:t>
            </a:r>
            <a:endParaRPr lang="en-AT" sz="1013" dirty="0"/>
          </a:p>
        </p:txBody>
      </p:sp>
      <p:cxnSp>
        <p:nvCxnSpPr>
          <p:cNvPr id="8" name="Straight Connector 7">
            <a:extLst>
              <a:ext uri="{FF2B5EF4-FFF2-40B4-BE49-F238E27FC236}">
                <a16:creationId xmlns:a16="http://schemas.microsoft.com/office/drawing/2014/main" id="{10E84FDD-556F-4D40-A26B-7F819AD1DC0A}"/>
              </a:ext>
            </a:extLst>
          </p:cNvPr>
          <p:cNvCxnSpPr/>
          <p:nvPr/>
        </p:nvCxnSpPr>
        <p:spPr>
          <a:xfrm>
            <a:off x="6253106" y="3038749"/>
            <a:ext cx="0" cy="5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97E8AF2-19FD-4C8E-AFEC-316D3B3EC161}"/>
              </a:ext>
            </a:extLst>
          </p:cNvPr>
          <p:cNvCxnSpPr/>
          <p:nvPr/>
        </p:nvCxnSpPr>
        <p:spPr>
          <a:xfrm>
            <a:off x="7439302" y="3040747"/>
            <a:ext cx="0" cy="5183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481A2C4-D1DD-4F7D-915E-6B68DF72A553}"/>
              </a:ext>
            </a:extLst>
          </p:cNvPr>
          <p:cNvSpPr txBox="1"/>
          <p:nvPr/>
        </p:nvSpPr>
        <p:spPr>
          <a:xfrm>
            <a:off x="7255934" y="3293744"/>
            <a:ext cx="726481" cy="404085"/>
          </a:xfrm>
          <a:prstGeom prst="rect">
            <a:avLst/>
          </a:prstGeom>
          <a:noFill/>
        </p:spPr>
        <p:txBody>
          <a:bodyPr wrap="none" rtlCol="0">
            <a:spAutoFit/>
          </a:bodyPr>
          <a:lstStyle/>
          <a:p>
            <a:r>
              <a:rPr lang="en-US" sz="1013" dirty="0"/>
              <a:t>Is A still </a:t>
            </a:r>
          </a:p>
          <a:p>
            <a:pPr algn="ctr"/>
            <a:r>
              <a:rPr lang="en-US" sz="1013" dirty="0"/>
              <a:t>valid?</a:t>
            </a:r>
            <a:endParaRPr lang="en-AT" sz="1013" dirty="0"/>
          </a:p>
        </p:txBody>
      </p:sp>
      <p:cxnSp>
        <p:nvCxnSpPr>
          <p:cNvPr id="11" name="Straight Arrow Connector 10">
            <a:extLst>
              <a:ext uri="{FF2B5EF4-FFF2-40B4-BE49-F238E27FC236}">
                <a16:creationId xmlns:a16="http://schemas.microsoft.com/office/drawing/2014/main" id="{1A70B323-01C7-4AC0-9D9B-5B9335E75FAA}"/>
              </a:ext>
            </a:extLst>
          </p:cNvPr>
          <p:cNvCxnSpPr>
            <a:cxnSpLocks/>
            <a:endCxn id="10" idx="0"/>
          </p:cNvCxnSpPr>
          <p:nvPr/>
        </p:nvCxnSpPr>
        <p:spPr>
          <a:xfrm>
            <a:off x="7439302" y="3113012"/>
            <a:ext cx="179873" cy="18073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1F80BAF-5BB3-416A-9204-B72727B4E90C}"/>
              </a:ext>
            </a:extLst>
          </p:cNvPr>
          <p:cNvSpPr txBox="1"/>
          <p:nvPr/>
        </p:nvSpPr>
        <p:spPr>
          <a:xfrm>
            <a:off x="7149875" y="2800350"/>
            <a:ext cx="570990" cy="248209"/>
          </a:xfrm>
          <a:prstGeom prst="rect">
            <a:avLst/>
          </a:prstGeom>
          <a:noFill/>
          <a:ln>
            <a:solidFill>
              <a:schemeClr val="tx1"/>
            </a:solidFill>
          </a:ln>
        </p:spPr>
        <p:txBody>
          <a:bodyPr wrap="none" rtlCol="0">
            <a:spAutoFit/>
          </a:bodyPr>
          <a:lstStyle/>
          <a:p>
            <a:r>
              <a:rPr lang="en-US" sz="1013" dirty="0"/>
              <a:t>msg B</a:t>
            </a:r>
            <a:endParaRPr lang="en-AT" sz="1013" dirty="0"/>
          </a:p>
        </p:txBody>
      </p:sp>
      <p:sp>
        <p:nvSpPr>
          <p:cNvPr id="14" name="Rectangle 13">
            <a:extLst>
              <a:ext uri="{FF2B5EF4-FFF2-40B4-BE49-F238E27FC236}">
                <a16:creationId xmlns:a16="http://schemas.microsoft.com/office/drawing/2014/main" id="{5BA79048-6317-42B4-B8E5-2B260B58AB41}"/>
              </a:ext>
            </a:extLst>
          </p:cNvPr>
          <p:cNvSpPr/>
          <p:nvPr/>
        </p:nvSpPr>
        <p:spPr>
          <a:xfrm>
            <a:off x="0" y="4918913"/>
            <a:ext cx="8515350" cy="215444"/>
          </a:xfrm>
          <a:prstGeom prst="rect">
            <a:avLst/>
          </a:prstGeom>
        </p:spPr>
        <p:txBody>
          <a:bodyPr wrap="square">
            <a:spAutoFit/>
          </a:bodyPr>
          <a:lstStyle/>
          <a:p>
            <a:r>
              <a:rPr lang="en-US" sz="800" dirty="0" err="1">
                <a:latin typeface="+mj-lt"/>
              </a:rPr>
              <a:t>Taishi</a:t>
            </a:r>
            <a:r>
              <a:rPr lang="en-US" sz="800" dirty="0">
                <a:latin typeface="+mj-lt"/>
              </a:rPr>
              <a:t> Hosokawa, Adam Jatowt, Kazunari Sugiyama: </a:t>
            </a:r>
            <a:r>
              <a:rPr lang="en-US" sz="800" i="1" dirty="0">
                <a:latin typeface="+mj-lt"/>
              </a:rPr>
              <a:t>Temporal Natural Language Inference: Evidence-based Evaluation of Temporal Text Validity</a:t>
            </a:r>
            <a:r>
              <a:rPr lang="en-US" sz="800" dirty="0">
                <a:latin typeface="+mj-lt"/>
              </a:rPr>
              <a:t>, ECIR 2023</a:t>
            </a:r>
            <a:endParaRPr lang="en-AT" sz="800" dirty="0">
              <a:latin typeface="+mj-lt"/>
            </a:endParaRPr>
          </a:p>
        </p:txBody>
      </p:sp>
    </p:spTree>
    <p:extLst>
      <p:ext uri="{BB962C8B-B14F-4D97-AF65-F5344CB8AC3E}">
        <p14:creationId xmlns:p14="http://schemas.microsoft.com/office/powerpoint/2010/main" val="139922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F2F00-5797-43F2-B100-BBF1F7CC7B77}"/>
              </a:ext>
            </a:extLst>
          </p:cNvPr>
          <p:cNvSpPr>
            <a:spLocks noGrp="1"/>
          </p:cNvSpPr>
          <p:nvPr>
            <p:ph type="title"/>
          </p:nvPr>
        </p:nvSpPr>
        <p:spPr/>
        <p:txBody>
          <a:bodyPr/>
          <a:lstStyle/>
          <a:p>
            <a:r>
              <a:rPr lang="en-US" dirty="0"/>
              <a:t>Today’s Agenda</a:t>
            </a:r>
            <a:endParaRPr lang="en-AT" dirty="0"/>
          </a:p>
        </p:txBody>
      </p:sp>
      <p:sp>
        <p:nvSpPr>
          <p:cNvPr id="3" name="Content Placeholder 2">
            <a:extLst>
              <a:ext uri="{FF2B5EF4-FFF2-40B4-BE49-F238E27FC236}">
                <a16:creationId xmlns:a16="http://schemas.microsoft.com/office/drawing/2014/main" id="{B4AC41E5-CED6-4802-B917-01C7A18CDAE4}"/>
              </a:ext>
            </a:extLst>
          </p:cNvPr>
          <p:cNvSpPr>
            <a:spLocks noGrp="1"/>
          </p:cNvSpPr>
          <p:nvPr>
            <p:ph idx="1"/>
          </p:nvPr>
        </p:nvSpPr>
        <p:spPr/>
        <p:txBody>
          <a:bodyPr>
            <a:normAutofit/>
          </a:bodyPr>
          <a:lstStyle/>
          <a:p>
            <a:pPr marL="342900" indent="-342900">
              <a:buFont typeface="+mj-lt"/>
              <a:buAutoNum type="arabicPeriod"/>
            </a:pPr>
            <a:r>
              <a:rPr lang="en-US" sz="1400" dirty="0"/>
              <a:t>Introduction &amp; Background </a:t>
            </a:r>
          </a:p>
          <a:p>
            <a:pPr lvl="1"/>
            <a:r>
              <a:rPr lang="en-US" sz="1175" dirty="0"/>
              <a:t>Temporal Commonsense Reasoning of LLMs</a:t>
            </a:r>
          </a:p>
          <a:p>
            <a:pPr marL="342900" indent="-342900">
              <a:buFont typeface="+mj-lt"/>
              <a:buAutoNum type="arabicPeriod"/>
            </a:pPr>
            <a:r>
              <a:rPr lang="en-US" sz="1400" dirty="0">
                <a:solidFill>
                  <a:srgbClr val="0070C0"/>
                </a:solidFill>
              </a:rPr>
              <a:t>Novel tasks</a:t>
            </a:r>
          </a:p>
          <a:p>
            <a:pPr marL="600068" lvl="1" indent="-342900">
              <a:buFont typeface="+mj-lt"/>
              <a:buAutoNum type="arabicPeriod"/>
            </a:pPr>
            <a:r>
              <a:rPr lang="en-US" sz="1175" dirty="0"/>
              <a:t>Temporal text validity</a:t>
            </a:r>
          </a:p>
          <a:p>
            <a:pPr marL="600068" lvl="1" indent="-342900">
              <a:buFont typeface="+mj-lt"/>
              <a:buAutoNum type="arabicPeriod"/>
            </a:pPr>
            <a:r>
              <a:rPr lang="en-US" sz="1175" dirty="0"/>
              <a:t>Temporal text validity reassessment</a:t>
            </a:r>
          </a:p>
          <a:p>
            <a:pPr marL="600068" lvl="1" indent="-342900">
              <a:buFont typeface="+mj-lt"/>
              <a:buAutoNum type="arabicPeriod"/>
            </a:pPr>
            <a:r>
              <a:rPr lang="en-US" sz="1175" dirty="0"/>
              <a:t>Temporal validity change prediction</a:t>
            </a:r>
          </a:p>
          <a:p>
            <a:pPr marL="342900" indent="-342900">
              <a:buFont typeface="+mj-lt"/>
              <a:buAutoNum type="arabicPeriod"/>
            </a:pPr>
            <a:r>
              <a:rPr lang="en-US" sz="1400" dirty="0">
                <a:solidFill>
                  <a:srgbClr val="0070C0"/>
                </a:solidFill>
              </a:rPr>
              <a:t>Injecting time into LLMs</a:t>
            </a:r>
          </a:p>
          <a:p>
            <a:pPr marL="342900" indent="-342900">
              <a:buFont typeface="+mj-lt"/>
              <a:buAutoNum type="arabicPeriod"/>
            </a:pPr>
            <a:r>
              <a:rPr lang="en-US" sz="1400" dirty="0"/>
              <a:t>Conclusions</a:t>
            </a:r>
          </a:p>
          <a:p>
            <a:pPr marL="342900" indent="-342900">
              <a:buFont typeface="+mj-lt"/>
              <a:buAutoNum type="arabicPeriod"/>
            </a:pPr>
            <a:endParaRPr lang="en-US" sz="1400" dirty="0"/>
          </a:p>
          <a:p>
            <a:pPr marL="342900" indent="-342900">
              <a:buFont typeface="+mj-lt"/>
              <a:buAutoNum type="arabicPeriod"/>
            </a:pPr>
            <a:endParaRPr lang="en-AT" sz="1400" dirty="0"/>
          </a:p>
        </p:txBody>
      </p:sp>
    </p:spTree>
    <p:extLst>
      <p:ext uri="{BB962C8B-B14F-4D97-AF65-F5344CB8AC3E}">
        <p14:creationId xmlns:p14="http://schemas.microsoft.com/office/powerpoint/2010/main" val="2544085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5329-9AA8-413F-927F-35AF6E977105}"/>
              </a:ext>
            </a:extLst>
          </p:cNvPr>
          <p:cNvSpPr>
            <a:spLocks noGrp="1"/>
          </p:cNvSpPr>
          <p:nvPr>
            <p:ph type="title"/>
          </p:nvPr>
        </p:nvSpPr>
        <p:spPr/>
        <p:txBody>
          <a:bodyPr/>
          <a:lstStyle/>
          <a:p>
            <a:r>
              <a:rPr lang="en-US" dirty="0"/>
              <a:t>Context-based Temporal Validity Prediction: Temporal Text Validity Reassessment</a:t>
            </a:r>
            <a:endParaRPr lang="en-AT" dirty="0"/>
          </a:p>
        </p:txBody>
      </p:sp>
      <p:sp>
        <p:nvSpPr>
          <p:cNvPr id="3" name="Content Placeholder 2">
            <a:extLst>
              <a:ext uri="{FF2B5EF4-FFF2-40B4-BE49-F238E27FC236}">
                <a16:creationId xmlns:a16="http://schemas.microsoft.com/office/drawing/2014/main" id="{C475B7A4-C738-4C36-B419-F4E98BA56118}"/>
              </a:ext>
            </a:extLst>
          </p:cNvPr>
          <p:cNvSpPr>
            <a:spLocks noGrp="1"/>
          </p:cNvSpPr>
          <p:nvPr>
            <p:ph idx="1"/>
          </p:nvPr>
        </p:nvSpPr>
        <p:spPr>
          <a:xfrm>
            <a:off x="629530" y="1531145"/>
            <a:ext cx="7676269" cy="1269205"/>
          </a:xfrm>
        </p:spPr>
        <p:txBody>
          <a:bodyPr>
            <a:normAutofit/>
          </a:bodyPr>
          <a:lstStyle/>
          <a:p>
            <a:pPr marL="0" indent="0">
              <a:buNone/>
            </a:pPr>
            <a:r>
              <a:rPr lang="en-US" dirty="0"/>
              <a:t>Estimate if an action expressed in a sentence would </a:t>
            </a:r>
            <a:r>
              <a:rPr lang="en-US" dirty="0">
                <a:solidFill>
                  <a:srgbClr val="7030A0"/>
                </a:solidFill>
              </a:rPr>
              <a:t>continue</a:t>
            </a:r>
            <a:r>
              <a:rPr lang="en-US" dirty="0"/>
              <a:t> or </a:t>
            </a:r>
            <a:r>
              <a:rPr lang="en-US" dirty="0">
                <a:solidFill>
                  <a:srgbClr val="7030A0"/>
                </a:solidFill>
              </a:rPr>
              <a:t>cease</a:t>
            </a:r>
            <a:r>
              <a:rPr lang="en-US" dirty="0"/>
              <a:t> to take place in view of </a:t>
            </a:r>
            <a:r>
              <a:rPr lang="en-US" dirty="0">
                <a:solidFill>
                  <a:srgbClr val="7030A0"/>
                </a:solidFill>
              </a:rPr>
              <a:t>additional context</a:t>
            </a:r>
          </a:p>
          <a:p>
            <a:r>
              <a:rPr lang="en-US" dirty="0"/>
              <a:t>Task: </a:t>
            </a:r>
            <a:r>
              <a:rPr lang="en-US" dirty="0">
                <a:solidFill>
                  <a:srgbClr val="0070C0"/>
                </a:solidFill>
              </a:rPr>
              <a:t>classification</a:t>
            </a:r>
          </a:p>
          <a:p>
            <a:r>
              <a:rPr lang="en-US" dirty="0"/>
              <a:t>Classes: </a:t>
            </a:r>
            <a:r>
              <a:rPr lang="en-US" dirty="0">
                <a:solidFill>
                  <a:srgbClr val="0070C0"/>
                </a:solidFill>
                <a:latin typeface="Courier New" panose="02070309020205020404" pitchFamily="49" charset="0"/>
                <a:cs typeface="Courier New" panose="02070309020205020404" pitchFamily="49" charset="0"/>
              </a:rPr>
              <a:t>supported</a:t>
            </a:r>
            <a:r>
              <a:rPr lang="en-US" dirty="0"/>
              <a:t>, </a:t>
            </a:r>
            <a:r>
              <a:rPr lang="en-US" dirty="0">
                <a:solidFill>
                  <a:srgbClr val="0070C0"/>
                </a:solidFill>
                <a:latin typeface="Courier New" panose="02070309020205020404" pitchFamily="49" charset="0"/>
                <a:cs typeface="Courier New" panose="02070309020205020404" pitchFamily="49" charset="0"/>
              </a:rPr>
              <a:t>invalidated</a:t>
            </a:r>
            <a:r>
              <a:rPr lang="en-US" dirty="0"/>
              <a:t>, </a:t>
            </a:r>
            <a:r>
              <a:rPr lang="en-US" dirty="0">
                <a:solidFill>
                  <a:srgbClr val="0070C0"/>
                </a:solidFill>
                <a:latin typeface="Courier New" panose="02070309020205020404" pitchFamily="49" charset="0"/>
                <a:cs typeface="Courier New" panose="02070309020205020404" pitchFamily="49" charset="0"/>
              </a:rPr>
              <a:t>neutral</a:t>
            </a:r>
          </a:p>
          <a:p>
            <a:pPr marL="0" indent="0">
              <a:buNone/>
            </a:pPr>
            <a:endParaRPr lang="en-AT" dirty="0"/>
          </a:p>
        </p:txBody>
      </p:sp>
      <p:grpSp>
        <p:nvGrpSpPr>
          <p:cNvPr id="9" name="Group 8">
            <a:extLst>
              <a:ext uri="{FF2B5EF4-FFF2-40B4-BE49-F238E27FC236}">
                <a16:creationId xmlns:a16="http://schemas.microsoft.com/office/drawing/2014/main" id="{153E558E-37A2-4CC1-83D1-DA8037535B47}"/>
              </a:ext>
            </a:extLst>
          </p:cNvPr>
          <p:cNvGrpSpPr/>
          <p:nvPr/>
        </p:nvGrpSpPr>
        <p:grpSpPr>
          <a:xfrm>
            <a:off x="5302405" y="2602199"/>
            <a:ext cx="2819400" cy="2512189"/>
            <a:chOff x="5410200" y="1504715"/>
            <a:chExt cx="2819400" cy="2512189"/>
          </a:xfrm>
        </p:grpSpPr>
        <p:pic>
          <p:nvPicPr>
            <p:cNvPr id="7" name="Picture 6">
              <a:extLst>
                <a:ext uri="{FF2B5EF4-FFF2-40B4-BE49-F238E27FC236}">
                  <a16:creationId xmlns:a16="http://schemas.microsoft.com/office/drawing/2014/main" id="{E522B048-AE07-46E5-97DF-C774ED5DF36E}"/>
                </a:ext>
              </a:extLst>
            </p:cNvPr>
            <p:cNvPicPr>
              <a:picLocks noChangeAspect="1"/>
            </p:cNvPicPr>
            <p:nvPr/>
          </p:nvPicPr>
          <p:blipFill rotWithShape="1">
            <a:blip r:embed="rId2"/>
            <a:srcRect l="11205" r="12601" b="71396"/>
            <a:stretch/>
          </p:blipFill>
          <p:spPr>
            <a:xfrm>
              <a:off x="5562600" y="1504715"/>
              <a:ext cx="2590800" cy="674196"/>
            </a:xfrm>
            <a:prstGeom prst="rect">
              <a:avLst/>
            </a:prstGeom>
          </p:spPr>
        </p:pic>
        <p:sp>
          <p:nvSpPr>
            <p:cNvPr id="5" name="Rectangle 4">
              <a:extLst>
                <a:ext uri="{FF2B5EF4-FFF2-40B4-BE49-F238E27FC236}">
                  <a16:creationId xmlns:a16="http://schemas.microsoft.com/office/drawing/2014/main" id="{26BFC1B2-04D2-4B7A-BDDD-9E43C4960D5F}"/>
                </a:ext>
              </a:extLst>
            </p:cNvPr>
            <p:cNvSpPr/>
            <p:nvPr/>
          </p:nvSpPr>
          <p:spPr>
            <a:xfrm>
              <a:off x="7467600" y="2208023"/>
              <a:ext cx="762000" cy="180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Rectangle 7">
              <a:extLst>
                <a:ext uri="{FF2B5EF4-FFF2-40B4-BE49-F238E27FC236}">
                  <a16:creationId xmlns:a16="http://schemas.microsoft.com/office/drawing/2014/main" id="{9ACCA532-6638-4045-9BFE-3221BBD41F55}"/>
                </a:ext>
              </a:extLst>
            </p:cNvPr>
            <p:cNvSpPr/>
            <p:nvPr/>
          </p:nvSpPr>
          <p:spPr>
            <a:xfrm>
              <a:off x="5410200" y="2208022"/>
              <a:ext cx="914400" cy="180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sp>
        <p:nvSpPr>
          <p:cNvPr id="10" name="Rectangle 9">
            <a:extLst>
              <a:ext uri="{FF2B5EF4-FFF2-40B4-BE49-F238E27FC236}">
                <a16:creationId xmlns:a16="http://schemas.microsoft.com/office/drawing/2014/main" id="{DF9B2A3C-78C0-476E-918F-C003F2956AB4}"/>
              </a:ext>
            </a:extLst>
          </p:cNvPr>
          <p:cNvSpPr/>
          <p:nvPr/>
        </p:nvSpPr>
        <p:spPr>
          <a:xfrm>
            <a:off x="6788305" y="2599034"/>
            <a:ext cx="1295400" cy="643678"/>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TextBox 11">
            <a:extLst>
              <a:ext uri="{FF2B5EF4-FFF2-40B4-BE49-F238E27FC236}">
                <a16:creationId xmlns:a16="http://schemas.microsoft.com/office/drawing/2014/main" id="{67D3A8F9-2533-4E9C-8F7D-C23CD955255C}"/>
              </a:ext>
            </a:extLst>
          </p:cNvPr>
          <p:cNvSpPr txBox="1"/>
          <p:nvPr/>
        </p:nvSpPr>
        <p:spPr>
          <a:xfrm>
            <a:off x="-76200" y="4935751"/>
            <a:ext cx="7452681" cy="207749"/>
          </a:xfrm>
          <a:prstGeom prst="rect">
            <a:avLst/>
          </a:prstGeom>
          <a:noFill/>
        </p:spPr>
        <p:txBody>
          <a:bodyPr wrap="none" rtlCol="0">
            <a:spAutoFit/>
          </a:bodyPr>
          <a:lstStyle/>
          <a:p>
            <a:r>
              <a:rPr lang="en-US" sz="750" dirty="0" err="1"/>
              <a:t>Taishi</a:t>
            </a:r>
            <a:r>
              <a:rPr lang="en-US" sz="750" dirty="0"/>
              <a:t> Hosokawa, Adam Jatowt, Kazunari Sugiyama: </a:t>
            </a:r>
            <a:r>
              <a:rPr lang="en-US" sz="750" i="1" dirty="0"/>
              <a:t>Temporal Natural Language Inference: Evidence-based Evaluation of Temporal Text Validity</a:t>
            </a:r>
            <a:r>
              <a:rPr lang="en-US" sz="750" dirty="0"/>
              <a:t>, ECIR 2023</a:t>
            </a:r>
            <a:endParaRPr lang="en-AT" sz="750" dirty="0"/>
          </a:p>
        </p:txBody>
      </p:sp>
      <p:pic>
        <p:nvPicPr>
          <p:cNvPr id="15" name="Picture 14">
            <a:extLst>
              <a:ext uri="{FF2B5EF4-FFF2-40B4-BE49-F238E27FC236}">
                <a16:creationId xmlns:a16="http://schemas.microsoft.com/office/drawing/2014/main" id="{61E1491F-97AF-4FB2-AD39-4D6ED1818E1A}"/>
              </a:ext>
            </a:extLst>
          </p:cNvPr>
          <p:cNvPicPr>
            <a:picLocks noChangeAspect="1"/>
          </p:cNvPicPr>
          <p:nvPr/>
        </p:nvPicPr>
        <p:blipFill rotWithShape="1">
          <a:blip r:embed="rId2"/>
          <a:srcRect l="33616" t="27527" r="32769" b="12711"/>
          <a:stretch/>
        </p:blipFill>
        <p:spPr>
          <a:xfrm>
            <a:off x="6369205" y="3403419"/>
            <a:ext cx="1143000" cy="1408580"/>
          </a:xfrm>
          <a:prstGeom prst="rect">
            <a:avLst/>
          </a:prstGeom>
        </p:spPr>
      </p:pic>
    </p:spTree>
    <p:extLst>
      <p:ext uri="{BB962C8B-B14F-4D97-AF65-F5344CB8AC3E}">
        <p14:creationId xmlns:p14="http://schemas.microsoft.com/office/powerpoint/2010/main" val="161672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4ABCE-8754-429F-91E9-936D922FFB0E}"/>
              </a:ext>
            </a:extLst>
          </p:cNvPr>
          <p:cNvSpPr>
            <a:spLocks noGrp="1"/>
          </p:cNvSpPr>
          <p:nvPr>
            <p:ph type="title"/>
          </p:nvPr>
        </p:nvSpPr>
        <p:spPr/>
        <p:txBody>
          <a:bodyPr/>
          <a:lstStyle/>
          <a:p>
            <a:r>
              <a:rPr lang="en-US" dirty="0"/>
              <a:t>Example Application Scenario</a:t>
            </a:r>
            <a:endParaRPr lang="en-AT" dirty="0"/>
          </a:p>
        </p:txBody>
      </p:sp>
      <p:sp>
        <p:nvSpPr>
          <p:cNvPr id="3" name="Content Placeholder 2">
            <a:extLst>
              <a:ext uri="{FF2B5EF4-FFF2-40B4-BE49-F238E27FC236}">
                <a16:creationId xmlns:a16="http://schemas.microsoft.com/office/drawing/2014/main" id="{54ED3587-5769-4B04-A2CB-4E35BD0E30D1}"/>
              </a:ext>
            </a:extLst>
          </p:cNvPr>
          <p:cNvSpPr>
            <a:spLocks noGrp="1"/>
          </p:cNvSpPr>
          <p:nvPr>
            <p:ph idx="1"/>
          </p:nvPr>
        </p:nvSpPr>
        <p:spPr/>
        <p:txBody>
          <a:bodyPr/>
          <a:lstStyle/>
          <a:p>
            <a:endParaRPr lang="en-AT" dirty="0"/>
          </a:p>
        </p:txBody>
      </p:sp>
      <p:sp>
        <p:nvSpPr>
          <p:cNvPr id="4" name="Rectangle: Rounded Corners 3">
            <a:extLst>
              <a:ext uri="{FF2B5EF4-FFF2-40B4-BE49-F238E27FC236}">
                <a16:creationId xmlns:a16="http://schemas.microsoft.com/office/drawing/2014/main" id="{F5795BE5-3B24-4035-9917-B094052E4396}"/>
              </a:ext>
            </a:extLst>
          </p:cNvPr>
          <p:cNvSpPr/>
          <p:nvPr/>
        </p:nvSpPr>
        <p:spPr>
          <a:xfrm>
            <a:off x="1535003" y="2417585"/>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sp>
        <p:nvSpPr>
          <p:cNvPr id="5" name="Rectangle: Rounded Corners 4">
            <a:extLst>
              <a:ext uri="{FF2B5EF4-FFF2-40B4-BE49-F238E27FC236}">
                <a16:creationId xmlns:a16="http://schemas.microsoft.com/office/drawing/2014/main" id="{BCA3E58E-EC30-4ACD-9272-CDD8645692F0}"/>
              </a:ext>
            </a:extLst>
          </p:cNvPr>
          <p:cNvSpPr/>
          <p:nvPr/>
        </p:nvSpPr>
        <p:spPr>
          <a:xfrm>
            <a:off x="1535002" y="2758388"/>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sp>
        <p:nvSpPr>
          <p:cNvPr id="6" name="Rectangle: Rounded Corners 5">
            <a:extLst>
              <a:ext uri="{FF2B5EF4-FFF2-40B4-BE49-F238E27FC236}">
                <a16:creationId xmlns:a16="http://schemas.microsoft.com/office/drawing/2014/main" id="{14F6E609-049F-484E-B026-DF168447EDE6}"/>
              </a:ext>
            </a:extLst>
          </p:cNvPr>
          <p:cNvSpPr/>
          <p:nvPr/>
        </p:nvSpPr>
        <p:spPr>
          <a:xfrm>
            <a:off x="1535002" y="3099191"/>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cxnSp>
        <p:nvCxnSpPr>
          <p:cNvPr id="7" name="Straight Arrow Connector 6">
            <a:extLst>
              <a:ext uri="{FF2B5EF4-FFF2-40B4-BE49-F238E27FC236}">
                <a16:creationId xmlns:a16="http://schemas.microsoft.com/office/drawing/2014/main" id="{DECCF0CA-75AA-45B0-8F01-5C5B1C8DDE00}"/>
              </a:ext>
            </a:extLst>
          </p:cNvPr>
          <p:cNvCxnSpPr/>
          <p:nvPr/>
        </p:nvCxnSpPr>
        <p:spPr>
          <a:xfrm>
            <a:off x="1468938" y="2054138"/>
            <a:ext cx="0" cy="13342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A64118EB-5990-4083-AFF2-EB4BA5D34784}"/>
              </a:ext>
            </a:extLst>
          </p:cNvPr>
          <p:cNvSpPr/>
          <p:nvPr/>
        </p:nvSpPr>
        <p:spPr>
          <a:xfrm>
            <a:off x="1533466" y="2076781"/>
            <a:ext cx="809689" cy="282934"/>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b="1" dirty="0">
                <a:solidFill>
                  <a:schemeClr val="tx1"/>
                </a:solidFill>
              </a:rPr>
              <a:t>Target tweet</a:t>
            </a:r>
          </a:p>
        </p:txBody>
      </p:sp>
      <p:sp>
        <p:nvSpPr>
          <p:cNvPr id="9" name="Rectangle: Rounded Corners 8">
            <a:extLst>
              <a:ext uri="{FF2B5EF4-FFF2-40B4-BE49-F238E27FC236}">
                <a16:creationId xmlns:a16="http://schemas.microsoft.com/office/drawing/2014/main" id="{B31E3BB1-5DF0-4BB0-90D9-9D6B3A5D11D6}"/>
              </a:ext>
            </a:extLst>
          </p:cNvPr>
          <p:cNvSpPr/>
          <p:nvPr/>
        </p:nvSpPr>
        <p:spPr>
          <a:xfrm>
            <a:off x="3053173" y="2757141"/>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cxnSp>
        <p:nvCxnSpPr>
          <p:cNvPr id="10" name="Connector: Elbow 9">
            <a:extLst>
              <a:ext uri="{FF2B5EF4-FFF2-40B4-BE49-F238E27FC236}">
                <a16:creationId xmlns:a16="http://schemas.microsoft.com/office/drawing/2014/main" id="{62BF959D-A562-4F7B-8C42-824B104280F5}"/>
              </a:ext>
            </a:extLst>
          </p:cNvPr>
          <p:cNvCxnSpPr>
            <a:stCxn id="4" idx="3"/>
            <a:endCxn id="9" idx="1"/>
          </p:cNvCxnSpPr>
          <p:nvPr/>
        </p:nvCxnSpPr>
        <p:spPr>
          <a:xfrm>
            <a:off x="2344691" y="2559051"/>
            <a:ext cx="708482" cy="339557"/>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1" name="Connector: Elbow 10">
            <a:extLst>
              <a:ext uri="{FF2B5EF4-FFF2-40B4-BE49-F238E27FC236}">
                <a16:creationId xmlns:a16="http://schemas.microsoft.com/office/drawing/2014/main" id="{D296225C-82E0-4382-9623-0F32C3F89068}"/>
              </a:ext>
            </a:extLst>
          </p:cNvPr>
          <p:cNvCxnSpPr>
            <a:cxnSpLocks/>
            <a:stCxn id="6" idx="3"/>
            <a:endCxn id="9" idx="1"/>
          </p:cNvCxnSpPr>
          <p:nvPr/>
        </p:nvCxnSpPr>
        <p:spPr>
          <a:xfrm flipV="1">
            <a:off x="2344691" y="2898608"/>
            <a:ext cx="708482" cy="342050"/>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2" name="Connector: Elbow 11">
            <a:extLst>
              <a:ext uri="{FF2B5EF4-FFF2-40B4-BE49-F238E27FC236}">
                <a16:creationId xmlns:a16="http://schemas.microsoft.com/office/drawing/2014/main" id="{B2414C0B-5B73-4246-BDB9-7AE8286AA23D}"/>
              </a:ext>
            </a:extLst>
          </p:cNvPr>
          <p:cNvCxnSpPr>
            <a:cxnSpLocks/>
            <a:stCxn id="5" idx="3"/>
            <a:endCxn id="9" idx="1"/>
          </p:cNvCxnSpPr>
          <p:nvPr/>
        </p:nvCxnSpPr>
        <p:spPr>
          <a:xfrm flipV="1">
            <a:off x="2344691" y="2898608"/>
            <a:ext cx="708482" cy="1247"/>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0CE58762-3103-4970-A865-76F32A6F5D03}"/>
              </a:ext>
            </a:extLst>
          </p:cNvPr>
          <p:cNvSpPr txBox="1"/>
          <p:nvPr/>
        </p:nvSpPr>
        <p:spPr>
          <a:xfrm>
            <a:off x="2943067" y="2735180"/>
            <a:ext cx="1029899" cy="321306"/>
          </a:xfrm>
          <a:prstGeom prst="rect">
            <a:avLst/>
          </a:prstGeom>
          <a:noFill/>
        </p:spPr>
        <p:txBody>
          <a:bodyPr wrap="square" rtlCol="0">
            <a:spAutoFit/>
          </a:bodyPr>
          <a:lstStyle/>
          <a:p>
            <a:pPr algn="ctr"/>
            <a:r>
              <a:rPr lang="en-GB" sz="700" b="1" dirty="0"/>
              <a:t>Follow-up tweet</a:t>
            </a:r>
          </a:p>
          <a:p>
            <a:pPr algn="ctr"/>
            <a:r>
              <a:rPr lang="en-GB" sz="788" dirty="0"/>
              <a:t>(select one)</a:t>
            </a:r>
            <a:endParaRPr lang="LID4096" sz="788" dirty="0"/>
          </a:p>
        </p:txBody>
      </p:sp>
      <p:sp>
        <p:nvSpPr>
          <p:cNvPr id="14" name="Frame 13">
            <a:extLst>
              <a:ext uri="{FF2B5EF4-FFF2-40B4-BE49-F238E27FC236}">
                <a16:creationId xmlns:a16="http://schemas.microsoft.com/office/drawing/2014/main" id="{DC5016D1-D141-45C8-915A-315A0AD8D0F5}"/>
              </a:ext>
            </a:extLst>
          </p:cNvPr>
          <p:cNvSpPr/>
          <p:nvPr/>
        </p:nvSpPr>
        <p:spPr>
          <a:xfrm>
            <a:off x="4383843" y="2222441"/>
            <a:ext cx="708463" cy="6986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solidFill>
                <a:schemeClr val="tx1"/>
              </a:solidFill>
            </a:endParaRPr>
          </a:p>
        </p:txBody>
      </p:sp>
      <p:sp>
        <p:nvSpPr>
          <p:cNvPr id="15" name="TextBox 14">
            <a:extLst>
              <a:ext uri="{FF2B5EF4-FFF2-40B4-BE49-F238E27FC236}">
                <a16:creationId xmlns:a16="http://schemas.microsoft.com/office/drawing/2014/main" id="{1E05AB3D-D6F9-450D-AAC2-2D1FDAD4B51E}"/>
              </a:ext>
            </a:extLst>
          </p:cNvPr>
          <p:cNvSpPr txBox="1"/>
          <p:nvPr/>
        </p:nvSpPr>
        <p:spPr>
          <a:xfrm>
            <a:off x="4380898" y="2421791"/>
            <a:ext cx="708462" cy="230832"/>
          </a:xfrm>
          <a:prstGeom prst="rect">
            <a:avLst/>
          </a:prstGeom>
          <a:noFill/>
        </p:spPr>
        <p:txBody>
          <a:bodyPr wrap="square" rtlCol="0">
            <a:spAutoFit/>
          </a:bodyPr>
          <a:lstStyle/>
          <a:p>
            <a:pPr algn="ctr"/>
            <a:r>
              <a:rPr lang="en-GB" sz="900" dirty="0"/>
              <a:t>Classifier</a:t>
            </a:r>
            <a:endParaRPr lang="LID4096" sz="900" dirty="0"/>
          </a:p>
        </p:txBody>
      </p:sp>
      <p:cxnSp>
        <p:nvCxnSpPr>
          <p:cNvPr id="16" name="Connector: Elbow 15">
            <a:extLst>
              <a:ext uri="{FF2B5EF4-FFF2-40B4-BE49-F238E27FC236}">
                <a16:creationId xmlns:a16="http://schemas.microsoft.com/office/drawing/2014/main" id="{0D49153F-61EC-48DC-9959-B81DFFBE46B0}"/>
              </a:ext>
            </a:extLst>
          </p:cNvPr>
          <p:cNvCxnSpPr>
            <a:stCxn id="9" idx="3"/>
            <a:endCxn id="14" idx="1"/>
          </p:cNvCxnSpPr>
          <p:nvPr/>
        </p:nvCxnSpPr>
        <p:spPr>
          <a:xfrm flipV="1">
            <a:off x="3862861" y="2571750"/>
            <a:ext cx="520982" cy="32685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21FA7F13-5459-4D8C-B41E-24EFF480029A}"/>
              </a:ext>
            </a:extLst>
          </p:cNvPr>
          <p:cNvSpPr txBox="1"/>
          <p:nvPr/>
        </p:nvSpPr>
        <p:spPr>
          <a:xfrm>
            <a:off x="5108664" y="2359715"/>
            <a:ext cx="2895600" cy="400110"/>
          </a:xfrm>
          <a:prstGeom prst="rect">
            <a:avLst/>
          </a:prstGeom>
          <a:noFill/>
        </p:spPr>
        <p:txBody>
          <a:bodyPr wrap="square" rtlCol="0">
            <a:spAutoFit/>
          </a:bodyPr>
          <a:lstStyle/>
          <a:p>
            <a:r>
              <a:rPr lang="en-GB" sz="1000" b="1" dirty="0"/>
              <a:t>Does</a:t>
            </a:r>
            <a:r>
              <a:rPr lang="en-GB" sz="1000" dirty="0"/>
              <a:t> any of the follow-up tweet </a:t>
            </a:r>
            <a:r>
              <a:rPr lang="en-GB" sz="1000" b="1" dirty="0"/>
              <a:t>render</a:t>
            </a:r>
            <a:r>
              <a:rPr lang="en-GB" sz="1000" dirty="0"/>
              <a:t> the </a:t>
            </a:r>
            <a:r>
              <a:rPr lang="en-GB" sz="1000" b="1" dirty="0"/>
              <a:t>original tweet obsolete</a:t>
            </a:r>
            <a:r>
              <a:rPr lang="en-GB" sz="1000" dirty="0"/>
              <a:t>?</a:t>
            </a:r>
            <a:endParaRPr lang="LID4096" sz="1000" dirty="0"/>
          </a:p>
        </p:txBody>
      </p:sp>
      <p:cxnSp>
        <p:nvCxnSpPr>
          <p:cNvPr id="18" name="Connector: Elbow 17">
            <a:extLst>
              <a:ext uri="{FF2B5EF4-FFF2-40B4-BE49-F238E27FC236}">
                <a16:creationId xmlns:a16="http://schemas.microsoft.com/office/drawing/2014/main" id="{7D88EC8A-33E1-4551-BFA1-DC94BAE9520E}"/>
              </a:ext>
            </a:extLst>
          </p:cNvPr>
          <p:cNvCxnSpPr>
            <a:cxnSpLocks/>
            <a:stCxn id="8" idx="3"/>
          </p:cNvCxnSpPr>
          <p:nvPr/>
        </p:nvCxnSpPr>
        <p:spPr>
          <a:xfrm>
            <a:off x="2343154" y="2218248"/>
            <a:ext cx="2052020" cy="199336"/>
          </a:xfrm>
          <a:prstGeom prst="bentConnector3">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8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3" grpId="0"/>
      <p:bldP spid="14" grpId="0" animBg="1"/>
      <p:bldP spid="15"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ruta 24">
            <a:extLst>
              <a:ext uri="{FF2B5EF4-FFF2-40B4-BE49-F238E27FC236}">
                <a16:creationId xmlns:a16="http://schemas.microsoft.com/office/drawing/2014/main" id="{C8383BF7-1006-4BE2-9D16-180ADB5BF581}"/>
              </a:ext>
            </a:extLst>
          </p:cNvPr>
          <p:cNvSpPr txBox="1"/>
          <p:nvPr/>
        </p:nvSpPr>
        <p:spPr>
          <a:xfrm>
            <a:off x="449712" y="1009028"/>
            <a:ext cx="8116981" cy="1488728"/>
          </a:xfrm>
          <a:prstGeom prst="rect">
            <a:avLst/>
          </a:prstGeom>
          <a:noFill/>
          <a:ln>
            <a:noFill/>
          </a:ln>
        </p:spPr>
        <p:txBody>
          <a:bodyPr wrap="square" rtlCol="0">
            <a:noAutofit/>
          </a:bodyPr>
          <a:lstStyle/>
          <a:p>
            <a:pPr defTabSz="342900" fontAlgn="auto">
              <a:spcBef>
                <a:spcPts val="0"/>
              </a:spcBef>
              <a:spcAft>
                <a:spcPts val="0"/>
              </a:spcAft>
              <a:defRPr/>
            </a:pPr>
            <a:endParaRPr lang="sv-SE" sz="1400" dirty="0">
              <a:solidFill>
                <a:prstClr val="black">
                  <a:lumMod val="85000"/>
                  <a:lumOff val="15000"/>
                </a:prstClr>
              </a:solidFill>
              <a:latin typeface="Calibri" panose="020F0502020204030204" pitchFamily="34" charset="0"/>
              <a:ea typeface="+mn-ea"/>
              <a:cs typeface="Calibri" panose="020F0502020204030204" pitchFamily="34" charset="0"/>
            </a:endParaRPr>
          </a:p>
          <a:p>
            <a:pPr>
              <a:spcBef>
                <a:spcPts val="0"/>
              </a:spcBef>
              <a:buClr>
                <a:schemeClr val="dk1"/>
              </a:buClr>
              <a:buSzPts val="2800"/>
            </a:pPr>
            <a:r>
              <a:rPr lang="fr-FR" sz="1400" dirty="0">
                <a:latin typeface="Calibri" panose="020F0502020204030204" pitchFamily="34" charset="0"/>
                <a:cs typeface="Calibri" panose="020F0502020204030204" pitchFamily="34" charset="0"/>
              </a:rPr>
              <a:t>Natural </a:t>
            </a:r>
            <a:r>
              <a:rPr lang="fr-FR" sz="1400" dirty="0" err="1">
                <a:latin typeface="Calibri" panose="020F0502020204030204" pitchFamily="34" charset="0"/>
                <a:cs typeface="Calibri" panose="020F0502020204030204" pitchFamily="34" charset="0"/>
              </a:rPr>
              <a:t>Language</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Inference</a:t>
            </a:r>
            <a:r>
              <a:rPr lang="fr-FR" sz="1400" dirty="0">
                <a:latin typeface="Calibri" panose="020F0502020204030204" pitchFamily="34" charset="0"/>
                <a:cs typeface="Calibri" panose="020F0502020204030204" pitchFamily="34" charset="0"/>
              </a:rPr>
              <a:t> (NLI):</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task of determining the inference relation between two short texts</a:t>
            </a:r>
            <a:endParaRPr lang="fr-FR" sz="1400" i="1" dirty="0">
              <a:latin typeface="Calibri" panose="020F0502020204030204" pitchFamily="34" charset="0"/>
              <a:cs typeface="Calibri" panose="020F0502020204030204" pitchFamily="34" charset="0"/>
            </a:endParaRPr>
          </a:p>
          <a:p>
            <a:pPr>
              <a:spcBef>
                <a:spcPts val="0"/>
              </a:spcBef>
              <a:buClr>
                <a:schemeClr val="dk1"/>
              </a:buClr>
              <a:buSzPts val="2800"/>
            </a:pPr>
            <a:r>
              <a:rPr lang="fr-FR" sz="1400" dirty="0">
                <a:latin typeface="Calibri" panose="020F0502020204030204" pitchFamily="34" charset="0"/>
                <a:cs typeface="Calibri" panose="020F0502020204030204" pitchFamily="34" charset="0"/>
              </a:rPr>
              <a:t>3 classes: </a:t>
            </a:r>
            <a:r>
              <a:rPr lang="fr-FR" sz="1400" dirty="0" err="1">
                <a:latin typeface="Courier New" panose="02070309020205020404" pitchFamily="49" charset="0"/>
                <a:cs typeface="Courier New" panose="02070309020205020404" pitchFamily="49" charset="0"/>
              </a:rPr>
              <a:t>Entailment</a:t>
            </a:r>
            <a:r>
              <a:rPr lang="fr-FR" sz="1400" dirty="0">
                <a:latin typeface="Calibri" panose="020F0502020204030204" pitchFamily="34" charset="0"/>
                <a:cs typeface="Calibri" panose="020F0502020204030204" pitchFamily="34" charset="0"/>
              </a:rPr>
              <a:t>, </a:t>
            </a:r>
            <a:r>
              <a:rPr lang="fr-FR" sz="1400" dirty="0">
                <a:latin typeface="Courier New" panose="02070309020205020404" pitchFamily="49" charset="0"/>
                <a:cs typeface="Courier New" panose="02070309020205020404" pitchFamily="49" charset="0"/>
              </a:rPr>
              <a:t>Contradiction</a:t>
            </a:r>
            <a:r>
              <a:rPr lang="fr-FR" sz="1400" dirty="0">
                <a:latin typeface="Calibri" panose="020F0502020204030204" pitchFamily="34" charset="0"/>
                <a:cs typeface="Calibri" panose="020F0502020204030204" pitchFamily="34" charset="0"/>
              </a:rPr>
              <a:t> and </a:t>
            </a:r>
            <a:r>
              <a:rPr lang="fr-FR" sz="1400" dirty="0">
                <a:latin typeface="Courier New" panose="02070309020205020404" pitchFamily="49" charset="0"/>
                <a:cs typeface="Courier New" panose="02070309020205020404" pitchFamily="49" charset="0"/>
              </a:rPr>
              <a:t>Neutral</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517467" y="313083"/>
            <a:ext cx="7652499" cy="777905"/>
          </a:xfrm>
          <a:prstGeom prst="rect">
            <a:avLst/>
          </a:prstGeom>
          <a:noFill/>
        </p:spPr>
        <p:txBody>
          <a:bodyPr wrap="square" rtlCol="0">
            <a:spAutoFit/>
          </a:bodyPr>
          <a:lstStyle/>
          <a:p>
            <a:pPr lvl="0" defTabSz="514337">
              <a:lnSpc>
                <a:spcPct val="90000"/>
              </a:lnSpc>
              <a:defRPr/>
            </a:pPr>
            <a:r>
              <a:rPr lang="sv-SE" sz="2475" dirty="0">
                <a:latin typeface="+mj-lt"/>
                <a:ea typeface="+mj-ea"/>
                <a:cs typeface="+mj-cs"/>
              </a:rPr>
              <a:t>Similarity to Natural Language Inference (aka. Text Entailment)</a:t>
            </a:r>
            <a:endParaRPr lang="en-US" sz="2475" dirty="0">
              <a:latin typeface="+mj-lt"/>
              <a:ea typeface="+mj-ea"/>
              <a:cs typeface="+mj-cs"/>
            </a:endParaRPr>
          </a:p>
        </p:txBody>
      </p:sp>
      <p:sp>
        <p:nvSpPr>
          <p:cNvPr id="3" name="Rectangle 2">
            <a:extLst>
              <a:ext uri="{FF2B5EF4-FFF2-40B4-BE49-F238E27FC236}">
                <a16:creationId xmlns:a16="http://schemas.microsoft.com/office/drawing/2014/main" id="{E1AFECE5-875A-4D04-9194-BD7204EB960B}"/>
              </a:ext>
            </a:extLst>
          </p:cNvPr>
          <p:cNvSpPr/>
          <p:nvPr/>
        </p:nvSpPr>
        <p:spPr>
          <a:xfrm>
            <a:off x="19148" y="4912667"/>
            <a:ext cx="2137124" cy="215444"/>
          </a:xfrm>
          <a:prstGeom prst="rect">
            <a:avLst/>
          </a:prstGeom>
        </p:spPr>
        <p:txBody>
          <a:bodyPr wrap="none">
            <a:spAutoFit/>
          </a:bodyPr>
          <a:lstStyle/>
          <a:p>
            <a:r>
              <a:rPr lang="en-AT" sz="800" dirty="0"/>
              <a:t>https://nlp.stanford.edu/projects/snli/</a:t>
            </a:r>
          </a:p>
        </p:txBody>
      </p:sp>
      <p:sp>
        <p:nvSpPr>
          <p:cNvPr id="4" name="TextBox 3">
            <a:extLst>
              <a:ext uri="{FF2B5EF4-FFF2-40B4-BE49-F238E27FC236}">
                <a16:creationId xmlns:a16="http://schemas.microsoft.com/office/drawing/2014/main" id="{531365F5-1C01-4D3C-81D0-92D6D9F91014}"/>
              </a:ext>
            </a:extLst>
          </p:cNvPr>
          <p:cNvSpPr txBox="1"/>
          <p:nvPr/>
        </p:nvSpPr>
        <p:spPr>
          <a:xfrm>
            <a:off x="1755076" y="1921415"/>
            <a:ext cx="814647" cy="276999"/>
          </a:xfrm>
          <a:prstGeom prst="rect">
            <a:avLst/>
          </a:prstGeom>
          <a:noFill/>
        </p:spPr>
        <p:txBody>
          <a:bodyPr wrap="none" rtlCol="0">
            <a:spAutoFit/>
          </a:bodyPr>
          <a:lstStyle/>
          <a:p>
            <a:r>
              <a:rPr lang="en-US" sz="1200" b="1" dirty="0"/>
              <a:t>Premise</a:t>
            </a:r>
            <a:endParaRPr lang="en-AT" sz="1200" b="1" dirty="0"/>
          </a:p>
        </p:txBody>
      </p:sp>
      <p:sp>
        <p:nvSpPr>
          <p:cNvPr id="30" name="TextBox 29">
            <a:extLst>
              <a:ext uri="{FF2B5EF4-FFF2-40B4-BE49-F238E27FC236}">
                <a16:creationId xmlns:a16="http://schemas.microsoft.com/office/drawing/2014/main" id="{02D25509-838C-4F6F-848E-A95B1130D5E4}"/>
              </a:ext>
            </a:extLst>
          </p:cNvPr>
          <p:cNvSpPr txBox="1"/>
          <p:nvPr/>
        </p:nvSpPr>
        <p:spPr>
          <a:xfrm>
            <a:off x="3933540" y="1921415"/>
            <a:ext cx="1071127" cy="276999"/>
          </a:xfrm>
          <a:prstGeom prst="rect">
            <a:avLst/>
          </a:prstGeom>
          <a:noFill/>
        </p:spPr>
        <p:txBody>
          <a:bodyPr wrap="none" rtlCol="0">
            <a:spAutoFit/>
          </a:bodyPr>
          <a:lstStyle/>
          <a:p>
            <a:r>
              <a:rPr lang="en-US" sz="1200" b="1" dirty="0"/>
              <a:t>Hypothesis</a:t>
            </a:r>
            <a:endParaRPr lang="en-AT" sz="1200" b="1" dirty="0"/>
          </a:p>
        </p:txBody>
      </p:sp>
      <p:sp>
        <p:nvSpPr>
          <p:cNvPr id="37" name="TextBox 36">
            <a:extLst>
              <a:ext uri="{FF2B5EF4-FFF2-40B4-BE49-F238E27FC236}">
                <a16:creationId xmlns:a16="http://schemas.microsoft.com/office/drawing/2014/main" id="{AE0BD080-53BE-4C8C-9DB1-6868FD362C60}"/>
              </a:ext>
            </a:extLst>
          </p:cNvPr>
          <p:cNvSpPr txBox="1"/>
          <p:nvPr/>
        </p:nvSpPr>
        <p:spPr>
          <a:xfrm>
            <a:off x="6314694" y="1914216"/>
            <a:ext cx="606256" cy="276999"/>
          </a:xfrm>
          <a:prstGeom prst="rect">
            <a:avLst/>
          </a:prstGeom>
          <a:noFill/>
        </p:spPr>
        <p:txBody>
          <a:bodyPr wrap="none" rtlCol="0">
            <a:spAutoFit/>
          </a:bodyPr>
          <a:lstStyle/>
          <a:p>
            <a:r>
              <a:rPr lang="en-US" sz="1200" b="1" dirty="0"/>
              <a:t>Label</a:t>
            </a:r>
            <a:endParaRPr lang="en-AT" sz="1200" b="1" dirty="0"/>
          </a:p>
        </p:txBody>
      </p:sp>
      <p:graphicFrame>
        <p:nvGraphicFramePr>
          <p:cNvPr id="5" name="Table 4">
            <a:extLst>
              <a:ext uri="{FF2B5EF4-FFF2-40B4-BE49-F238E27FC236}">
                <a16:creationId xmlns:a16="http://schemas.microsoft.com/office/drawing/2014/main" id="{DCDB85C1-9DD8-4705-94DB-A219407305BB}"/>
              </a:ext>
            </a:extLst>
          </p:cNvPr>
          <p:cNvGraphicFramePr>
            <a:graphicFrameLocks noGrp="1"/>
          </p:cNvGraphicFramePr>
          <p:nvPr>
            <p:extLst>
              <p:ext uri="{D42A27DB-BD31-4B8C-83A1-F6EECF244321}">
                <p14:modId xmlns:p14="http://schemas.microsoft.com/office/powerpoint/2010/main" val="2241839138"/>
              </p:ext>
            </p:extLst>
          </p:nvPr>
        </p:nvGraphicFramePr>
        <p:xfrm>
          <a:off x="990600" y="2190750"/>
          <a:ext cx="6893576" cy="1291590"/>
        </p:xfrm>
        <a:graphic>
          <a:graphicData uri="http://schemas.openxmlformats.org/drawingml/2006/table">
            <a:tbl>
              <a:tblPr/>
              <a:tblGrid>
                <a:gridCol w="2315856">
                  <a:extLst>
                    <a:ext uri="{9D8B030D-6E8A-4147-A177-3AD203B41FA5}">
                      <a16:colId xmlns:a16="http://schemas.microsoft.com/office/drawing/2014/main" val="2757870899"/>
                    </a:ext>
                  </a:extLst>
                </a:gridCol>
                <a:gridCol w="2408544">
                  <a:extLst>
                    <a:ext uri="{9D8B030D-6E8A-4147-A177-3AD203B41FA5}">
                      <a16:colId xmlns:a16="http://schemas.microsoft.com/office/drawing/2014/main" val="1752568172"/>
                    </a:ext>
                  </a:extLst>
                </a:gridCol>
                <a:gridCol w="2169176">
                  <a:extLst>
                    <a:ext uri="{9D8B030D-6E8A-4147-A177-3AD203B41FA5}">
                      <a16:colId xmlns:a16="http://schemas.microsoft.com/office/drawing/2014/main" val="3309955000"/>
                    </a:ext>
                  </a:extLst>
                </a:gridCol>
              </a:tblGrid>
              <a:tr h="375078">
                <a:tc>
                  <a:txBody>
                    <a:bodyPr/>
                    <a:lstStyle/>
                    <a:p>
                      <a:pPr algn="ctr"/>
                      <a:r>
                        <a:rPr lang="en-US" sz="900" dirty="0">
                          <a:effectLst/>
                          <a:latin typeface="Calibri" panose="020F0502020204030204" pitchFamily="34" charset="0"/>
                          <a:cs typeface="Calibri" panose="020F0502020204030204" pitchFamily="34" charset="0"/>
                        </a:rPr>
                        <a:t> A soccer game with multiple males playing.</a:t>
                      </a:r>
                    </a:p>
                  </a:txBody>
                  <a:tcPr marL="9525" marR="9525" marT="9525" marB="9525"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900" dirty="0">
                          <a:effectLst/>
                          <a:latin typeface="Calibri" panose="020F0502020204030204" pitchFamily="34" charset="0"/>
                          <a:cs typeface="Calibri" panose="020F0502020204030204" pitchFamily="34" charset="0"/>
                        </a:rPr>
                        <a:t> Some men are playing a sport.</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US" sz="900" b="1" dirty="0">
                        <a:solidFill>
                          <a:srgbClr val="0070C0"/>
                        </a:solidFill>
                        <a:effectLst/>
                        <a:latin typeface="Calibri" panose="020F0502020204030204" pitchFamily="34" charset="0"/>
                        <a:cs typeface="Calibri" panose="020F0502020204030204" pitchFamily="34" charset="0"/>
                      </a:endParaRPr>
                    </a:p>
                    <a:p>
                      <a:pPr algn="ctr"/>
                      <a:r>
                        <a:rPr lang="en-US" sz="900" b="1" cap="all" baseline="0" dirty="0">
                          <a:solidFill>
                            <a:srgbClr val="0070C0"/>
                          </a:solidFill>
                          <a:effectLst/>
                          <a:latin typeface="Calibri" panose="020F0502020204030204" pitchFamily="34" charset="0"/>
                          <a:cs typeface="Calibri" panose="020F0502020204030204" pitchFamily="34" charset="0"/>
                        </a:rPr>
                        <a:t>Entailment</a:t>
                      </a:r>
                      <a:br>
                        <a:rPr lang="en-US" sz="900" b="1" dirty="0">
                          <a:solidFill>
                            <a:srgbClr val="0070C0"/>
                          </a:solidFill>
                          <a:effectLst/>
                          <a:latin typeface="Calibri" panose="020F0502020204030204" pitchFamily="34" charset="0"/>
                          <a:cs typeface="Calibri" panose="020F0502020204030204" pitchFamily="34" charset="0"/>
                        </a:rPr>
                      </a:br>
                      <a:endParaRPr lang="en-US" sz="900" b="1" dirty="0">
                        <a:solidFill>
                          <a:srgbClr val="0070C0"/>
                        </a:solidFill>
                        <a:effectLst/>
                        <a:latin typeface="Calibri" panose="020F0502020204030204" pitchFamily="34" charset="0"/>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04182144"/>
                  </a:ext>
                </a:extLst>
              </a:tr>
              <a:tr h="375078">
                <a:tc>
                  <a:txBody>
                    <a:bodyPr/>
                    <a:lstStyle/>
                    <a:p>
                      <a:pPr algn="ctr"/>
                      <a:r>
                        <a:rPr lang="en-US" sz="900" dirty="0">
                          <a:effectLst/>
                          <a:latin typeface="Calibri" panose="020F0502020204030204" pitchFamily="34" charset="0"/>
                          <a:cs typeface="Calibri" panose="020F0502020204030204" pitchFamily="34" charset="0"/>
                        </a:rPr>
                        <a:t> A black race car starts up in front of a crowd of people.</a:t>
                      </a:r>
                    </a:p>
                  </a:txBody>
                  <a:tcPr marL="9525" marR="9525" marT="9525" marB="9525"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900" dirty="0">
                          <a:effectLst/>
                          <a:latin typeface="Calibri" panose="020F0502020204030204" pitchFamily="34" charset="0"/>
                          <a:cs typeface="Calibri" panose="020F0502020204030204" pitchFamily="34" charset="0"/>
                        </a:rPr>
                        <a:t> A man is driving down a lonely road.</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fr-FR" sz="900" b="1" dirty="0">
                        <a:solidFill>
                          <a:srgbClr val="0070C0"/>
                        </a:solidFill>
                        <a:effectLst/>
                        <a:latin typeface="Calibri" panose="020F0502020204030204" pitchFamily="34" charset="0"/>
                        <a:cs typeface="Calibri" panose="020F0502020204030204" pitchFamily="34" charset="0"/>
                      </a:endParaRPr>
                    </a:p>
                    <a:p>
                      <a:pPr algn="ctr"/>
                      <a:r>
                        <a:rPr lang="fr-FR" sz="900" b="1" cap="all" baseline="0" dirty="0">
                          <a:solidFill>
                            <a:srgbClr val="0070C0"/>
                          </a:solidFill>
                          <a:effectLst/>
                          <a:latin typeface="Calibri" panose="020F0502020204030204" pitchFamily="34" charset="0"/>
                          <a:cs typeface="Calibri" panose="020F0502020204030204" pitchFamily="34" charset="0"/>
                        </a:rPr>
                        <a:t>Contradiction</a:t>
                      </a:r>
                      <a:br>
                        <a:rPr lang="fr-FR" sz="900" b="1" dirty="0">
                          <a:solidFill>
                            <a:srgbClr val="0070C0"/>
                          </a:solidFill>
                          <a:effectLst/>
                          <a:latin typeface="Calibri" panose="020F0502020204030204" pitchFamily="34" charset="0"/>
                          <a:cs typeface="Calibri" panose="020F0502020204030204" pitchFamily="34" charset="0"/>
                        </a:rPr>
                      </a:br>
                      <a:endParaRPr lang="fr-FR" sz="900" b="1" dirty="0">
                        <a:solidFill>
                          <a:srgbClr val="0070C0"/>
                        </a:solidFill>
                        <a:effectLst/>
                        <a:latin typeface="Calibri" panose="020F0502020204030204" pitchFamily="34" charset="0"/>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34070947"/>
                  </a:ext>
                </a:extLst>
              </a:tr>
              <a:tr h="314437">
                <a:tc>
                  <a:txBody>
                    <a:bodyPr/>
                    <a:lstStyle/>
                    <a:p>
                      <a:pPr algn="ctr"/>
                      <a:r>
                        <a:rPr lang="en-US" sz="900" dirty="0">
                          <a:effectLst/>
                          <a:latin typeface="Calibri" panose="020F0502020204030204" pitchFamily="34" charset="0"/>
                          <a:cs typeface="Calibri" panose="020F0502020204030204" pitchFamily="34" charset="0"/>
                        </a:rPr>
                        <a:t> A smiling costumed woman is holding an umbrella.</a:t>
                      </a:r>
                    </a:p>
                  </a:txBody>
                  <a:tcPr marL="9525" marR="9525" marT="9525" marB="9525"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lumMod val="85000"/>
                      </a:schemeClr>
                    </a:solidFill>
                  </a:tcPr>
                </a:tc>
                <a:tc>
                  <a:txBody>
                    <a:bodyPr/>
                    <a:lstStyle/>
                    <a:p>
                      <a:pPr algn="ctr"/>
                      <a:r>
                        <a:rPr lang="en-US" sz="900" dirty="0">
                          <a:effectLst/>
                          <a:latin typeface="Calibri" panose="020F0502020204030204" pitchFamily="34" charset="0"/>
                          <a:cs typeface="Calibri" panose="020F0502020204030204" pitchFamily="34" charset="0"/>
                        </a:rPr>
                        <a:t> A happy woman in a fairy costume holds an umbrella.</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lumMod val="85000"/>
                      </a:schemeClr>
                    </a:solidFill>
                  </a:tcPr>
                </a:tc>
                <a:tc>
                  <a:txBody>
                    <a:bodyPr/>
                    <a:lstStyle/>
                    <a:p>
                      <a:pPr algn="ctr"/>
                      <a:endParaRPr lang="pt-BR" sz="900" b="1" cap="all" baseline="0" dirty="0">
                        <a:solidFill>
                          <a:srgbClr val="0070C0"/>
                        </a:solidFill>
                        <a:effectLst/>
                        <a:latin typeface="Calibri" panose="020F0502020204030204" pitchFamily="34" charset="0"/>
                        <a:cs typeface="Calibri" panose="020F0502020204030204" pitchFamily="34" charset="0"/>
                      </a:endParaRPr>
                    </a:p>
                    <a:p>
                      <a:pPr algn="ctr"/>
                      <a:r>
                        <a:rPr lang="pt-BR" sz="900" b="1" cap="all" baseline="0" dirty="0">
                          <a:solidFill>
                            <a:srgbClr val="0070C0"/>
                          </a:solidFill>
                          <a:effectLst/>
                          <a:latin typeface="Calibri" panose="020F0502020204030204" pitchFamily="34" charset="0"/>
                          <a:cs typeface="Calibri" panose="020F0502020204030204" pitchFamily="34" charset="0"/>
                        </a:rPr>
                        <a:t>Neutral</a:t>
                      </a:r>
                      <a:br>
                        <a:rPr lang="pt-BR" sz="900" b="1" dirty="0">
                          <a:solidFill>
                            <a:srgbClr val="0070C0"/>
                          </a:solidFill>
                          <a:effectLst/>
                          <a:latin typeface="Calibri" panose="020F0502020204030204" pitchFamily="34" charset="0"/>
                          <a:cs typeface="Calibri" panose="020F0502020204030204" pitchFamily="34" charset="0"/>
                        </a:rPr>
                      </a:br>
                      <a:endParaRPr lang="pt-BR" sz="900" b="1" dirty="0">
                        <a:solidFill>
                          <a:srgbClr val="0070C0"/>
                        </a:solidFill>
                        <a:effectLst/>
                        <a:latin typeface="Calibri" panose="020F0502020204030204" pitchFamily="34" charset="0"/>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1402363778"/>
                  </a:ext>
                </a:extLst>
              </a:tr>
            </a:tbl>
          </a:graphicData>
        </a:graphic>
      </p:graphicFrame>
      <p:pic>
        <p:nvPicPr>
          <p:cNvPr id="10" name="Picture 9">
            <a:extLst>
              <a:ext uri="{FF2B5EF4-FFF2-40B4-BE49-F238E27FC236}">
                <a16:creationId xmlns:a16="http://schemas.microsoft.com/office/drawing/2014/main" id="{95527D0E-13E9-46A6-B3D9-792560569BA7}"/>
              </a:ext>
            </a:extLst>
          </p:cNvPr>
          <p:cNvPicPr>
            <a:picLocks noChangeAspect="1"/>
          </p:cNvPicPr>
          <p:nvPr/>
        </p:nvPicPr>
        <p:blipFill>
          <a:blip r:embed="rId3"/>
          <a:stretch>
            <a:fillRect/>
          </a:stretch>
        </p:blipFill>
        <p:spPr>
          <a:xfrm>
            <a:off x="1054256" y="3526335"/>
            <a:ext cx="6172200" cy="1342336"/>
          </a:xfrm>
          <a:prstGeom prst="rect">
            <a:avLst/>
          </a:prstGeom>
        </p:spPr>
      </p:pic>
    </p:spTree>
    <p:extLst>
      <p:ext uri="{BB962C8B-B14F-4D97-AF65-F5344CB8AC3E}">
        <p14:creationId xmlns:p14="http://schemas.microsoft.com/office/powerpoint/2010/main" val="29807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ruta 24">
            <a:extLst>
              <a:ext uri="{FF2B5EF4-FFF2-40B4-BE49-F238E27FC236}">
                <a16:creationId xmlns:a16="http://schemas.microsoft.com/office/drawing/2014/main" id="{C8383BF7-1006-4BE2-9D16-180ADB5BF581}"/>
              </a:ext>
            </a:extLst>
          </p:cNvPr>
          <p:cNvSpPr txBox="1"/>
          <p:nvPr/>
        </p:nvSpPr>
        <p:spPr>
          <a:xfrm>
            <a:off x="513509" y="1190602"/>
            <a:ext cx="5074969" cy="3748719"/>
          </a:xfrm>
          <a:prstGeom prst="rect">
            <a:avLst/>
          </a:prstGeom>
          <a:noFill/>
          <a:ln>
            <a:noFill/>
          </a:ln>
        </p:spPr>
        <p:txBody>
          <a:bodyPr wrap="square" rtlCol="0">
            <a:spAutoFit/>
          </a:bodyPr>
          <a:lstStyle/>
          <a:p>
            <a:pPr lvl="0">
              <a:lnSpc>
                <a:spcPct val="90000"/>
              </a:lnSpc>
              <a:buClr>
                <a:schemeClr val="dk1"/>
              </a:buClr>
              <a:buSzPts val="2800"/>
            </a:pPr>
            <a:r>
              <a:rPr lang="en-US" sz="1400" dirty="0">
                <a:latin typeface="Calibri" panose="020F0502020204030204" pitchFamily="34" charset="0"/>
                <a:cs typeface="Calibri" panose="020F0502020204030204" pitchFamily="34" charset="0"/>
              </a:rPr>
              <a:t>Commonsense Reasoning Knowledge Base (1.33M commonsense knowledge tuples and 23 relations)</a:t>
            </a:r>
          </a:p>
          <a:p>
            <a:pPr marL="171450" indent="-171450">
              <a:lnSpc>
                <a:spcPct val="90000"/>
              </a:lnSpc>
              <a:spcBef>
                <a:spcPts val="1800"/>
              </a:spcBef>
              <a:buSzPts val="2800"/>
              <a:buChar char="•"/>
            </a:pPr>
            <a:r>
              <a:rPr lang="en-US" sz="1400" dirty="0">
                <a:latin typeface="Calibri" panose="020F0502020204030204" pitchFamily="34" charset="0"/>
                <a:cs typeface="Calibri" panose="020F0502020204030204" pitchFamily="34" charset="0"/>
              </a:rPr>
              <a:t>Includes </a:t>
            </a:r>
            <a:r>
              <a:rPr lang="en-US" sz="1400" dirty="0" err="1">
                <a:latin typeface="Calibri" panose="020F0502020204030204" pitchFamily="34" charset="0"/>
                <a:cs typeface="Calibri" panose="020F0502020204030204" pitchFamily="34" charset="0"/>
              </a:rPr>
              <a:t>ConceptNet</a:t>
            </a:r>
            <a:r>
              <a:rPr lang="en-US" sz="1400" dirty="0">
                <a:latin typeface="Calibri" panose="020F0502020204030204" pitchFamily="34" charset="0"/>
                <a:cs typeface="Calibri" panose="020F0502020204030204" pitchFamily="34" charset="0"/>
              </a:rPr>
              <a:t> knowledge</a:t>
            </a:r>
          </a:p>
          <a:p>
            <a:pPr marL="514350" lvl="1" indent="-171450">
              <a:lnSpc>
                <a:spcPct val="90000"/>
              </a:lnSpc>
              <a:buSzPts val="2400"/>
              <a:buChar char="•"/>
            </a:pPr>
            <a:r>
              <a:rPr lang="en-US" sz="1400" dirty="0" err="1">
                <a:latin typeface="Calibri" panose="020F0502020204030204" pitchFamily="34" charset="0"/>
                <a:cs typeface="Calibri" panose="020F0502020204030204" pitchFamily="34" charset="0"/>
              </a:rPr>
              <a:t>ConceptNet</a:t>
            </a:r>
            <a:r>
              <a:rPr lang="en-US" sz="1400" dirty="0">
                <a:latin typeface="Calibri" panose="020F0502020204030204" pitchFamily="34" charset="0"/>
                <a:cs typeface="Calibri" panose="020F0502020204030204" pitchFamily="34" charset="0"/>
              </a:rPr>
              <a:t> - the most commonly used commonsense </a:t>
            </a:r>
          </a:p>
          <a:p>
            <a:pPr lvl="1">
              <a:lnSpc>
                <a:spcPct val="90000"/>
              </a:lnSpc>
              <a:buSzPts val="2400"/>
            </a:pPr>
            <a:r>
              <a:rPr lang="en-US" sz="1400" dirty="0">
                <a:latin typeface="Calibri" panose="020F0502020204030204" pitchFamily="34" charset="0"/>
                <a:cs typeface="Calibri" panose="020F0502020204030204" pitchFamily="34" charset="0"/>
              </a:rPr>
              <a:t>    knowledge base about physical entities</a:t>
            </a:r>
          </a:p>
          <a:p>
            <a:pPr marL="171450" indent="-171450">
              <a:lnSpc>
                <a:spcPct val="90000"/>
              </a:lnSpc>
              <a:spcBef>
                <a:spcPts val="1800"/>
              </a:spcBef>
              <a:buSzPts val="2800"/>
              <a:buChar char="•"/>
            </a:pPr>
            <a:r>
              <a:rPr lang="en-US" sz="1400" dirty="0">
                <a:latin typeface="Calibri" panose="020F0502020204030204" pitchFamily="34" charset="0"/>
                <a:cs typeface="Calibri" panose="020F0502020204030204" pitchFamily="34" charset="0"/>
              </a:rPr>
              <a:t>9 if-then relation classes</a:t>
            </a:r>
          </a:p>
          <a:p>
            <a:pPr marL="514350" lvl="1" indent="-171450">
              <a:lnSpc>
                <a:spcPct val="90000"/>
              </a:lnSpc>
              <a:buSzPts val="2400"/>
              <a:buChar char="•"/>
            </a:pPr>
            <a:r>
              <a:rPr lang="en-US" sz="1400" dirty="0">
                <a:latin typeface="Calibri" panose="020F0502020204030204" pitchFamily="34" charset="0"/>
                <a:cs typeface="Calibri" panose="020F0502020204030204" pitchFamily="34" charset="0"/>
              </a:rPr>
              <a:t>cause</a:t>
            </a:r>
          </a:p>
          <a:p>
            <a:pPr marL="514350" lvl="1" indent="-171450">
              <a:lnSpc>
                <a:spcPct val="90000"/>
              </a:lnSpc>
              <a:buSzPts val="2400"/>
              <a:buChar char="•"/>
            </a:pPr>
            <a:r>
              <a:rPr lang="en-US" sz="1400" dirty="0">
                <a:latin typeface="Calibri" panose="020F0502020204030204" pitchFamily="34" charset="0"/>
                <a:cs typeface="Calibri" panose="020F0502020204030204" pitchFamily="34" charset="0"/>
              </a:rPr>
              <a:t>reaction</a:t>
            </a:r>
          </a:p>
          <a:p>
            <a:pPr marL="514350" lvl="1" indent="-171450">
              <a:lnSpc>
                <a:spcPct val="90000"/>
              </a:lnSpc>
              <a:buSzPts val="2400"/>
              <a:buChar char="•"/>
            </a:pPr>
            <a:r>
              <a:rPr lang="en-US" sz="1400" dirty="0">
                <a:latin typeface="Calibri" panose="020F0502020204030204" pitchFamily="34" charset="0"/>
                <a:cs typeface="Calibri" panose="020F0502020204030204" pitchFamily="34" charset="0"/>
              </a:rPr>
              <a:t>intention</a:t>
            </a:r>
          </a:p>
          <a:p>
            <a:pPr marL="514350" lvl="1" indent="-171450">
              <a:lnSpc>
                <a:spcPct val="90000"/>
              </a:lnSpc>
              <a:buSzPts val="2400"/>
              <a:buChar char="•"/>
            </a:pPr>
            <a:r>
              <a:rPr lang="en-US" sz="1400" dirty="0">
                <a:latin typeface="Calibri" panose="020F0502020204030204" pitchFamily="34" charset="0"/>
                <a:cs typeface="Calibri" panose="020F0502020204030204" pitchFamily="34" charset="0"/>
              </a:rPr>
              <a:t>effect</a:t>
            </a:r>
          </a:p>
          <a:p>
            <a:pPr marL="514350" lvl="1" indent="-171450">
              <a:lnSpc>
                <a:spcPct val="90000"/>
              </a:lnSpc>
              <a:buSzPts val="2400"/>
              <a:buChar char="•"/>
            </a:pPr>
            <a:r>
              <a:rPr lang="en-US" sz="1400" dirty="0">
                <a:latin typeface="Calibri" panose="020F0502020204030204" pitchFamily="34" charset="0"/>
                <a:cs typeface="Calibri" panose="020F0502020204030204" pitchFamily="34" charset="0"/>
              </a:rPr>
              <a:t>…</a:t>
            </a:r>
          </a:p>
          <a:p>
            <a:pPr marL="171450" indent="-171450">
              <a:lnSpc>
                <a:spcPct val="90000"/>
              </a:lnSpc>
              <a:buClr>
                <a:schemeClr val="dk1"/>
              </a:buClr>
              <a:buSzPts val="2800"/>
              <a:buChar char="•"/>
            </a:pPr>
            <a:endParaRPr lang="en-US" sz="1400" dirty="0">
              <a:latin typeface="Calibri" panose="020F0502020204030204" pitchFamily="34" charset="0"/>
              <a:cs typeface="Calibri" panose="020F0502020204030204" pitchFamily="34" charset="0"/>
            </a:endParaRPr>
          </a:p>
          <a:p>
            <a:pPr marL="171450" indent="-171450">
              <a:lnSpc>
                <a:spcPct val="90000"/>
              </a:lnSpc>
              <a:buClr>
                <a:schemeClr val="dk1"/>
              </a:buClr>
              <a:buSzPts val="2800"/>
              <a:buChar char="•"/>
            </a:pPr>
            <a:r>
              <a:rPr lang="en-US" sz="1400" dirty="0">
                <a:latin typeface="Calibri" panose="020F0502020204030204" pitchFamily="34" charset="0"/>
                <a:cs typeface="Calibri" panose="020F0502020204030204" pitchFamily="34" charset="0"/>
              </a:rPr>
              <a:t>Many</a:t>
            </a:r>
            <a:r>
              <a:rPr lang="en-US" sz="1400" dirty="0">
                <a:solidFill>
                  <a:srgbClr val="FF0000"/>
                </a:solidFill>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physical and event-centered relations</a:t>
            </a:r>
          </a:p>
          <a:p>
            <a:pPr marL="514350" lvl="1" indent="-171450">
              <a:lnSpc>
                <a:spcPct val="90000"/>
              </a:lnSpc>
              <a:buSzPts val="2400"/>
              <a:buChar char="•"/>
            </a:pPr>
            <a:r>
              <a:rPr lang="en-US" sz="1400" dirty="0">
                <a:latin typeface="Calibri" panose="020F0502020204030204" pitchFamily="34" charset="0"/>
                <a:cs typeface="Calibri" panose="020F0502020204030204" pitchFamily="34" charset="0"/>
              </a:rPr>
              <a:t>“</a:t>
            </a:r>
            <a:r>
              <a:rPr lang="en-US" sz="1400" dirty="0" err="1">
                <a:solidFill>
                  <a:srgbClr val="0070C0"/>
                </a:solidFill>
                <a:latin typeface="Calibri" panose="020F0502020204030204" pitchFamily="34" charset="0"/>
                <a:cs typeface="Calibri" panose="020F0502020204030204" pitchFamily="34" charset="0"/>
              </a:rPr>
              <a:t>IsAfter</a:t>
            </a:r>
            <a:r>
              <a:rPr lang="en-US" sz="1400" dirty="0">
                <a:latin typeface="Calibri" panose="020F0502020204030204" pitchFamily="34" charset="0"/>
                <a:cs typeface="Calibri" panose="020F0502020204030204" pitchFamily="34" charset="0"/>
              </a:rPr>
              <a:t>”, “</a:t>
            </a:r>
            <a:r>
              <a:rPr lang="en-US" sz="1400" dirty="0" err="1">
                <a:solidFill>
                  <a:srgbClr val="0070C0"/>
                </a:solidFill>
                <a:latin typeface="Calibri" panose="020F0502020204030204" pitchFamily="34" charset="0"/>
                <a:cs typeface="Calibri" panose="020F0502020204030204" pitchFamily="34" charset="0"/>
              </a:rPr>
              <a:t>IsBefore</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HasSubEvent</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HinderedBy</a:t>
            </a:r>
            <a:r>
              <a:rPr lang="en-US" sz="1400" dirty="0">
                <a:latin typeface="Calibri" panose="020F0502020204030204" pitchFamily="34" charset="0"/>
                <a:cs typeface="Calibri" panose="020F0502020204030204" pitchFamily="34" charset="0"/>
              </a:rPr>
              <a:t>”</a:t>
            </a:r>
          </a:p>
          <a:p>
            <a:pPr marL="171450" indent="-171450">
              <a:lnSpc>
                <a:spcPct val="90000"/>
              </a:lnSpc>
              <a:spcBef>
                <a:spcPts val="1800"/>
              </a:spcBef>
              <a:buSzPts val="2800"/>
              <a:buChar char="•"/>
            </a:pPr>
            <a:endParaRPr lang="en-US" sz="1800" dirty="0">
              <a:latin typeface="Calibri" panose="020F0502020204030204" pitchFamily="34" charset="0"/>
              <a:cs typeface="Calibri" panose="020F0502020204030204" pitchFamily="34" charset="0"/>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435119"/>
          </a:xfrm>
          <a:prstGeom prst="rect">
            <a:avLst/>
          </a:prstGeom>
          <a:noFill/>
        </p:spPr>
        <p:txBody>
          <a:bodyPr wrap="square" rtlCol="0">
            <a:spAutoFit/>
          </a:bodyPr>
          <a:lstStyle/>
          <a:p>
            <a:pPr lvl="0" defTabSz="514337">
              <a:lnSpc>
                <a:spcPct val="90000"/>
              </a:lnSpc>
              <a:defRPr/>
            </a:pPr>
            <a:r>
              <a:rPr lang="sv-SE" sz="2475" dirty="0">
                <a:latin typeface="+mj-lt"/>
                <a:ea typeface="+mj-ea"/>
                <a:cs typeface="+mj-cs"/>
              </a:rPr>
              <a:t>ATOMIC Knowledge Base</a:t>
            </a:r>
            <a:endParaRPr lang="en-US" sz="2475" dirty="0">
              <a:latin typeface="+mj-lt"/>
              <a:ea typeface="+mj-ea"/>
              <a:cs typeface="+mj-cs"/>
            </a:endParaRPr>
          </a:p>
        </p:txBody>
      </p:sp>
      <p:pic>
        <p:nvPicPr>
          <p:cNvPr id="4098" name="Picture 2" descr="https://lh4.googleusercontent.com/u7TQLoMYcxMpwHtZiBam4dXIPj0DM-VVxqD4wso0dMyris7jJYnqvoHEjcLwtS_Uy-AwdXcqzq5CqyBd2LbMq_QSnSo_4fiMZbFZQHT0KYq4e1M07hFK2q5VWfmtz-q4pA">
            <a:extLst>
              <a:ext uri="{FF2B5EF4-FFF2-40B4-BE49-F238E27FC236}">
                <a16:creationId xmlns:a16="http://schemas.microsoft.com/office/drawing/2014/main" id="{2FBC63C9-2AD8-4812-ACB1-BAD18ED06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677"/>
          <a:stretch/>
        </p:blipFill>
        <p:spPr bwMode="auto">
          <a:xfrm>
            <a:off x="5949933" y="1555748"/>
            <a:ext cx="2711335" cy="306463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3533282-0F84-424F-A0F3-17431E7D5E2F}"/>
              </a:ext>
            </a:extLst>
          </p:cNvPr>
          <p:cNvSpPr/>
          <p:nvPr/>
        </p:nvSpPr>
        <p:spPr>
          <a:xfrm>
            <a:off x="5867400" y="4504963"/>
            <a:ext cx="3013967" cy="230832"/>
          </a:xfrm>
          <a:prstGeom prst="rect">
            <a:avLst/>
          </a:prstGeom>
        </p:spPr>
        <p:txBody>
          <a:bodyPr wrap="none">
            <a:spAutoFit/>
          </a:bodyPr>
          <a:lstStyle/>
          <a:p>
            <a:r>
              <a:rPr lang="en-AT" sz="900" dirty="0"/>
              <a:t>https://homes.cs.washington.edu/~msap/atomic/</a:t>
            </a:r>
          </a:p>
        </p:txBody>
      </p:sp>
    </p:spTree>
    <p:extLst>
      <p:ext uri="{BB962C8B-B14F-4D97-AF65-F5344CB8AC3E}">
        <p14:creationId xmlns:p14="http://schemas.microsoft.com/office/powerpoint/2010/main" val="40989238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601D05D-91D1-4D04-980A-F0DB77D0BD85}"/>
              </a:ext>
            </a:extLst>
          </p:cNvPr>
          <p:cNvPicPr>
            <a:picLocks noChangeAspect="1"/>
          </p:cNvPicPr>
          <p:nvPr/>
        </p:nvPicPr>
        <p:blipFill rotWithShape="1">
          <a:blip r:embed="rId2"/>
          <a:srcRect b="8808"/>
          <a:stretch/>
        </p:blipFill>
        <p:spPr>
          <a:xfrm>
            <a:off x="335428" y="2716886"/>
            <a:ext cx="4428838" cy="1905472"/>
          </a:xfrm>
          <a:prstGeom prst="rect">
            <a:avLst/>
          </a:prstGeom>
        </p:spPr>
      </p:pic>
      <p:sp>
        <p:nvSpPr>
          <p:cNvPr id="25" name="textruta 24">
            <a:extLst>
              <a:ext uri="{FF2B5EF4-FFF2-40B4-BE49-F238E27FC236}">
                <a16:creationId xmlns:a16="http://schemas.microsoft.com/office/drawing/2014/main" id="{C8383BF7-1006-4BE2-9D16-180ADB5BF581}"/>
              </a:ext>
            </a:extLst>
          </p:cNvPr>
          <p:cNvSpPr txBox="1"/>
          <p:nvPr/>
        </p:nvSpPr>
        <p:spPr>
          <a:xfrm>
            <a:off x="370740" y="1314783"/>
            <a:ext cx="5358246" cy="1181862"/>
          </a:xfrm>
          <a:prstGeom prst="rect">
            <a:avLst/>
          </a:prstGeom>
          <a:noFill/>
          <a:ln>
            <a:noFill/>
          </a:ln>
        </p:spPr>
        <p:txBody>
          <a:bodyPr wrap="square" rtlCol="0">
            <a:spAutoFit/>
          </a:bodyPr>
          <a:lstStyle/>
          <a:p>
            <a:pPr lvl="0">
              <a:lnSpc>
                <a:spcPct val="90000"/>
              </a:lnSpc>
              <a:buClr>
                <a:schemeClr val="dk1"/>
              </a:buClr>
              <a:buSzPts val="2800"/>
            </a:pPr>
            <a:r>
              <a:rPr lang="en-US" sz="1400" dirty="0">
                <a:latin typeface="Calibri" panose="020F0502020204030204" pitchFamily="34" charset="0"/>
                <a:cs typeface="Calibri" panose="020F0502020204030204" pitchFamily="34" charset="0"/>
              </a:rPr>
              <a:t>Learns information from a knowledge base</a:t>
            </a:r>
          </a:p>
          <a:p>
            <a:pPr marL="342900" lvl="1">
              <a:lnSpc>
                <a:spcPct val="90000"/>
              </a:lnSpc>
              <a:buSzPts val="2400"/>
            </a:pPr>
            <a:r>
              <a:rPr lang="en-US" sz="1200" dirty="0">
                <a:latin typeface="Calibri" panose="020F0502020204030204" pitchFamily="34" charset="0"/>
                <a:cs typeface="Calibri" panose="020F0502020204030204" pitchFamily="34" charset="0"/>
              </a:rPr>
              <a:t>- Uses embeddings for representing data in knowledge base</a:t>
            </a:r>
          </a:p>
          <a:p>
            <a:pPr marL="342900" lvl="1">
              <a:lnSpc>
                <a:spcPct val="90000"/>
              </a:lnSpc>
              <a:buSzPts val="2400"/>
            </a:pPr>
            <a:r>
              <a:rPr lang="en-US" sz="1200" dirty="0">
                <a:latin typeface="Calibri" panose="020F0502020204030204" pitchFamily="34" charset="0"/>
                <a:cs typeface="Calibri" panose="020F0502020204030204" pitchFamily="34" charset="0"/>
              </a:rPr>
              <a:t>- Knowledge base: tuples &lt;head entity, relation, tail entity&gt;</a:t>
            </a:r>
          </a:p>
          <a:p>
            <a:pPr>
              <a:lnSpc>
                <a:spcPct val="90000"/>
              </a:lnSpc>
              <a:spcBef>
                <a:spcPts val="1800"/>
              </a:spcBef>
              <a:buSzPts val="2800"/>
            </a:pPr>
            <a:r>
              <a:rPr lang="en-US" sz="1200" dirty="0">
                <a:latin typeface="Calibri" panose="020F0502020204030204" pitchFamily="34" charset="0"/>
                <a:cs typeface="Calibri" panose="020F0502020204030204" pitchFamily="34" charset="0"/>
              </a:rPr>
              <a:t>Combines text-based method (e.g., BERT) with knowledge-based encoding method (e.g., </a:t>
            </a:r>
            <a:r>
              <a:rPr lang="en-US" sz="1200" dirty="0" err="1">
                <a:latin typeface="Calibri" panose="020F0502020204030204" pitchFamily="34" charset="0"/>
                <a:cs typeface="Calibri" panose="020F0502020204030204" pitchFamily="34" charset="0"/>
              </a:rPr>
              <a:t>TransE</a:t>
            </a:r>
            <a:r>
              <a:rPr lang="en-US" sz="1200" dirty="0">
                <a:latin typeface="Calibri" panose="020F0502020204030204" pitchFamily="34" charset="0"/>
                <a:cs typeface="Calibri" panose="020F0502020204030204" pitchFamily="34" charset="0"/>
              </a:rPr>
              <a:t>)</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435119"/>
          </a:xfrm>
          <a:prstGeom prst="rect">
            <a:avLst/>
          </a:prstGeom>
          <a:noFill/>
        </p:spPr>
        <p:txBody>
          <a:bodyPr wrap="square" rtlCol="0">
            <a:spAutoFit/>
          </a:bodyPr>
          <a:lstStyle/>
          <a:p>
            <a:pPr defTabSz="514337">
              <a:lnSpc>
                <a:spcPct val="90000"/>
              </a:lnSpc>
              <a:defRPr/>
            </a:pPr>
            <a:r>
              <a:rPr lang="sv-SE" sz="2475" dirty="0">
                <a:latin typeface="+mj-lt"/>
                <a:ea typeface="+mj-ea"/>
                <a:cs typeface="+mj-cs"/>
              </a:rPr>
              <a:t>Proposed Model</a:t>
            </a:r>
            <a:endParaRPr lang="en-US" sz="2475" dirty="0">
              <a:latin typeface="+mj-lt"/>
              <a:ea typeface="+mj-ea"/>
              <a:cs typeface="+mj-cs"/>
            </a:endParaRPr>
          </a:p>
        </p:txBody>
      </p:sp>
      <p:sp>
        <p:nvSpPr>
          <p:cNvPr id="2" name="Rectangle 1">
            <a:extLst>
              <a:ext uri="{FF2B5EF4-FFF2-40B4-BE49-F238E27FC236}">
                <a16:creationId xmlns:a16="http://schemas.microsoft.com/office/drawing/2014/main" id="{6B1C3E4E-61C1-4981-BDD9-A3456647D596}"/>
              </a:ext>
            </a:extLst>
          </p:cNvPr>
          <p:cNvSpPr/>
          <p:nvPr/>
        </p:nvSpPr>
        <p:spPr>
          <a:xfrm>
            <a:off x="6890659" y="827727"/>
            <a:ext cx="2218754" cy="487056"/>
          </a:xfrm>
          <a:prstGeom prst="rect">
            <a:avLst/>
          </a:prstGeom>
        </p:spPr>
        <p:txBody>
          <a:bodyPr wrap="square">
            <a:spAutoFit/>
          </a:bodyPr>
          <a:lstStyle/>
          <a:p>
            <a:pPr lvl="0">
              <a:lnSpc>
                <a:spcPct val="90000"/>
              </a:lnSpc>
              <a:buClr>
                <a:schemeClr val="dk1"/>
              </a:buClr>
              <a:buSzPts val="2800"/>
            </a:pPr>
            <a:r>
              <a:rPr lang="en-US" sz="900" dirty="0"/>
              <a:t>Embedding in knowledge bases (</a:t>
            </a:r>
            <a:r>
              <a:rPr lang="en-US" sz="900" dirty="0" err="1"/>
              <a:t>TransE</a:t>
            </a:r>
            <a:r>
              <a:rPr lang="en-US" sz="900" dirty="0"/>
              <a:t>):</a:t>
            </a:r>
          </a:p>
          <a:p>
            <a:pPr lvl="0">
              <a:lnSpc>
                <a:spcPct val="90000"/>
              </a:lnSpc>
              <a:buClr>
                <a:schemeClr val="dk1"/>
              </a:buClr>
              <a:buSzPts val="2800"/>
            </a:pPr>
            <a:r>
              <a:rPr lang="en-US" sz="1050" dirty="0"/>
              <a:t>   </a:t>
            </a:r>
            <a:r>
              <a:rPr lang="en-US" sz="900" i="1" dirty="0"/>
              <a:t>head entity </a:t>
            </a:r>
            <a:r>
              <a:rPr lang="en-US" sz="900" dirty="0"/>
              <a:t>+ </a:t>
            </a:r>
            <a:r>
              <a:rPr lang="en-US" sz="900" i="1" dirty="0"/>
              <a:t>relation</a:t>
            </a:r>
            <a:r>
              <a:rPr lang="en-US" sz="900" dirty="0"/>
              <a:t> = </a:t>
            </a:r>
            <a:r>
              <a:rPr lang="en-US" sz="900" i="1" dirty="0"/>
              <a:t>tail entity</a:t>
            </a:r>
          </a:p>
        </p:txBody>
      </p:sp>
      <p:pic>
        <p:nvPicPr>
          <p:cNvPr id="7" name="Google Shape;244;gf07f999535_0_35">
            <a:extLst>
              <a:ext uri="{FF2B5EF4-FFF2-40B4-BE49-F238E27FC236}">
                <a16:creationId xmlns:a16="http://schemas.microsoft.com/office/drawing/2014/main" id="{8313E405-8B8D-4AC5-A961-D50CCC4895B5}"/>
              </a:ext>
            </a:extLst>
          </p:cNvPr>
          <p:cNvPicPr preferRelativeResize="0"/>
          <p:nvPr/>
        </p:nvPicPr>
        <p:blipFill>
          <a:blip r:embed="rId3">
            <a:alphaModFix/>
          </a:blip>
          <a:stretch>
            <a:fillRect/>
          </a:stretch>
        </p:blipFill>
        <p:spPr>
          <a:xfrm>
            <a:off x="5871755" y="511386"/>
            <a:ext cx="1018904" cy="1149408"/>
          </a:xfrm>
          <a:prstGeom prst="rect">
            <a:avLst/>
          </a:prstGeom>
          <a:noFill/>
          <a:ln>
            <a:noFill/>
          </a:ln>
        </p:spPr>
      </p:pic>
      <p:sp>
        <p:nvSpPr>
          <p:cNvPr id="6" name="Rectangle 5">
            <a:extLst>
              <a:ext uri="{FF2B5EF4-FFF2-40B4-BE49-F238E27FC236}">
                <a16:creationId xmlns:a16="http://schemas.microsoft.com/office/drawing/2014/main" id="{C4E19DD9-5941-4409-95B6-0C45B345B961}"/>
              </a:ext>
            </a:extLst>
          </p:cNvPr>
          <p:cNvSpPr/>
          <p:nvPr/>
        </p:nvSpPr>
        <p:spPr>
          <a:xfrm>
            <a:off x="-46893" y="4973087"/>
            <a:ext cx="8805539" cy="196208"/>
          </a:xfrm>
          <a:prstGeom prst="rect">
            <a:avLst/>
          </a:prstGeom>
        </p:spPr>
        <p:txBody>
          <a:bodyPr wrap="square">
            <a:spAutoFit/>
          </a:bodyPr>
          <a:lstStyle/>
          <a:p>
            <a:r>
              <a:rPr lang="en-US" sz="675" dirty="0" err="1">
                <a:solidFill>
                  <a:srgbClr val="222222"/>
                </a:solidFill>
                <a:latin typeface="Arial" panose="020B0604020202020204" pitchFamily="34" charset="0"/>
              </a:rPr>
              <a:t>Bordes</a:t>
            </a:r>
            <a:r>
              <a:rPr lang="en-US" sz="675" dirty="0">
                <a:solidFill>
                  <a:srgbClr val="222222"/>
                </a:solidFill>
                <a:latin typeface="Arial" panose="020B0604020202020204" pitchFamily="34" charset="0"/>
              </a:rPr>
              <a:t>, A., </a:t>
            </a:r>
            <a:r>
              <a:rPr lang="en-US" sz="675" dirty="0" err="1">
                <a:solidFill>
                  <a:srgbClr val="222222"/>
                </a:solidFill>
                <a:latin typeface="Arial" panose="020B0604020202020204" pitchFamily="34" charset="0"/>
              </a:rPr>
              <a:t>Usunier</a:t>
            </a:r>
            <a:r>
              <a:rPr lang="en-US" sz="675" dirty="0">
                <a:solidFill>
                  <a:srgbClr val="222222"/>
                </a:solidFill>
                <a:latin typeface="Arial" panose="020B0604020202020204" pitchFamily="34" charset="0"/>
              </a:rPr>
              <a:t>, N., Garcia-Duran, A., Weston, J., &amp; </a:t>
            </a:r>
            <a:r>
              <a:rPr lang="en-US" sz="675" dirty="0" err="1">
                <a:solidFill>
                  <a:srgbClr val="222222"/>
                </a:solidFill>
                <a:latin typeface="Arial" panose="020B0604020202020204" pitchFamily="34" charset="0"/>
              </a:rPr>
              <a:t>Yakhnenko</a:t>
            </a:r>
            <a:r>
              <a:rPr lang="en-US" sz="675" dirty="0">
                <a:solidFill>
                  <a:srgbClr val="222222"/>
                </a:solidFill>
                <a:latin typeface="Arial" panose="020B0604020202020204" pitchFamily="34" charset="0"/>
              </a:rPr>
              <a:t>, O. (2013). Translating embeddings for modeling multi-relational data. </a:t>
            </a:r>
            <a:r>
              <a:rPr lang="en-US" sz="675" i="1" dirty="0">
                <a:solidFill>
                  <a:srgbClr val="222222"/>
                </a:solidFill>
                <a:latin typeface="Arial" panose="020B0604020202020204" pitchFamily="34" charset="0"/>
              </a:rPr>
              <a:t>Advances in neural information processing systems</a:t>
            </a:r>
            <a:r>
              <a:rPr lang="en-US" sz="675" dirty="0">
                <a:solidFill>
                  <a:srgbClr val="222222"/>
                </a:solidFill>
                <a:latin typeface="Arial" panose="020B0604020202020204" pitchFamily="34" charset="0"/>
              </a:rPr>
              <a:t>, </a:t>
            </a:r>
            <a:r>
              <a:rPr lang="en-US" sz="675" i="1" dirty="0">
                <a:solidFill>
                  <a:srgbClr val="222222"/>
                </a:solidFill>
                <a:latin typeface="Arial" panose="020B0604020202020204" pitchFamily="34" charset="0"/>
              </a:rPr>
              <a:t>26</a:t>
            </a:r>
            <a:r>
              <a:rPr lang="en-US" sz="675" dirty="0">
                <a:solidFill>
                  <a:srgbClr val="222222"/>
                </a:solidFill>
                <a:latin typeface="Arial" panose="020B0604020202020204" pitchFamily="34" charset="0"/>
              </a:rPr>
              <a:t>.</a:t>
            </a:r>
            <a:endParaRPr lang="en-AT" sz="675" dirty="0"/>
          </a:p>
        </p:txBody>
      </p:sp>
      <p:pic>
        <p:nvPicPr>
          <p:cNvPr id="3" name="Picture 2">
            <a:extLst>
              <a:ext uri="{FF2B5EF4-FFF2-40B4-BE49-F238E27FC236}">
                <a16:creationId xmlns:a16="http://schemas.microsoft.com/office/drawing/2014/main" id="{8AD5C4B1-605A-4003-A316-B1542F9723DD}"/>
              </a:ext>
            </a:extLst>
          </p:cNvPr>
          <p:cNvPicPr>
            <a:picLocks noChangeAspect="1"/>
          </p:cNvPicPr>
          <p:nvPr/>
        </p:nvPicPr>
        <p:blipFill>
          <a:blip r:embed="rId4"/>
          <a:stretch>
            <a:fillRect/>
          </a:stretch>
        </p:blipFill>
        <p:spPr>
          <a:xfrm>
            <a:off x="5871755" y="2492831"/>
            <a:ext cx="3044817" cy="2129526"/>
          </a:xfrm>
          <a:prstGeom prst="rect">
            <a:avLst/>
          </a:prstGeom>
        </p:spPr>
      </p:pic>
      <p:cxnSp>
        <p:nvCxnSpPr>
          <p:cNvPr id="4" name="Straight Arrow Connector 3">
            <a:extLst>
              <a:ext uri="{FF2B5EF4-FFF2-40B4-BE49-F238E27FC236}">
                <a16:creationId xmlns:a16="http://schemas.microsoft.com/office/drawing/2014/main" id="{C7576504-DF4B-4E8A-84EC-2C676281D926}"/>
              </a:ext>
            </a:extLst>
          </p:cNvPr>
          <p:cNvCxnSpPr>
            <a:cxnSpLocks/>
          </p:cNvCxnSpPr>
          <p:nvPr/>
        </p:nvCxnSpPr>
        <p:spPr>
          <a:xfrm flipV="1">
            <a:off x="2029518" y="3841262"/>
            <a:ext cx="3842237" cy="69899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996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ruta 24">
            <a:extLst>
              <a:ext uri="{FF2B5EF4-FFF2-40B4-BE49-F238E27FC236}">
                <a16:creationId xmlns:a16="http://schemas.microsoft.com/office/drawing/2014/main" id="{C8383BF7-1006-4BE2-9D16-180ADB5BF581}"/>
              </a:ext>
            </a:extLst>
          </p:cNvPr>
          <p:cNvSpPr txBox="1"/>
          <p:nvPr/>
        </p:nvSpPr>
        <p:spPr>
          <a:xfrm>
            <a:off x="513510" y="1113323"/>
            <a:ext cx="8116981" cy="1769715"/>
          </a:xfrm>
          <a:prstGeom prst="rect">
            <a:avLst/>
          </a:prstGeom>
          <a:noFill/>
          <a:ln>
            <a:noFill/>
          </a:ln>
        </p:spPr>
        <p:txBody>
          <a:bodyPr wrap="square" rtlCol="0">
            <a:spAutoFit/>
          </a:bodyPr>
          <a:lstStyle/>
          <a:p>
            <a:pPr defTabSz="342900" fontAlgn="auto">
              <a:spcBef>
                <a:spcPts val="0"/>
              </a:spcBef>
              <a:spcAft>
                <a:spcPts val="0"/>
              </a:spcAft>
              <a:defRPr/>
            </a:pPr>
            <a:endParaRPr lang="sv-SE" sz="1500" dirty="0">
              <a:solidFill>
                <a:prstClr val="black">
                  <a:lumMod val="85000"/>
                  <a:lumOff val="15000"/>
                </a:prstClr>
              </a:solidFill>
              <a:latin typeface="Calibri" panose="020F0502020204030204" pitchFamily="34" charset="0"/>
              <a:ea typeface="+mn-ea"/>
              <a:cs typeface="Calibri" panose="020F0502020204030204" pitchFamily="34" charset="0"/>
            </a:endParaRPr>
          </a:p>
          <a:p>
            <a:pPr marL="171450" indent="-171450">
              <a:lnSpc>
                <a:spcPct val="90000"/>
              </a:lnSpc>
              <a:buClr>
                <a:schemeClr val="dk1"/>
              </a:buClr>
              <a:buSzPts val="2800"/>
              <a:buChar char="•"/>
            </a:pPr>
            <a:r>
              <a:rPr lang="en-US" sz="1500" dirty="0">
                <a:latin typeface="Calibri" panose="020F0502020204030204" pitchFamily="34" charset="0"/>
                <a:cs typeface="Calibri" panose="020F0502020204030204" pitchFamily="34" charset="0"/>
              </a:rPr>
              <a:t>NLI-based pretraining improves Siamese network’s performance</a:t>
            </a:r>
          </a:p>
          <a:p>
            <a:pPr marL="171450" indent="-171450">
              <a:lnSpc>
                <a:spcPct val="90000"/>
              </a:lnSpc>
              <a:spcBef>
                <a:spcPts val="1800"/>
              </a:spcBef>
              <a:buSzPts val="2800"/>
              <a:buChar char="•"/>
            </a:pPr>
            <a:r>
              <a:rPr lang="en-US" sz="1500" dirty="0">
                <a:latin typeface="Calibri" panose="020F0502020204030204" pitchFamily="34" charset="0"/>
                <a:cs typeface="Calibri" panose="020F0502020204030204" pitchFamily="34" charset="0"/>
              </a:rPr>
              <a:t>NLI-based pretraining does not improve the result of Self-Explaining model (SOTA model for NLI)</a:t>
            </a:r>
          </a:p>
          <a:p>
            <a:pPr marL="514350" lvl="1" indent="-171450">
              <a:lnSpc>
                <a:spcPct val="90000"/>
              </a:lnSpc>
              <a:spcBef>
                <a:spcPts val="1800"/>
              </a:spcBef>
              <a:buSzPts val="2800"/>
              <a:buChar char="•"/>
            </a:pPr>
            <a:r>
              <a:rPr lang="en-US" sz="1500" dirty="0">
                <a:latin typeface="Calibri" panose="020F0502020204030204" pitchFamily="34" charset="0"/>
                <a:cs typeface="Calibri" panose="020F0502020204030204" pitchFamily="34" charset="0"/>
              </a:rPr>
              <a:t>NLI-related information may be already included during the pre-training for Self-Explaining model</a:t>
            </a:r>
          </a:p>
          <a:p>
            <a:pPr defTabSz="342900" fontAlgn="auto">
              <a:spcBef>
                <a:spcPts val="0"/>
              </a:spcBef>
              <a:spcAft>
                <a:spcPts val="0"/>
              </a:spcAft>
              <a:defRPr/>
            </a:pPr>
            <a:endParaRPr lang="en-US" sz="1000" dirty="0">
              <a:solidFill>
                <a:srgbClr val="00B050"/>
              </a:solidFill>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914400" y="413784"/>
            <a:ext cx="7090840" cy="435119"/>
          </a:xfrm>
          <a:prstGeom prst="rect">
            <a:avLst/>
          </a:prstGeom>
          <a:noFill/>
        </p:spPr>
        <p:txBody>
          <a:bodyPr wrap="square" rtlCol="0">
            <a:spAutoFit/>
          </a:bodyPr>
          <a:lstStyle/>
          <a:p>
            <a:pPr lvl="0" defTabSz="514337">
              <a:lnSpc>
                <a:spcPct val="90000"/>
              </a:lnSpc>
              <a:defRPr/>
            </a:pPr>
            <a:r>
              <a:rPr lang="en-US" sz="2475" dirty="0">
                <a:latin typeface="+mj-lt"/>
                <a:ea typeface="+mj-ea"/>
                <a:cs typeface="+mj-cs"/>
              </a:rPr>
              <a:t>Initial Analysis using NLI-based Pretraining</a:t>
            </a:r>
          </a:p>
        </p:txBody>
      </p:sp>
      <p:sp>
        <p:nvSpPr>
          <p:cNvPr id="2" name="Rectangle 1">
            <a:extLst>
              <a:ext uri="{FF2B5EF4-FFF2-40B4-BE49-F238E27FC236}">
                <a16:creationId xmlns:a16="http://schemas.microsoft.com/office/drawing/2014/main" id="{86430CEA-18A8-4098-A556-E52E052A583A}"/>
              </a:ext>
            </a:extLst>
          </p:cNvPr>
          <p:cNvSpPr/>
          <p:nvPr/>
        </p:nvSpPr>
        <p:spPr>
          <a:xfrm>
            <a:off x="0" y="4932204"/>
            <a:ext cx="8689143" cy="230832"/>
          </a:xfrm>
          <a:prstGeom prst="rect">
            <a:avLst/>
          </a:prstGeom>
        </p:spPr>
        <p:txBody>
          <a:bodyPr wrap="square">
            <a:spAutoFit/>
          </a:bodyPr>
          <a:lstStyle/>
          <a:p>
            <a:r>
              <a:rPr lang="en-US" sz="900" dirty="0">
                <a:solidFill>
                  <a:srgbClr val="222222"/>
                </a:solidFill>
                <a:latin typeface="Arial" panose="020B0604020202020204" pitchFamily="34" charset="0"/>
              </a:rPr>
              <a:t>Sun, </a:t>
            </a:r>
            <a:r>
              <a:rPr lang="en-US" sz="900" dirty="0" err="1">
                <a:solidFill>
                  <a:srgbClr val="222222"/>
                </a:solidFill>
                <a:latin typeface="Arial" panose="020B0604020202020204" pitchFamily="34" charset="0"/>
              </a:rPr>
              <a:t>Zijun</a:t>
            </a:r>
            <a:r>
              <a:rPr lang="en-US" sz="900" dirty="0">
                <a:solidFill>
                  <a:srgbClr val="222222"/>
                </a:solidFill>
                <a:latin typeface="Arial" panose="020B0604020202020204" pitchFamily="34" charset="0"/>
              </a:rPr>
              <a:t>, et al. "Self-explaining structures improve </a:t>
            </a:r>
            <a:r>
              <a:rPr lang="en-US" sz="900" dirty="0" err="1">
                <a:solidFill>
                  <a:srgbClr val="222222"/>
                </a:solidFill>
                <a:latin typeface="Arial" panose="020B0604020202020204" pitchFamily="34" charset="0"/>
              </a:rPr>
              <a:t>nlp</a:t>
            </a:r>
            <a:r>
              <a:rPr lang="en-US" sz="900" dirty="0">
                <a:solidFill>
                  <a:srgbClr val="222222"/>
                </a:solidFill>
                <a:latin typeface="Arial" panose="020B0604020202020204" pitchFamily="34" charset="0"/>
              </a:rPr>
              <a:t> models." </a:t>
            </a:r>
            <a:r>
              <a:rPr lang="en-US" sz="900" i="1" dirty="0" err="1">
                <a:solidFill>
                  <a:srgbClr val="222222"/>
                </a:solidFill>
                <a:latin typeface="Arial" panose="020B0604020202020204" pitchFamily="34" charset="0"/>
              </a:rPr>
              <a:t>arXiv</a:t>
            </a:r>
            <a:r>
              <a:rPr lang="en-US" sz="900" i="1" dirty="0">
                <a:solidFill>
                  <a:srgbClr val="222222"/>
                </a:solidFill>
                <a:latin typeface="Arial" panose="020B0604020202020204" pitchFamily="34" charset="0"/>
              </a:rPr>
              <a:t> preprint arXiv:2012.01786</a:t>
            </a:r>
            <a:r>
              <a:rPr lang="en-US" sz="900" dirty="0">
                <a:solidFill>
                  <a:srgbClr val="222222"/>
                </a:solidFill>
                <a:latin typeface="Arial" panose="020B0604020202020204" pitchFamily="34" charset="0"/>
              </a:rPr>
              <a:t> (2020).</a:t>
            </a:r>
            <a:endParaRPr lang="en-AT" sz="900" dirty="0"/>
          </a:p>
        </p:txBody>
      </p:sp>
      <p:pic>
        <p:nvPicPr>
          <p:cNvPr id="4" name="Picture 3">
            <a:extLst>
              <a:ext uri="{FF2B5EF4-FFF2-40B4-BE49-F238E27FC236}">
                <a16:creationId xmlns:a16="http://schemas.microsoft.com/office/drawing/2014/main" id="{398EF622-BE39-4B0B-A4F9-BF66F7E04A49}"/>
              </a:ext>
            </a:extLst>
          </p:cNvPr>
          <p:cNvPicPr>
            <a:picLocks noChangeAspect="1"/>
          </p:cNvPicPr>
          <p:nvPr/>
        </p:nvPicPr>
        <p:blipFill>
          <a:blip r:embed="rId3"/>
          <a:stretch>
            <a:fillRect/>
          </a:stretch>
        </p:blipFill>
        <p:spPr>
          <a:xfrm>
            <a:off x="3160673" y="2936900"/>
            <a:ext cx="1626140" cy="1357697"/>
          </a:xfrm>
          <a:prstGeom prst="rect">
            <a:avLst/>
          </a:prstGeom>
        </p:spPr>
      </p:pic>
      <p:cxnSp>
        <p:nvCxnSpPr>
          <p:cNvPr id="7" name="Straight Connector 6">
            <a:extLst>
              <a:ext uri="{FF2B5EF4-FFF2-40B4-BE49-F238E27FC236}">
                <a16:creationId xmlns:a16="http://schemas.microsoft.com/office/drawing/2014/main" id="{EA1C7A01-B357-44FD-9A61-3AA49E112E37}"/>
              </a:ext>
            </a:extLst>
          </p:cNvPr>
          <p:cNvCxnSpPr>
            <a:cxnSpLocks/>
          </p:cNvCxnSpPr>
          <p:nvPr/>
        </p:nvCxnSpPr>
        <p:spPr>
          <a:xfrm>
            <a:off x="3110797" y="3678382"/>
            <a:ext cx="159604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2C6F5161-25D9-41A5-AFD4-3A230BDFCAF2}"/>
              </a:ext>
            </a:extLst>
          </p:cNvPr>
          <p:cNvSpPr/>
          <p:nvPr/>
        </p:nvSpPr>
        <p:spPr>
          <a:xfrm>
            <a:off x="5147977" y="3285633"/>
            <a:ext cx="3021989" cy="577081"/>
          </a:xfrm>
          <a:prstGeom prst="rect">
            <a:avLst/>
          </a:prstGeom>
        </p:spPr>
        <p:txBody>
          <a:bodyPr wrap="square">
            <a:spAutoFit/>
          </a:bodyPr>
          <a:lstStyle/>
          <a:p>
            <a:r>
              <a:rPr lang="en-US" sz="1050" dirty="0"/>
              <a:t>SUPPORTED = Entailment (NLI)</a:t>
            </a:r>
          </a:p>
          <a:p>
            <a:r>
              <a:rPr lang="en-US" sz="1050" dirty="0"/>
              <a:t>INVALIDATED = Contradiction (NLI)</a:t>
            </a:r>
          </a:p>
          <a:p>
            <a:r>
              <a:rPr lang="en-US" sz="1050" dirty="0"/>
              <a:t>UNKNOWN = Neutral (NLI)</a:t>
            </a:r>
            <a:endParaRPr lang="en-AT" sz="1050" dirty="0"/>
          </a:p>
        </p:txBody>
      </p:sp>
    </p:spTree>
    <p:extLst>
      <p:ext uri="{BB962C8B-B14F-4D97-AF65-F5344CB8AC3E}">
        <p14:creationId xmlns:p14="http://schemas.microsoft.com/office/powerpoint/2010/main" val="4051434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ruta 24">
            <a:extLst>
              <a:ext uri="{FF2B5EF4-FFF2-40B4-BE49-F238E27FC236}">
                <a16:creationId xmlns:a16="http://schemas.microsoft.com/office/drawing/2014/main" id="{C8383BF7-1006-4BE2-9D16-180ADB5BF581}"/>
              </a:ext>
            </a:extLst>
          </p:cNvPr>
          <p:cNvSpPr txBox="1"/>
          <p:nvPr/>
        </p:nvSpPr>
        <p:spPr>
          <a:xfrm>
            <a:off x="513509" y="1117720"/>
            <a:ext cx="8116981" cy="1708160"/>
          </a:xfrm>
          <a:prstGeom prst="rect">
            <a:avLst/>
          </a:prstGeom>
          <a:noFill/>
          <a:ln>
            <a:noFill/>
          </a:ln>
        </p:spPr>
        <p:txBody>
          <a:bodyPr wrap="square" rtlCol="0">
            <a:spAutoFit/>
          </a:bodyPr>
          <a:lstStyle/>
          <a:p>
            <a:pPr defTabSz="342900" fontAlgn="auto">
              <a:spcBef>
                <a:spcPts val="0"/>
              </a:spcBef>
              <a:spcAft>
                <a:spcPts val="0"/>
              </a:spcAft>
              <a:defRPr/>
            </a:pPr>
            <a:endParaRPr lang="sv-SE" sz="1000" dirty="0">
              <a:solidFill>
                <a:prstClr val="black">
                  <a:lumMod val="85000"/>
                  <a:lumOff val="15000"/>
                </a:prstClr>
              </a:solidFill>
              <a:latin typeface="Calibri" panose="020F0502020204030204" pitchFamily="34" charset="0"/>
              <a:ea typeface="+mn-ea"/>
              <a:cs typeface="Calibri" panose="020F0502020204030204" pitchFamily="34" charset="0"/>
            </a:endParaRPr>
          </a:p>
          <a:p>
            <a:pPr marL="257175" indent="-257175">
              <a:spcBef>
                <a:spcPts val="0"/>
              </a:spcBef>
              <a:buClr>
                <a:schemeClr val="dk1"/>
              </a:buClr>
              <a:buSzPts val="2800"/>
              <a:buFont typeface="Arial" panose="020B0604020202020204" pitchFamily="34" charset="0"/>
              <a:buChar char="•"/>
            </a:pPr>
            <a:r>
              <a:rPr lang="en-US" sz="1400" dirty="0">
                <a:latin typeface="Calibri" panose="020F0502020204030204" pitchFamily="34" charset="0"/>
                <a:cs typeface="Calibri" panose="020F0502020204030204" pitchFamily="34" charset="0"/>
              </a:rPr>
              <a:t>Hypotheses: randomly sampled 5k premises from SNLI </a:t>
            </a:r>
          </a:p>
          <a:p>
            <a:pPr marL="257175" indent="-257175">
              <a:spcBef>
                <a:spcPts val="0"/>
              </a:spcBef>
              <a:buClr>
                <a:schemeClr val="dk1"/>
              </a:buClr>
              <a:buSzPts val="280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257175" indent="-257175">
              <a:spcBef>
                <a:spcPts val="0"/>
              </a:spcBef>
              <a:buClr>
                <a:schemeClr val="dk1"/>
              </a:buClr>
              <a:buSzPts val="2800"/>
              <a:buFont typeface="Arial" panose="020B0604020202020204" pitchFamily="34" charset="0"/>
              <a:buChar char="•"/>
            </a:pPr>
            <a:r>
              <a:rPr lang="en-US" sz="1400" dirty="0">
                <a:latin typeface="Calibri" panose="020F0502020204030204" pitchFamily="34" charset="0"/>
                <a:cs typeface="Calibri" panose="020F0502020204030204" pitchFamily="34" charset="0"/>
              </a:rPr>
              <a:t>Premises: created through crowdsourcing with AMT for each of 3 classes and subject to manual verification</a:t>
            </a:r>
          </a:p>
          <a:p>
            <a:pPr marL="257175" indent="-257175">
              <a:spcBef>
                <a:spcPts val="1800"/>
              </a:spcBef>
              <a:buSzPts val="2800"/>
              <a:buFont typeface="Arial" panose="020B0604020202020204" pitchFamily="34" charset="0"/>
              <a:buChar char="•"/>
            </a:pPr>
            <a:r>
              <a:rPr lang="en-US" sz="1400" dirty="0">
                <a:latin typeface="Calibri" panose="020F0502020204030204" pitchFamily="34" charset="0"/>
                <a:cs typeface="Calibri" panose="020F0502020204030204" pitchFamily="34" charset="0"/>
              </a:rPr>
              <a:t>Result: </a:t>
            </a:r>
            <a:r>
              <a:rPr lang="en-US" sz="1400" b="1" dirty="0">
                <a:latin typeface="Calibri" panose="020F0502020204030204" pitchFamily="34" charset="0"/>
                <a:cs typeface="Calibri" panose="020F0502020204030204" pitchFamily="34" charset="0"/>
              </a:rPr>
              <a:t>10,659</a:t>
            </a:r>
            <a:r>
              <a:rPr lang="en-US" sz="1400" dirty="0">
                <a:latin typeface="Calibri" panose="020F0502020204030204" pitchFamily="34" charset="0"/>
                <a:cs typeface="Calibri" panose="020F0502020204030204" pitchFamily="34" charset="0"/>
              </a:rPr>
              <a:t> sentence pairs balanced over 3 classes</a:t>
            </a:r>
          </a:p>
          <a:p>
            <a:pPr marL="214313" indent="-214313" defTabSz="342900" fontAlgn="auto">
              <a:spcBef>
                <a:spcPts val="0"/>
              </a:spcBef>
              <a:spcAft>
                <a:spcPts val="0"/>
              </a:spcAft>
              <a:buFont typeface="Arial" panose="020B0604020202020204" pitchFamily="34" charset="0"/>
              <a:buChar char="•"/>
              <a:defRPr/>
            </a:pPr>
            <a:endParaRPr lang="en-US" sz="1000" dirty="0">
              <a:solidFill>
                <a:prstClr val="black">
                  <a:lumMod val="85000"/>
                  <a:lumOff val="15000"/>
                </a:prstClr>
              </a:solidFill>
              <a:latin typeface="Calibri" panose="020F0502020204030204" pitchFamily="34" charset="0"/>
              <a:ea typeface="+mn-ea"/>
              <a:cs typeface="Calibri" panose="020F0502020204030204" pitchFamily="34" charset="0"/>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435119"/>
          </a:xfrm>
          <a:prstGeom prst="rect">
            <a:avLst/>
          </a:prstGeom>
          <a:noFill/>
        </p:spPr>
        <p:txBody>
          <a:bodyPr wrap="square" rtlCol="0">
            <a:spAutoFit/>
          </a:bodyPr>
          <a:lstStyle/>
          <a:p>
            <a:pPr defTabSz="514337">
              <a:lnSpc>
                <a:spcPct val="90000"/>
              </a:lnSpc>
              <a:defRPr/>
            </a:pPr>
            <a:r>
              <a:rPr lang="sv-SE" sz="2475" dirty="0">
                <a:latin typeface="+mj-lt"/>
                <a:ea typeface="+mj-ea"/>
                <a:cs typeface="+mj-cs"/>
              </a:rPr>
              <a:t>Constructing Dataset</a:t>
            </a:r>
            <a:endParaRPr lang="en-US" sz="2475" dirty="0">
              <a:latin typeface="+mj-lt"/>
              <a:ea typeface="+mj-ea"/>
              <a:cs typeface="+mj-cs"/>
            </a:endParaRPr>
          </a:p>
        </p:txBody>
      </p:sp>
      <p:pic>
        <p:nvPicPr>
          <p:cNvPr id="2" name="Picture 1">
            <a:extLst>
              <a:ext uri="{FF2B5EF4-FFF2-40B4-BE49-F238E27FC236}">
                <a16:creationId xmlns:a16="http://schemas.microsoft.com/office/drawing/2014/main" id="{E4843C68-7F8D-4A24-8556-FCE627715D59}"/>
              </a:ext>
            </a:extLst>
          </p:cNvPr>
          <p:cNvPicPr>
            <a:picLocks noChangeAspect="1"/>
          </p:cNvPicPr>
          <p:nvPr/>
        </p:nvPicPr>
        <p:blipFill rotWithShape="1">
          <a:blip r:embed="rId3"/>
          <a:srcRect l="52714" t="52626" r="25505" b="19394"/>
          <a:stretch/>
        </p:blipFill>
        <p:spPr>
          <a:xfrm>
            <a:off x="6248400" y="3105150"/>
            <a:ext cx="2017263" cy="1619659"/>
          </a:xfrm>
          <a:prstGeom prst="rect">
            <a:avLst/>
          </a:prstGeom>
        </p:spPr>
      </p:pic>
      <p:pic>
        <p:nvPicPr>
          <p:cNvPr id="5" name="Picture 4">
            <a:extLst>
              <a:ext uri="{FF2B5EF4-FFF2-40B4-BE49-F238E27FC236}">
                <a16:creationId xmlns:a16="http://schemas.microsoft.com/office/drawing/2014/main" id="{225B07C4-CACE-4D05-A2C1-773277F765A5}"/>
              </a:ext>
            </a:extLst>
          </p:cNvPr>
          <p:cNvPicPr>
            <a:picLocks noChangeAspect="1"/>
          </p:cNvPicPr>
          <p:nvPr/>
        </p:nvPicPr>
        <p:blipFill>
          <a:blip r:embed="rId4"/>
          <a:stretch>
            <a:fillRect/>
          </a:stretch>
        </p:blipFill>
        <p:spPr>
          <a:xfrm>
            <a:off x="228600" y="3195398"/>
            <a:ext cx="5562600" cy="1209760"/>
          </a:xfrm>
          <a:prstGeom prst="rect">
            <a:avLst/>
          </a:prstGeom>
        </p:spPr>
      </p:pic>
    </p:spTree>
    <p:extLst>
      <p:ext uri="{BB962C8B-B14F-4D97-AF65-F5344CB8AC3E}">
        <p14:creationId xmlns:p14="http://schemas.microsoft.com/office/powerpoint/2010/main" val="383289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ruta 24">
            <a:extLst>
              <a:ext uri="{FF2B5EF4-FFF2-40B4-BE49-F238E27FC236}">
                <a16:creationId xmlns:a16="http://schemas.microsoft.com/office/drawing/2014/main" id="{C8383BF7-1006-4BE2-9D16-180ADB5BF581}"/>
              </a:ext>
            </a:extLst>
          </p:cNvPr>
          <p:cNvSpPr txBox="1"/>
          <p:nvPr/>
        </p:nvSpPr>
        <p:spPr>
          <a:xfrm>
            <a:off x="188599" y="1093404"/>
            <a:ext cx="8116981" cy="1107996"/>
          </a:xfrm>
          <a:prstGeom prst="rect">
            <a:avLst/>
          </a:prstGeom>
          <a:noFill/>
          <a:ln>
            <a:noFill/>
          </a:ln>
        </p:spPr>
        <p:txBody>
          <a:bodyPr wrap="square" rtlCol="0">
            <a:spAutoFit/>
          </a:bodyPr>
          <a:lstStyle/>
          <a:p>
            <a:pPr marL="257175" indent="-257175">
              <a:lnSpc>
                <a:spcPct val="150000"/>
              </a:lnSpc>
              <a:buClr>
                <a:schemeClr val="dk1"/>
              </a:buClr>
              <a:buSzPts val="2800"/>
              <a:buFont typeface="Arial" panose="020B0604020202020204" pitchFamily="34" charset="0"/>
              <a:buChar char="•"/>
            </a:pPr>
            <a:r>
              <a:rPr lang="en-US" sz="1200" dirty="0"/>
              <a:t>Self-explaining model performs best</a:t>
            </a:r>
          </a:p>
          <a:p>
            <a:pPr marL="257175" indent="-257175">
              <a:lnSpc>
                <a:spcPct val="150000"/>
              </a:lnSpc>
              <a:buClr>
                <a:schemeClr val="dk1"/>
              </a:buClr>
              <a:buSzPts val="2800"/>
              <a:buFont typeface="Arial" panose="020B0604020202020204" pitchFamily="34" charset="0"/>
              <a:buChar char="•"/>
            </a:pPr>
            <a:r>
              <a:rPr lang="en-US" sz="1200" dirty="0"/>
              <a:t>Siamese + </a:t>
            </a:r>
            <a:r>
              <a:rPr lang="en-US" sz="1200" dirty="0" err="1"/>
              <a:t>TransE</a:t>
            </a:r>
            <a:r>
              <a:rPr lang="en-US" sz="1200" dirty="0"/>
              <a:t> performs better than Siamese</a:t>
            </a:r>
          </a:p>
          <a:p>
            <a:pPr marL="257175" indent="-257175">
              <a:lnSpc>
                <a:spcPct val="150000"/>
              </a:lnSpc>
              <a:buClr>
                <a:schemeClr val="dk1"/>
              </a:buClr>
              <a:buSzPts val="2800"/>
              <a:buFont typeface="Arial" panose="020B0604020202020204" pitchFamily="34" charset="0"/>
              <a:buChar char="•"/>
            </a:pPr>
            <a:r>
              <a:rPr lang="en-US" sz="1200" dirty="0"/>
              <a:t>Self-explaining + </a:t>
            </a:r>
            <a:r>
              <a:rPr lang="en-US" sz="1200" dirty="0" err="1"/>
              <a:t>TransE</a:t>
            </a:r>
            <a:r>
              <a:rPr lang="en-US" sz="1200" dirty="0"/>
              <a:t> has almost same accuracy as self-explaining</a:t>
            </a:r>
          </a:p>
          <a:p>
            <a:pPr marL="214313" indent="-214313" defTabSz="342900" fontAlgn="auto">
              <a:spcBef>
                <a:spcPts val="0"/>
              </a:spcBef>
              <a:spcAft>
                <a:spcPts val="0"/>
              </a:spcAft>
              <a:buFont typeface="Arial" panose="020B0604020202020204" pitchFamily="34" charset="0"/>
              <a:buChar char="•"/>
              <a:defRPr/>
            </a:pPr>
            <a:endParaRPr lang="en-US" sz="1200" dirty="0">
              <a:solidFill>
                <a:prstClr val="black">
                  <a:lumMod val="85000"/>
                  <a:lumOff val="15000"/>
                </a:prstClr>
              </a:solidFill>
              <a:latin typeface="Gill Sans MT" panose="020B0502020104020203"/>
              <a:ea typeface="+mn-ea"/>
              <a:cs typeface="+mn-cs"/>
            </a:endParaRPr>
          </a:p>
        </p:txBody>
      </p:sp>
      <p:sp>
        <p:nvSpPr>
          <p:cNvPr id="46" name="textruta 45">
            <a:extLst>
              <a:ext uri="{FF2B5EF4-FFF2-40B4-BE49-F238E27FC236}">
                <a16:creationId xmlns:a16="http://schemas.microsoft.com/office/drawing/2014/main" id="{653860A7-6CC2-4CF5-9F57-834BE42C1DEB}"/>
              </a:ext>
            </a:extLst>
          </p:cNvPr>
          <p:cNvSpPr txBox="1"/>
          <p:nvPr/>
        </p:nvSpPr>
        <p:spPr>
          <a:xfrm>
            <a:off x="1079126" y="313083"/>
            <a:ext cx="7090840" cy="435119"/>
          </a:xfrm>
          <a:prstGeom prst="rect">
            <a:avLst/>
          </a:prstGeom>
          <a:noFill/>
        </p:spPr>
        <p:txBody>
          <a:bodyPr wrap="square" rtlCol="0">
            <a:spAutoFit/>
          </a:bodyPr>
          <a:lstStyle/>
          <a:p>
            <a:pPr lvl="0" defTabSz="514337">
              <a:lnSpc>
                <a:spcPct val="90000"/>
              </a:lnSpc>
              <a:defRPr/>
            </a:pPr>
            <a:r>
              <a:rPr lang="sv-SE" sz="2475" dirty="0">
                <a:latin typeface="+mj-lt"/>
                <a:ea typeface="+mj-ea"/>
                <a:cs typeface="+mj-cs"/>
              </a:rPr>
              <a:t>Experimental Results</a:t>
            </a:r>
            <a:endParaRPr lang="en-US" sz="2475" dirty="0">
              <a:latin typeface="+mj-lt"/>
              <a:ea typeface="+mj-ea"/>
              <a:cs typeface="+mj-cs"/>
            </a:endParaRPr>
          </a:p>
        </p:txBody>
      </p:sp>
      <p:pic>
        <p:nvPicPr>
          <p:cNvPr id="7170" name="Picture 2" descr="https://lh4.googleusercontent.com/emUo9WGh7HsT0-T8urh_AY8H-9jmCUz51B4PxWkwZxf4jsQiLSDTw-dsTd0j4g-0vDjdeJ8-z9ww7Nlaf6rG6gPm_TVJgzf9Of8aRKY6uj66NaiTHWIUa6jejN2kA2pHaQ">
            <a:extLst>
              <a:ext uri="{FF2B5EF4-FFF2-40B4-BE49-F238E27FC236}">
                <a16:creationId xmlns:a16="http://schemas.microsoft.com/office/drawing/2014/main" id="{8890AFBB-8FE7-4222-AB63-ED4D388D48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386" y="2783746"/>
            <a:ext cx="2166014" cy="8771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D531C83-FC75-420B-9405-04C79819CDF2}"/>
              </a:ext>
            </a:extLst>
          </p:cNvPr>
          <p:cNvSpPr txBox="1"/>
          <p:nvPr/>
        </p:nvSpPr>
        <p:spPr>
          <a:xfrm>
            <a:off x="305249" y="3741940"/>
            <a:ext cx="2344352" cy="507831"/>
          </a:xfrm>
          <a:prstGeom prst="rect">
            <a:avLst/>
          </a:prstGeom>
          <a:noFill/>
        </p:spPr>
        <p:txBody>
          <a:bodyPr wrap="square" rtlCol="0">
            <a:spAutoFit/>
          </a:bodyPr>
          <a:lstStyle/>
          <a:p>
            <a:r>
              <a:rPr lang="en-US" sz="900" dirty="0"/>
              <a:t>Tested variants of </a:t>
            </a:r>
            <a:r>
              <a:rPr lang="en-US" sz="900" dirty="0" err="1"/>
              <a:t>TransE</a:t>
            </a:r>
            <a:r>
              <a:rPr lang="en-US" sz="900" dirty="0"/>
              <a:t> </a:t>
            </a:r>
          </a:p>
          <a:p>
            <a:r>
              <a:rPr lang="en-US" sz="900" dirty="0"/>
              <a:t>(in conjunction with Self-Explaining model)</a:t>
            </a:r>
            <a:endParaRPr lang="en-AT" sz="900" dirty="0"/>
          </a:p>
        </p:txBody>
      </p:sp>
      <p:sp>
        <p:nvSpPr>
          <p:cNvPr id="3" name="Rectangle 2">
            <a:extLst>
              <a:ext uri="{FF2B5EF4-FFF2-40B4-BE49-F238E27FC236}">
                <a16:creationId xmlns:a16="http://schemas.microsoft.com/office/drawing/2014/main" id="{5B0C327C-0C53-499F-8DB1-4D6E631BFCE5}"/>
              </a:ext>
            </a:extLst>
          </p:cNvPr>
          <p:cNvSpPr/>
          <p:nvPr/>
        </p:nvSpPr>
        <p:spPr>
          <a:xfrm>
            <a:off x="272387" y="3084847"/>
            <a:ext cx="2089814" cy="133671"/>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pic>
        <p:nvPicPr>
          <p:cNvPr id="4" name="Picture 3">
            <a:extLst>
              <a:ext uri="{FF2B5EF4-FFF2-40B4-BE49-F238E27FC236}">
                <a16:creationId xmlns:a16="http://schemas.microsoft.com/office/drawing/2014/main" id="{85A4F414-6144-417F-9386-747707814DE2}"/>
              </a:ext>
            </a:extLst>
          </p:cNvPr>
          <p:cNvPicPr>
            <a:picLocks noChangeAspect="1"/>
          </p:cNvPicPr>
          <p:nvPr/>
        </p:nvPicPr>
        <p:blipFill rotWithShape="1">
          <a:blip r:embed="rId4"/>
          <a:srcRect r="50424" b="7766"/>
          <a:stretch/>
        </p:blipFill>
        <p:spPr>
          <a:xfrm>
            <a:off x="7158701" y="1192414"/>
            <a:ext cx="1443260" cy="1234860"/>
          </a:xfrm>
          <a:prstGeom prst="rect">
            <a:avLst/>
          </a:prstGeom>
        </p:spPr>
      </p:pic>
      <p:pic>
        <p:nvPicPr>
          <p:cNvPr id="12" name="Picture 11">
            <a:extLst>
              <a:ext uri="{FF2B5EF4-FFF2-40B4-BE49-F238E27FC236}">
                <a16:creationId xmlns:a16="http://schemas.microsoft.com/office/drawing/2014/main" id="{D921326E-5651-42CC-B1AB-5F10BFA8B970}"/>
              </a:ext>
            </a:extLst>
          </p:cNvPr>
          <p:cNvPicPr>
            <a:picLocks noChangeAspect="1"/>
          </p:cNvPicPr>
          <p:nvPr/>
        </p:nvPicPr>
        <p:blipFill rotWithShape="1">
          <a:blip r:embed="rId4"/>
          <a:srcRect l="50000" r="9877" b="7756"/>
          <a:stretch/>
        </p:blipFill>
        <p:spPr>
          <a:xfrm>
            <a:off x="7427627" y="2682802"/>
            <a:ext cx="1180678" cy="1248322"/>
          </a:xfrm>
          <a:prstGeom prst="rect">
            <a:avLst/>
          </a:prstGeom>
        </p:spPr>
      </p:pic>
      <p:sp>
        <p:nvSpPr>
          <p:cNvPr id="6" name="Rectangle 5">
            <a:extLst>
              <a:ext uri="{FF2B5EF4-FFF2-40B4-BE49-F238E27FC236}">
                <a16:creationId xmlns:a16="http://schemas.microsoft.com/office/drawing/2014/main" id="{B603983B-2303-44FC-A84F-DFD71BF28FF3}"/>
              </a:ext>
            </a:extLst>
          </p:cNvPr>
          <p:cNvSpPr/>
          <p:nvPr/>
        </p:nvSpPr>
        <p:spPr>
          <a:xfrm>
            <a:off x="6430509" y="4397977"/>
            <a:ext cx="2648833" cy="727122"/>
          </a:xfrm>
          <a:prstGeom prst="rect">
            <a:avLst/>
          </a:prstGeom>
        </p:spPr>
        <p:txBody>
          <a:bodyPr wrap="square">
            <a:spAutoFit/>
          </a:bodyPr>
          <a:lstStyle/>
          <a:p>
            <a:r>
              <a:rPr lang="en-US" sz="825" dirty="0"/>
              <a:t>Incorporating </a:t>
            </a:r>
            <a:r>
              <a:rPr lang="en-US" sz="825" dirty="0" err="1"/>
              <a:t>TransE</a:t>
            </a:r>
            <a:r>
              <a:rPr lang="en-US" sz="825" dirty="0"/>
              <a:t> to Siamese net helps to more correctly determine SUPPORTED and UNKNOWN classes (improvement of 28% and 6.5%), while only slightly confusing the INVALIDATED class (decrease of 1.4%)</a:t>
            </a:r>
            <a:endParaRPr lang="en-AT" sz="825" dirty="0"/>
          </a:p>
        </p:txBody>
      </p:sp>
      <p:pic>
        <p:nvPicPr>
          <p:cNvPr id="14" name="Google Shape;317;gf0a69d15fa_0_0">
            <a:extLst>
              <a:ext uri="{FF2B5EF4-FFF2-40B4-BE49-F238E27FC236}">
                <a16:creationId xmlns:a16="http://schemas.microsoft.com/office/drawing/2014/main" id="{CD810BD1-C17E-48AB-AEAD-3B3F398E5969}"/>
              </a:ext>
            </a:extLst>
          </p:cNvPr>
          <p:cNvPicPr preferRelativeResize="0"/>
          <p:nvPr/>
        </p:nvPicPr>
        <p:blipFill rotWithShape="1">
          <a:blip r:embed="rId5">
            <a:alphaModFix/>
          </a:blip>
          <a:srcRect b="5760"/>
          <a:stretch/>
        </p:blipFill>
        <p:spPr>
          <a:xfrm>
            <a:off x="2938381" y="2427274"/>
            <a:ext cx="2473205" cy="1748948"/>
          </a:xfrm>
          <a:prstGeom prst="rect">
            <a:avLst/>
          </a:prstGeom>
          <a:noFill/>
          <a:ln>
            <a:noFill/>
          </a:ln>
        </p:spPr>
      </p:pic>
      <p:sp>
        <p:nvSpPr>
          <p:cNvPr id="15" name="Rectangle 14">
            <a:extLst>
              <a:ext uri="{FF2B5EF4-FFF2-40B4-BE49-F238E27FC236}">
                <a16:creationId xmlns:a16="http://schemas.microsoft.com/office/drawing/2014/main" id="{9F3326D1-32D7-4EF8-B706-59E2E6E69AC8}"/>
              </a:ext>
            </a:extLst>
          </p:cNvPr>
          <p:cNvSpPr/>
          <p:nvPr/>
        </p:nvSpPr>
        <p:spPr>
          <a:xfrm>
            <a:off x="3024709" y="3655755"/>
            <a:ext cx="2300547" cy="17219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6" name="Rectangle 15">
            <a:extLst>
              <a:ext uri="{FF2B5EF4-FFF2-40B4-BE49-F238E27FC236}">
                <a16:creationId xmlns:a16="http://schemas.microsoft.com/office/drawing/2014/main" id="{1861B95B-4248-4E30-B369-CD26A1FFDF7F}"/>
              </a:ext>
            </a:extLst>
          </p:cNvPr>
          <p:cNvSpPr/>
          <p:nvPr/>
        </p:nvSpPr>
        <p:spPr>
          <a:xfrm>
            <a:off x="3024709" y="3262843"/>
            <a:ext cx="2300547" cy="17219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7" name="Rectangle 16">
            <a:extLst>
              <a:ext uri="{FF2B5EF4-FFF2-40B4-BE49-F238E27FC236}">
                <a16:creationId xmlns:a16="http://schemas.microsoft.com/office/drawing/2014/main" id="{7D4584C2-04CC-42A2-9FFA-BBF780A32385}"/>
              </a:ext>
            </a:extLst>
          </p:cNvPr>
          <p:cNvSpPr/>
          <p:nvPr/>
        </p:nvSpPr>
        <p:spPr>
          <a:xfrm>
            <a:off x="3024709" y="3843933"/>
            <a:ext cx="2300547" cy="17219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8" name="Rectangle 17">
            <a:extLst>
              <a:ext uri="{FF2B5EF4-FFF2-40B4-BE49-F238E27FC236}">
                <a16:creationId xmlns:a16="http://schemas.microsoft.com/office/drawing/2014/main" id="{C99DFC7F-0C32-4994-A765-D2A0D5E79658}"/>
              </a:ext>
            </a:extLst>
          </p:cNvPr>
          <p:cNvSpPr/>
          <p:nvPr/>
        </p:nvSpPr>
        <p:spPr>
          <a:xfrm>
            <a:off x="3025663" y="3451939"/>
            <a:ext cx="2300547" cy="17219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9" name="Rectangle 18">
            <a:extLst>
              <a:ext uri="{FF2B5EF4-FFF2-40B4-BE49-F238E27FC236}">
                <a16:creationId xmlns:a16="http://schemas.microsoft.com/office/drawing/2014/main" id="{772C2569-7246-4AA0-8540-ECC165F8DFC6}"/>
              </a:ext>
            </a:extLst>
          </p:cNvPr>
          <p:cNvSpPr/>
          <p:nvPr/>
        </p:nvSpPr>
        <p:spPr>
          <a:xfrm>
            <a:off x="3024709" y="4013557"/>
            <a:ext cx="2300547" cy="17219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pic>
        <p:nvPicPr>
          <p:cNvPr id="21" name="Google Shape;317;gf0a69d15fa_0_0">
            <a:extLst>
              <a:ext uri="{FF2B5EF4-FFF2-40B4-BE49-F238E27FC236}">
                <a16:creationId xmlns:a16="http://schemas.microsoft.com/office/drawing/2014/main" id="{7B3868D5-67BF-4F8B-8892-507F82D185DE}"/>
              </a:ext>
            </a:extLst>
          </p:cNvPr>
          <p:cNvPicPr preferRelativeResize="0"/>
          <p:nvPr/>
        </p:nvPicPr>
        <p:blipFill rotWithShape="1">
          <a:blip r:embed="rId5">
            <a:alphaModFix/>
          </a:blip>
          <a:srcRect t="66417" r="78641" b="25503"/>
          <a:stretch/>
        </p:blipFill>
        <p:spPr>
          <a:xfrm>
            <a:off x="2938379" y="2731754"/>
            <a:ext cx="528246" cy="149960"/>
          </a:xfrm>
          <a:prstGeom prst="rect">
            <a:avLst/>
          </a:prstGeom>
          <a:noFill/>
          <a:ln>
            <a:noFill/>
          </a:ln>
        </p:spPr>
      </p:pic>
      <p:sp>
        <p:nvSpPr>
          <p:cNvPr id="9" name="Rectangle 8">
            <a:extLst>
              <a:ext uri="{FF2B5EF4-FFF2-40B4-BE49-F238E27FC236}">
                <a16:creationId xmlns:a16="http://schemas.microsoft.com/office/drawing/2014/main" id="{E61981CE-53F2-4EB2-90EF-E10787C13AAF}"/>
              </a:ext>
            </a:extLst>
          </p:cNvPr>
          <p:cNvSpPr/>
          <p:nvPr/>
        </p:nvSpPr>
        <p:spPr>
          <a:xfrm>
            <a:off x="3024709" y="2720639"/>
            <a:ext cx="2300547" cy="17219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13" name="Freeform: Shape 12">
            <a:extLst>
              <a:ext uri="{FF2B5EF4-FFF2-40B4-BE49-F238E27FC236}">
                <a16:creationId xmlns:a16="http://schemas.microsoft.com/office/drawing/2014/main" id="{5879DF2E-E074-45C8-B486-41E0946FDDD7}"/>
              </a:ext>
            </a:extLst>
          </p:cNvPr>
          <p:cNvSpPr/>
          <p:nvPr/>
        </p:nvSpPr>
        <p:spPr>
          <a:xfrm>
            <a:off x="5321595" y="2791047"/>
            <a:ext cx="409356" cy="946298"/>
          </a:xfrm>
          <a:custGeom>
            <a:avLst/>
            <a:gdLst>
              <a:gd name="connsiteX0" fmla="*/ 7089 w 545808"/>
              <a:gd name="connsiteY0" fmla="*/ 0 h 1261731"/>
              <a:gd name="connsiteX1" fmla="*/ 545805 w 545808"/>
              <a:gd name="connsiteY1" fmla="*/ 637954 h 1261731"/>
              <a:gd name="connsiteX2" fmla="*/ 0 w 545808"/>
              <a:gd name="connsiteY2" fmla="*/ 1261731 h 1261731"/>
            </a:gdLst>
            <a:ahLst/>
            <a:cxnLst>
              <a:cxn ang="0">
                <a:pos x="connsiteX0" y="connsiteY0"/>
              </a:cxn>
              <a:cxn ang="0">
                <a:pos x="connsiteX1" y="connsiteY1"/>
              </a:cxn>
              <a:cxn ang="0">
                <a:pos x="connsiteX2" y="connsiteY2"/>
              </a:cxn>
            </a:cxnLst>
            <a:rect l="l" t="t" r="r" b="b"/>
            <a:pathLst>
              <a:path w="545808" h="1261731">
                <a:moveTo>
                  <a:pt x="7089" y="0"/>
                </a:moveTo>
                <a:cubicBezTo>
                  <a:pt x="277037" y="213833"/>
                  <a:pt x="546986" y="427666"/>
                  <a:pt x="545805" y="637954"/>
                </a:cubicBezTo>
                <a:cubicBezTo>
                  <a:pt x="544624" y="848242"/>
                  <a:pt x="272312" y="1054986"/>
                  <a:pt x="0" y="1261731"/>
                </a:cubicBezTo>
              </a:path>
            </a:pathLst>
          </a:custGeom>
          <a:noFill/>
          <a:ln>
            <a:solidFill>
              <a:srgbClr val="0070C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26" name="Freeform: Shape 25">
            <a:extLst>
              <a:ext uri="{FF2B5EF4-FFF2-40B4-BE49-F238E27FC236}">
                <a16:creationId xmlns:a16="http://schemas.microsoft.com/office/drawing/2014/main" id="{13F25FF7-DFC7-445A-AC99-A36FD51E078C}"/>
              </a:ext>
            </a:extLst>
          </p:cNvPr>
          <p:cNvSpPr/>
          <p:nvPr/>
        </p:nvSpPr>
        <p:spPr>
          <a:xfrm>
            <a:off x="5335074" y="3334603"/>
            <a:ext cx="409356" cy="594128"/>
          </a:xfrm>
          <a:custGeom>
            <a:avLst/>
            <a:gdLst>
              <a:gd name="connsiteX0" fmla="*/ 7089 w 545808"/>
              <a:gd name="connsiteY0" fmla="*/ 0 h 1261731"/>
              <a:gd name="connsiteX1" fmla="*/ 545805 w 545808"/>
              <a:gd name="connsiteY1" fmla="*/ 637954 h 1261731"/>
              <a:gd name="connsiteX2" fmla="*/ 0 w 545808"/>
              <a:gd name="connsiteY2" fmla="*/ 1261731 h 1261731"/>
            </a:gdLst>
            <a:ahLst/>
            <a:cxnLst>
              <a:cxn ang="0">
                <a:pos x="connsiteX0" y="connsiteY0"/>
              </a:cxn>
              <a:cxn ang="0">
                <a:pos x="connsiteX1" y="connsiteY1"/>
              </a:cxn>
              <a:cxn ang="0">
                <a:pos x="connsiteX2" y="connsiteY2"/>
              </a:cxn>
            </a:cxnLst>
            <a:rect l="l" t="t" r="r" b="b"/>
            <a:pathLst>
              <a:path w="545808" h="1261731">
                <a:moveTo>
                  <a:pt x="7089" y="0"/>
                </a:moveTo>
                <a:cubicBezTo>
                  <a:pt x="277037" y="213833"/>
                  <a:pt x="546986" y="427666"/>
                  <a:pt x="545805" y="637954"/>
                </a:cubicBezTo>
                <a:cubicBezTo>
                  <a:pt x="544624" y="848242"/>
                  <a:pt x="272312" y="1054986"/>
                  <a:pt x="0" y="1261731"/>
                </a:cubicBezTo>
              </a:path>
            </a:pathLst>
          </a:custGeom>
          <a:noFill/>
          <a:ln>
            <a:solidFill>
              <a:srgbClr val="00B05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27" name="Freeform: Shape 26">
            <a:extLst>
              <a:ext uri="{FF2B5EF4-FFF2-40B4-BE49-F238E27FC236}">
                <a16:creationId xmlns:a16="http://schemas.microsoft.com/office/drawing/2014/main" id="{7EAC20B8-AB93-4CCB-BE44-6D4EA4F831EE}"/>
              </a:ext>
            </a:extLst>
          </p:cNvPr>
          <p:cNvSpPr/>
          <p:nvPr/>
        </p:nvSpPr>
        <p:spPr>
          <a:xfrm>
            <a:off x="5330995" y="3531051"/>
            <a:ext cx="409356" cy="594128"/>
          </a:xfrm>
          <a:custGeom>
            <a:avLst/>
            <a:gdLst>
              <a:gd name="connsiteX0" fmla="*/ 7089 w 545808"/>
              <a:gd name="connsiteY0" fmla="*/ 0 h 1261731"/>
              <a:gd name="connsiteX1" fmla="*/ 545805 w 545808"/>
              <a:gd name="connsiteY1" fmla="*/ 637954 h 1261731"/>
              <a:gd name="connsiteX2" fmla="*/ 0 w 545808"/>
              <a:gd name="connsiteY2" fmla="*/ 1261731 h 1261731"/>
            </a:gdLst>
            <a:ahLst/>
            <a:cxnLst>
              <a:cxn ang="0">
                <a:pos x="connsiteX0" y="connsiteY0"/>
              </a:cxn>
              <a:cxn ang="0">
                <a:pos x="connsiteX1" y="connsiteY1"/>
              </a:cxn>
              <a:cxn ang="0">
                <a:pos x="connsiteX2" y="connsiteY2"/>
              </a:cxn>
            </a:cxnLst>
            <a:rect l="l" t="t" r="r" b="b"/>
            <a:pathLst>
              <a:path w="545808" h="1261731">
                <a:moveTo>
                  <a:pt x="7089" y="0"/>
                </a:moveTo>
                <a:cubicBezTo>
                  <a:pt x="277037" y="213833"/>
                  <a:pt x="546986" y="427666"/>
                  <a:pt x="545805" y="637954"/>
                </a:cubicBezTo>
                <a:cubicBezTo>
                  <a:pt x="544624" y="848242"/>
                  <a:pt x="272312" y="1054986"/>
                  <a:pt x="0" y="1261731"/>
                </a:cubicBezTo>
              </a:path>
            </a:pathLst>
          </a:custGeom>
          <a:noFill/>
          <a:ln>
            <a:solidFill>
              <a:srgbClr val="7030A0"/>
            </a:solidFill>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800"/>
          </a:p>
        </p:txBody>
      </p:sp>
      <p:sp>
        <p:nvSpPr>
          <p:cNvPr id="22" name="Right Brace 21">
            <a:extLst>
              <a:ext uri="{FF2B5EF4-FFF2-40B4-BE49-F238E27FC236}">
                <a16:creationId xmlns:a16="http://schemas.microsoft.com/office/drawing/2014/main" id="{08D47A6A-61E2-417B-8B38-B50A7FAC53A0}"/>
              </a:ext>
            </a:extLst>
          </p:cNvPr>
          <p:cNvSpPr/>
          <p:nvPr/>
        </p:nvSpPr>
        <p:spPr>
          <a:xfrm rot="16200000">
            <a:off x="7967116" y="652438"/>
            <a:ext cx="164383" cy="9786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23" name="TextBox 22">
            <a:extLst>
              <a:ext uri="{FF2B5EF4-FFF2-40B4-BE49-F238E27FC236}">
                <a16:creationId xmlns:a16="http://schemas.microsoft.com/office/drawing/2014/main" id="{A42E2112-C0BB-48D9-97F6-059237ABDBC9}"/>
              </a:ext>
            </a:extLst>
          </p:cNvPr>
          <p:cNvSpPr txBox="1"/>
          <p:nvPr/>
        </p:nvSpPr>
        <p:spPr>
          <a:xfrm>
            <a:off x="7502787" y="760028"/>
            <a:ext cx="1035861" cy="253916"/>
          </a:xfrm>
          <a:prstGeom prst="rect">
            <a:avLst/>
          </a:prstGeom>
          <a:noFill/>
        </p:spPr>
        <p:txBody>
          <a:bodyPr wrap="none" rtlCol="0">
            <a:spAutoFit/>
          </a:bodyPr>
          <a:lstStyle/>
          <a:p>
            <a:r>
              <a:rPr lang="en-US" sz="1050" dirty="0"/>
              <a:t>Ground truth</a:t>
            </a:r>
            <a:endParaRPr lang="en-AT" sz="1050" dirty="0"/>
          </a:p>
        </p:txBody>
      </p:sp>
      <p:sp>
        <p:nvSpPr>
          <p:cNvPr id="31" name="TextBox 30">
            <a:extLst>
              <a:ext uri="{FF2B5EF4-FFF2-40B4-BE49-F238E27FC236}">
                <a16:creationId xmlns:a16="http://schemas.microsoft.com/office/drawing/2014/main" id="{7A31449E-E0B3-46B2-8CA1-EFD4DD22623C}"/>
              </a:ext>
            </a:extLst>
          </p:cNvPr>
          <p:cNvSpPr txBox="1"/>
          <p:nvPr/>
        </p:nvSpPr>
        <p:spPr>
          <a:xfrm>
            <a:off x="6245837" y="1773520"/>
            <a:ext cx="790601" cy="253916"/>
          </a:xfrm>
          <a:prstGeom prst="rect">
            <a:avLst/>
          </a:prstGeom>
          <a:noFill/>
        </p:spPr>
        <p:txBody>
          <a:bodyPr wrap="none" rtlCol="0">
            <a:spAutoFit/>
          </a:bodyPr>
          <a:lstStyle/>
          <a:p>
            <a:r>
              <a:rPr lang="en-US" sz="1050" dirty="0"/>
              <a:t>Predicted</a:t>
            </a:r>
            <a:endParaRPr lang="en-AT" sz="1050" dirty="0"/>
          </a:p>
        </p:txBody>
      </p:sp>
      <p:sp>
        <p:nvSpPr>
          <p:cNvPr id="32" name="Right Brace 31">
            <a:extLst>
              <a:ext uri="{FF2B5EF4-FFF2-40B4-BE49-F238E27FC236}">
                <a16:creationId xmlns:a16="http://schemas.microsoft.com/office/drawing/2014/main" id="{0262140D-5603-4927-9000-E692B27A07DA}"/>
              </a:ext>
            </a:extLst>
          </p:cNvPr>
          <p:cNvSpPr/>
          <p:nvPr/>
        </p:nvSpPr>
        <p:spPr>
          <a:xfrm rot="10800000">
            <a:off x="7004686" y="1417727"/>
            <a:ext cx="164383" cy="978681"/>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T" sz="1800"/>
          </a:p>
        </p:txBody>
      </p:sp>
      <p:sp>
        <p:nvSpPr>
          <p:cNvPr id="24" name="TextBox 23">
            <a:extLst>
              <a:ext uri="{FF2B5EF4-FFF2-40B4-BE49-F238E27FC236}">
                <a16:creationId xmlns:a16="http://schemas.microsoft.com/office/drawing/2014/main" id="{2654E0D6-79A7-4CFE-884D-144EDFB86EC2}"/>
              </a:ext>
            </a:extLst>
          </p:cNvPr>
          <p:cNvSpPr txBox="1"/>
          <p:nvPr/>
        </p:nvSpPr>
        <p:spPr>
          <a:xfrm>
            <a:off x="7559967" y="2363485"/>
            <a:ext cx="889987" cy="307777"/>
          </a:xfrm>
          <a:prstGeom prst="rect">
            <a:avLst/>
          </a:prstGeom>
          <a:noFill/>
        </p:spPr>
        <p:txBody>
          <a:bodyPr wrap="none" rtlCol="0">
            <a:spAutoFit/>
          </a:bodyPr>
          <a:lstStyle/>
          <a:p>
            <a:r>
              <a:rPr lang="en-US" sz="1400" dirty="0"/>
              <a:t>Siamese</a:t>
            </a:r>
            <a:endParaRPr lang="en-AT" sz="1400" dirty="0"/>
          </a:p>
        </p:txBody>
      </p:sp>
      <p:sp>
        <p:nvSpPr>
          <p:cNvPr id="34" name="TextBox 33">
            <a:extLst>
              <a:ext uri="{FF2B5EF4-FFF2-40B4-BE49-F238E27FC236}">
                <a16:creationId xmlns:a16="http://schemas.microsoft.com/office/drawing/2014/main" id="{92BE1C76-63B3-461A-94E1-78526CF3C466}"/>
              </a:ext>
            </a:extLst>
          </p:cNvPr>
          <p:cNvSpPr txBox="1"/>
          <p:nvPr/>
        </p:nvSpPr>
        <p:spPr>
          <a:xfrm>
            <a:off x="7161166" y="3926164"/>
            <a:ext cx="1704313" cy="307777"/>
          </a:xfrm>
          <a:prstGeom prst="rect">
            <a:avLst/>
          </a:prstGeom>
          <a:noFill/>
        </p:spPr>
        <p:txBody>
          <a:bodyPr wrap="none" rtlCol="0">
            <a:spAutoFit/>
          </a:bodyPr>
          <a:lstStyle/>
          <a:p>
            <a:r>
              <a:rPr lang="en-US" sz="1400" dirty="0"/>
              <a:t>Siamese + </a:t>
            </a:r>
            <a:r>
              <a:rPr lang="en-US" sz="1400" dirty="0" err="1"/>
              <a:t>TransE</a:t>
            </a:r>
            <a:endParaRPr lang="en-AT" sz="1400" dirty="0"/>
          </a:p>
        </p:txBody>
      </p:sp>
      <p:pic>
        <p:nvPicPr>
          <p:cNvPr id="28" name="Picture 27">
            <a:extLst>
              <a:ext uri="{FF2B5EF4-FFF2-40B4-BE49-F238E27FC236}">
                <a16:creationId xmlns:a16="http://schemas.microsoft.com/office/drawing/2014/main" id="{5651727F-0DD3-4521-B350-C1788126B0D5}"/>
              </a:ext>
            </a:extLst>
          </p:cNvPr>
          <p:cNvPicPr>
            <a:picLocks noChangeAspect="1"/>
          </p:cNvPicPr>
          <p:nvPr/>
        </p:nvPicPr>
        <p:blipFill rotWithShape="1">
          <a:blip r:embed="rId6"/>
          <a:srcRect t="22707" b="63851"/>
          <a:stretch/>
        </p:blipFill>
        <p:spPr>
          <a:xfrm>
            <a:off x="2667329" y="4263256"/>
            <a:ext cx="3046895" cy="276739"/>
          </a:xfrm>
          <a:prstGeom prst="rect">
            <a:avLst/>
          </a:prstGeom>
        </p:spPr>
      </p:pic>
    </p:spTree>
    <p:extLst>
      <p:ext uri="{BB962C8B-B14F-4D97-AF65-F5344CB8AC3E}">
        <p14:creationId xmlns:p14="http://schemas.microsoft.com/office/powerpoint/2010/main" val="374839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1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p:bldP spid="15" grpId="0" animBg="1"/>
      <p:bldP spid="16" grpId="0" animBg="1"/>
      <p:bldP spid="17" grpId="0" animBg="1"/>
      <p:bldP spid="18" grpId="0" animBg="1"/>
      <p:bldP spid="19" grpId="0" animBg="1"/>
      <p:bldP spid="9" grpId="0" animBg="1"/>
      <p:bldP spid="13" grpId="0" animBg="1"/>
      <p:bldP spid="26" grpId="0" animBg="1"/>
      <p:bldP spid="27" grpId="0" animBg="1"/>
      <p:bldP spid="22" grpId="0" animBg="1"/>
      <p:bldP spid="23" grpId="0"/>
      <p:bldP spid="31" grpId="0"/>
      <p:bldP spid="32" grpId="0" animBg="1"/>
      <p:bldP spid="24" grpId="0"/>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06CD6-90D4-4D03-97C7-C3FF3FEFEC75}"/>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3AFE0D4B-95B6-43CB-AE3B-01E3D4374BC7}"/>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961DA462-249A-4239-933F-5F6A0F274828}"/>
              </a:ext>
            </a:extLst>
          </p:cNvPr>
          <p:cNvPicPr>
            <a:picLocks noChangeAspect="1"/>
          </p:cNvPicPr>
          <p:nvPr/>
        </p:nvPicPr>
        <p:blipFill rotWithShape="1">
          <a:blip r:embed="rId2"/>
          <a:srcRect t="22707" b="63851"/>
          <a:stretch/>
        </p:blipFill>
        <p:spPr>
          <a:xfrm>
            <a:off x="4212182" y="2571750"/>
            <a:ext cx="3355847" cy="304800"/>
          </a:xfrm>
          <a:prstGeom prst="rect">
            <a:avLst/>
          </a:prstGeom>
        </p:spPr>
      </p:pic>
      <p:pic>
        <p:nvPicPr>
          <p:cNvPr id="5" name="Picture 4">
            <a:extLst>
              <a:ext uri="{FF2B5EF4-FFF2-40B4-BE49-F238E27FC236}">
                <a16:creationId xmlns:a16="http://schemas.microsoft.com/office/drawing/2014/main" id="{C29546C0-FB93-4B47-A1B9-89FD7588BCE2}"/>
              </a:ext>
            </a:extLst>
          </p:cNvPr>
          <p:cNvPicPr>
            <a:picLocks noChangeAspect="1"/>
          </p:cNvPicPr>
          <p:nvPr/>
        </p:nvPicPr>
        <p:blipFill>
          <a:blip r:embed="rId2"/>
          <a:stretch>
            <a:fillRect/>
          </a:stretch>
        </p:blipFill>
        <p:spPr>
          <a:xfrm>
            <a:off x="76200" y="2365258"/>
            <a:ext cx="3355847" cy="2267465"/>
          </a:xfrm>
          <a:prstGeom prst="rect">
            <a:avLst/>
          </a:prstGeom>
        </p:spPr>
      </p:pic>
    </p:spTree>
    <p:extLst>
      <p:ext uri="{BB962C8B-B14F-4D97-AF65-F5344CB8AC3E}">
        <p14:creationId xmlns:p14="http://schemas.microsoft.com/office/powerpoint/2010/main" val="865595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A04A-1A8A-48CC-A529-5F5486638287}"/>
              </a:ext>
            </a:extLst>
          </p:cNvPr>
          <p:cNvSpPr>
            <a:spLocks noGrp="1"/>
          </p:cNvSpPr>
          <p:nvPr>
            <p:ph type="title"/>
          </p:nvPr>
        </p:nvSpPr>
        <p:spPr/>
        <p:txBody>
          <a:bodyPr/>
          <a:lstStyle/>
          <a:p>
            <a:r>
              <a:rPr lang="en-US" dirty="0"/>
              <a:t>Temporal Text Validity Change Prediction</a:t>
            </a:r>
            <a:endParaRPr lang="en-AT" dirty="0"/>
          </a:p>
        </p:txBody>
      </p:sp>
      <p:sp>
        <p:nvSpPr>
          <p:cNvPr id="3" name="Text Placeholder 2">
            <a:extLst>
              <a:ext uri="{FF2B5EF4-FFF2-40B4-BE49-F238E27FC236}">
                <a16:creationId xmlns:a16="http://schemas.microsoft.com/office/drawing/2014/main" id="{0360BE8C-0FD6-46FA-8CD6-50F3D1715661}"/>
              </a:ext>
            </a:extLst>
          </p:cNvPr>
          <p:cNvSpPr>
            <a:spLocks noGrp="1"/>
          </p:cNvSpPr>
          <p:nvPr>
            <p:ph type="body" idx="1"/>
          </p:nvPr>
        </p:nvSpPr>
        <p:spPr/>
        <p:txBody>
          <a:bodyPr/>
          <a:lstStyle/>
          <a:p>
            <a:endParaRPr lang="en-AT" dirty="0"/>
          </a:p>
        </p:txBody>
      </p:sp>
    </p:spTree>
    <p:extLst>
      <p:ext uri="{BB962C8B-B14F-4D97-AF65-F5344CB8AC3E}">
        <p14:creationId xmlns:p14="http://schemas.microsoft.com/office/powerpoint/2010/main" val="3019600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CDA4-48E4-4001-AB81-E43D333A5376}"/>
              </a:ext>
            </a:extLst>
          </p:cNvPr>
          <p:cNvSpPr>
            <a:spLocks noGrp="1"/>
          </p:cNvSpPr>
          <p:nvPr>
            <p:ph type="title"/>
          </p:nvPr>
        </p:nvSpPr>
        <p:spPr/>
        <p:txBody>
          <a:bodyPr/>
          <a:lstStyle/>
          <a:p>
            <a:r>
              <a:rPr lang="en-US" dirty="0"/>
              <a:t>Time &amp; Text</a:t>
            </a:r>
            <a:endParaRPr lang="en-AT" dirty="0"/>
          </a:p>
        </p:txBody>
      </p:sp>
      <p:sp>
        <p:nvSpPr>
          <p:cNvPr id="3" name="Content Placeholder 2">
            <a:extLst>
              <a:ext uri="{FF2B5EF4-FFF2-40B4-BE49-F238E27FC236}">
                <a16:creationId xmlns:a16="http://schemas.microsoft.com/office/drawing/2014/main" id="{3745ED8A-38E6-4832-9503-7EBC2DC70E43}"/>
              </a:ext>
            </a:extLst>
          </p:cNvPr>
          <p:cNvSpPr>
            <a:spLocks noGrp="1"/>
          </p:cNvSpPr>
          <p:nvPr>
            <p:ph idx="1"/>
          </p:nvPr>
        </p:nvSpPr>
        <p:spPr>
          <a:xfrm>
            <a:off x="762000" y="1352550"/>
            <a:ext cx="7467600" cy="2315115"/>
          </a:xfrm>
        </p:spPr>
        <p:txBody>
          <a:bodyPr>
            <a:normAutofit/>
          </a:bodyPr>
          <a:lstStyle/>
          <a:p>
            <a:r>
              <a:rPr lang="en-US" dirty="0">
                <a:solidFill>
                  <a:srgbClr val="0070C0"/>
                </a:solidFill>
              </a:rPr>
              <a:t>Time is of the essence</a:t>
            </a:r>
            <a:r>
              <a:rPr lang="en-US" dirty="0"/>
              <a:t>: </a:t>
            </a:r>
          </a:p>
          <a:p>
            <a:pPr lvl="1"/>
            <a:r>
              <a:rPr lang="en-US" dirty="0"/>
              <a:t>A key aspect of stories, events, narrative documents, message streams, etc. </a:t>
            </a:r>
          </a:p>
          <a:p>
            <a:pPr lvl="1"/>
            <a:r>
              <a:rPr lang="en-US" dirty="0"/>
              <a:t>Can determine if documents are relevant</a:t>
            </a:r>
          </a:p>
          <a:p>
            <a:pPr lvl="1"/>
            <a:r>
              <a:rPr lang="en-US" dirty="0"/>
              <a:t>Can tell how the different story pieces should be combined</a:t>
            </a:r>
          </a:p>
          <a:p>
            <a:pPr lvl="1"/>
            <a:r>
              <a:rPr lang="en-US" dirty="0"/>
              <a:t>Can help in correct text understanding &amp; and information extraction…</a:t>
            </a:r>
          </a:p>
          <a:p>
            <a:pPr lvl="1"/>
            <a:r>
              <a:rPr lang="en-US" dirty="0"/>
              <a:t>…</a:t>
            </a:r>
          </a:p>
          <a:p>
            <a:pPr marL="0" indent="0">
              <a:buNone/>
            </a:pPr>
            <a:endParaRPr lang="en-US" dirty="0"/>
          </a:p>
        </p:txBody>
      </p:sp>
      <p:sp>
        <p:nvSpPr>
          <p:cNvPr id="4" name="Rectangle 3">
            <a:extLst>
              <a:ext uri="{FF2B5EF4-FFF2-40B4-BE49-F238E27FC236}">
                <a16:creationId xmlns:a16="http://schemas.microsoft.com/office/drawing/2014/main" id="{E0C8DEF9-0FB1-44D4-8AA4-8D482A3402A8}"/>
              </a:ext>
            </a:extLst>
          </p:cNvPr>
          <p:cNvSpPr/>
          <p:nvPr/>
        </p:nvSpPr>
        <p:spPr>
          <a:xfrm>
            <a:off x="2133600" y="3943350"/>
            <a:ext cx="5105400" cy="424732"/>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vert="horz" wrap="square" lIns="90000" tIns="45720" rIns="91440" bIns="45720" rtlCol="0">
            <a:spAutoFit/>
          </a:bodyPr>
          <a:lstStyle/>
          <a:p>
            <a:pPr algn="ctr" defTabSz="514337">
              <a:lnSpc>
                <a:spcPct val="90000"/>
              </a:lnSpc>
              <a:spcBef>
                <a:spcPts val="563"/>
              </a:spcBef>
            </a:pPr>
            <a:r>
              <a:rPr lang="en-US" sz="1200" dirty="0"/>
              <a:t>So far, the NLP and IR communities placed rather limited focus on research towards understanding and utilizing temporal aspects of text…</a:t>
            </a:r>
          </a:p>
        </p:txBody>
      </p:sp>
    </p:spTree>
    <p:extLst>
      <p:ext uri="{BB962C8B-B14F-4D97-AF65-F5344CB8AC3E}">
        <p14:creationId xmlns:p14="http://schemas.microsoft.com/office/powerpoint/2010/main" val="3988812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5329-9AA8-413F-927F-35AF6E977105}"/>
              </a:ext>
            </a:extLst>
          </p:cNvPr>
          <p:cNvSpPr>
            <a:spLocks noGrp="1"/>
          </p:cNvSpPr>
          <p:nvPr>
            <p:ph type="title"/>
          </p:nvPr>
        </p:nvSpPr>
        <p:spPr/>
        <p:txBody>
          <a:bodyPr/>
          <a:lstStyle/>
          <a:p>
            <a:r>
              <a:rPr lang="en-US" dirty="0"/>
              <a:t>Temporal Validity Change Prediction</a:t>
            </a:r>
            <a:endParaRPr lang="en-AT" dirty="0"/>
          </a:p>
        </p:txBody>
      </p:sp>
      <p:sp>
        <p:nvSpPr>
          <p:cNvPr id="3" name="Content Placeholder 2">
            <a:extLst>
              <a:ext uri="{FF2B5EF4-FFF2-40B4-BE49-F238E27FC236}">
                <a16:creationId xmlns:a16="http://schemas.microsoft.com/office/drawing/2014/main" id="{C475B7A4-C738-4C36-B419-F4E98BA56118}"/>
              </a:ext>
            </a:extLst>
          </p:cNvPr>
          <p:cNvSpPr>
            <a:spLocks noGrp="1"/>
          </p:cNvSpPr>
          <p:nvPr>
            <p:ph idx="1"/>
          </p:nvPr>
        </p:nvSpPr>
        <p:spPr>
          <a:xfrm>
            <a:off x="628650" y="1504950"/>
            <a:ext cx="4324350" cy="1964531"/>
          </a:xfrm>
        </p:spPr>
        <p:txBody>
          <a:bodyPr>
            <a:normAutofit/>
          </a:bodyPr>
          <a:lstStyle/>
          <a:p>
            <a:pPr marL="0" indent="0">
              <a:buNone/>
            </a:pPr>
            <a:r>
              <a:rPr lang="en-US" dirty="0"/>
              <a:t>Estimate if an action expressed in a sentence would </a:t>
            </a:r>
            <a:r>
              <a:rPr lang="en-US" b="1" dirty="0">
                <a:solidFill>
                  <a:srgbClr val="7030A0"/>
                </a:solidFill>
              </a:rPr>
              <a:t>increase</a:t>
            </a:r>
            <a:r>
              <a:rPr lang="en-US" dirty="0"/>
              <a:t> or </a:t>
            </a:r>
            <a:r>
              <a:rPr lang="en-US" b="1" dirty="0">
                <a:solidFill>
                  <a:srgbClr val="7030A0"/>
                </a:solidFill>
              </a:rPr>
              <a:t>decrease</a:t>
            </a:r>
            <a:r>
              <a:rPr lang="en-US" dirty="0"/>
              <a:t> the temporal validity of another sentence</a:t>
            </a:r>
            <a:endParaRPr lang="en-US" dirty="0">
              <a:solidFill>
                <a:srgbClr val="7030A0"/>
              </a:solidFill>
            </a:endParaRPr>
          </a:p>
          <a:p>
            <a:r>
              <a:rPr lang="en-US" dirty="0"/>
              <a:t>Task: </a:t>
            </a:r>
            <a:r>
              <a:rPr lang="en-US" dirty="0">
                <a:solidFill>
                  <a:srgbClr val="0070C0"/>
                </a:solidFill>
              </a:rPr>
              <a:t>classification</a:t>
            </a:r>
          </a:p>
          <a:p>
            <a:r>
              <a:rPr lang="en-US" dirty="0"/>
              <a:t>Classes: </a:t>
            </a:r>
            <a:r>
              <a:rPr lang="en-US" dirty="0">
                <a:solidFill>
                  <a:srgbClr val="0070C0"/>
                </a:solidFill>
                <a:latin typeface="Courier New" panose="02070309020205020404" pitchFamily="49" charset="0"/>
                <a:cs typeface="Courier New" panose="02070309020205020404" pitchFamily="49" charset="0"/>
              </a:rPr>
              <a:t>decreased</a:t>
            </a:r>
            <a:r>
              <a:rPr lang="en-US" dirty="0">
                <a:solidFill>
                  <a:srgbClr val="0070C0"/>
                </a:solidFill>
              </a:rPr>
              <a:t>, </a:t>
            </a:r>
            <a:r>
              <a:rPr lang="en-US" dirty="0">
                <a:solidFill>
                  <a:srgbClr val="0070C0"/>
                </a:solidFill>
                <a:latin typeface="Courier New" panose="02070309020205020404" pitchFamily="49" charset="0"/>
                <a:cs typeface="Courier New" panose="02070309020205020404" pitchFamily="49" charset="0"/>
              </a:rPr>
              <a:t>increased</a:t>
            </a:r>
            <a:r>
              <a:rPr lang="en-US" dirty="0">
                <a:solidFill>
                  <a:srgbClr val="0070C0"/>
                </a:solidFill>
              </a:rPr>
              <a:t>, </a:t>
            </a:r>
            <a:r>
              <a:rPr lang="en-US" dirty="0">
                <a:solidFill>
                  <a:srgbClr val="0070C0"/>
                </a:solidFill>
                <a:latin typeface="Courier New" panose="02070309020205020404" pitchFamily="49" charset="0"/>
                <a:cs typeface="Courier New" panose="02070309020205020404" pitchFamily="49" charset="0"/>
              </a:rPr>
              <a:t>neutral</a:t>
            </a:r>
          </a:p>
          <a:p>
            <a:endParaRPr lang="en-AT" dirty="0"/>
          </a:p>
        </p:txBody>
      </p:sp>
      <p:grpSp>
        <p:nvGrpSpPr>
          <p:cNvPr id="4" name="Group 3">
            <a:extLst>
              <a:ext uri="{FF2B5EF4-FFF2-40B4-BE49-F238E27FC236}">
                <a16:creationId xmlns:a16="http://schemas.microsoft.com/office/drawing/2014/main" id="{9C182455-9267-4104-B3A6-6DB7242CB786}"/>
              </a:ext>
            </a:extLst>
          </p:cNvPr>
          <p:cNvGrpSpPr/>
          <p:nvPr/>
        </p:nvGrpSpPr>
        <p:grpSpPr>
          <a:xfrm>
            <a:off x="5029200" y="1581150"/>
            <a:ext cx="2895600" cy="2286001"/>
            <a:chOff x="5115058" y="1733551"/>
            <a:chExt cx="3400292" cy="2494680"/>
          </a:xfrm>
        </p:grpSpPr>
        <p:pic>
          <p:nvPicPr>
            <p:cNvPr id="11" name="Picture 10">
              <a:extLst>
                <a:ext uri="{FF2B5EF4-FFF2-40B4-BE49-F238E27FC236}">
                  <a16:creationId xmlns:a16="http://schemas.microsoft.com/office/drawing/2014/main" id="{1C62A1ED-4602-4389-AF01-28C34CB8B9B6}"/>
                </a:ext>
              </a:extLst>
            </p:cNvPr>
            <p:cNvPicPr>
              <a:picLocks noChangeAspect="1"/>
            </p:cNvPicPr>
            <p:nvPr/>
          </p:nvPicPr>
          <p:blipFill rotWithShape="1">
            <a:blip r:embed="rId2"/>
            <a:srcRect b="12711"/>
            <a:stretch/>
          </p:blipFill>
          <p:spPr>
            <a:xfrm>
              <a:off x="5115058" y="1733551"/>
              <a:ext cx="3400292" cy="2057400"/>
            </a:xfrm>
            <a:prstGeom prst="rect">
              <a:avLst/>
            </a:prstGeom>
          </p:spPr>
        </p:pic>
        <p:sp>
          <p:nvSpPr>
            <p:cNvPr id="12" name="Rectangle 11">
              <a:extLst>
                <a:ext uri="{FF2B5EF4-FFF2-40B4-BE49-F238E27FC236}">
                  <a16:creationId xmlns:a16="http://schemas.microsoft.com/office/drawing/2014/main" id="{EDB94D2C-5C91-4878-A174-2EAECDBA6A02}"/>
                </a:ext>
              </a:extLst>
            </p:cNvPr>
            <p:cNvSpPr/>
            <p:nvPr/>
          </p:nvSpPr>
          <p:spPr>
            <a:xfrm>
              <a:off x="5257800" y="2419350"/>
              <a:ext cx="2133600" cy="180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sp>
        <p:nvSpPr>
          <p:cNvPr id="5" name="Rectangle 4">
            <a:extLst>
              <a:ext uri="{FF2B5EF4-FFF2-40B4-BE49-F238E27FC236}">
                <a16:creationId xmlns:a16="http://schemas.microsoft.com/office/drawing/2014/main" id="{DF0BA587-1EEA-4686-89D3-320AC27E7F5D}"/>
              </a:ext>
            </a:extLst>
          </p:cNvPr>
          <p:cNvSpPr/>
          <p:nvPr/>
        </p:nvSpPr>
        <p:spPr>
          <a:xfrm>
            <a:off x="-76200" y="4943798"/>
            <a:ext cx="8686800" cy="230832"/>
          </a:xfrm>
          <a:prstGeom prst="rect">
            <a:avLst/>
          </a:prstGeom>
        </p:spPr>
        <p:txBody>
          <a:bodyPr wrap="square">
            <a:spAutoFit/>
          </a:bodyPr>
          <a:lstStyle/>
          <a:p>
            <a:r>
              <a:rPr lang="en-US" sz="900" dirty="0"/>
              <a:t>Georg Wenzel, Adam Jatowt: Temporal Validity Change Prediction. </a:t>
            </a:r>
            <a:r>
              <a:rPr lang="en-US" sz="900" dirty="0" err="1"/>
              <a:t>CoRR</a:t>
            </a:r>
            <a:r>
              <a:rPr lang="en-US" sz="900" dirty="0"/>
              <a:t> abs/2401.00779 (2024) </a:t>
            </a:r>
            <a:r>
              <a:rPr lang="en-AT" sz="900" dirty="0"/>
              <a:t>https://arxiv.org/pdf/2401.00779.pdf</a:t>
            </a:r>
          </a:p>
        </p:txBody>
      </p:sp>
      <p:pic>
        <p:nvPicPr>
          <p:cNvPr id="6" name="Picture 5">
            <a:extLst>
              <a:ext uri="{FF2B5EF4-FFF2-40B4-BE49-F238E27FC236}">
                <a16:creationId xmlns:a16="http://schemas.microsoft.com/office/drawing/2014/main" id="{C6AE4978-C92A-467C-B657-BF6A76F829EC}"/>
              </a:ext>
            </a:extLst>
          </p:cNvPr>
          <p:cNvPicPr>
            <a:picLocks noChangeAspect="1"/>
          </p:cNvPicPr>
          <p:nvPr/>
        </p:nvPicPr>
        <p:blipFill>
          <a:blip r:embed="rId3"/>
          <a:stretch>
            <a:fillRect/>
          </a:stretch>
        </p:blipFill>
        <p:spPr>
          <a:xfrm>
            <a:off x="3624098" y="3453199"/>
            <a:ext cx="2657803" cy="613339"/>
          </a:xfrm>
          <a:prstGeom prst="rect">
            <a:avLst/>
          </a:prstGeom>
        </p:spPr>
      </p:pic>
    </p:spTree>
    <p:extLst>
      <p:ext uri="{BB962C8B-B14F-4D97-AF65-F5344CB8AC3E}">
        <p14:creationId xmlns:p14="http://schemas.microsoft.com/office/powerpoint/2010/main" val="26443543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4ABCE-8754-429F-91E9-936D922FFB0E}"/>
              </a:ext>
            </a:extLst>
          </p:cNvPr>
          <p:cNvSpPr>
            <a:spLocks noGrp="1"/>
          </p:cNvSpPr>
          <p:nvPr>
            <p:ph type="title"/>
          </p:nvPr>
        </p:nvSpPr>
        <p:spPr/>
        <p:txBody>
          <a:bodyPr/>
          <a:lstStyle/>
          <a:p>
            <a:r>
              <a:rPr lang="en-US" dirty="0"/>
              <a:t>Application Scenario</a:t>
            </a:r>
            <a:endParaRPr lang="en-AT" dirty="0"/>
          </a:p>
        </p:txBody>
      </p:sp>
      <p:sp>
        <p:nvSpPr>
          <p:cNvPr id="3" name="Content Placeholder 2">
            <a:extLst>
              <a:ext uri="{FF2B5EF4-FFF2-40B4-BE49-F238E27FC236}">
                <a16:creationId xmlns:a16="http://schemas.microsoft.com/office/drawing/2014/main" id="{54ED3587-5769-4B04-A2CB-4E35BD0E30D1}"/>
              </a:ext>
            </a:extLst>
          </p:cNvPr>
          <p:cNvSpPr>
            <a:spLocks noGrp="1"/>
          </p:cNvSpPr>
          <p:nvPr>
            <p:ph idx="1"/>
          </p:nvPr>
        </p:nvSpPr>
        <p:spPr/>
        <p:txBody>
          <a:bodyPr/>
          <a:lstStyle/>
          <a:p>
            <a:endParaRPr lang="en-AT" dirty="0"/>
          </a:p>
        </p:txBody>
      </p:sp>
      <p:sp>
        <p:nvSpPr>
          <p:cNvPr id="4" name="Rectangle: Rounded Corners 3">
            <a:extLst>
              <a:ext uri="{FF2B5EF4-FFF2-40B4-BE49-F238E27FC236}">
                <a16:creationId xmlns:a16="http://schemas.microsoft.com/office/drawing/2014/main" id="{F5795BE5-3B24-4035-9917-B094052E4396}"/>
              </a:ext>
            </a:extLst>
          </p:cNvPr>
          <p:cNvSpPr/>
          <p:nvPr/>
        </p:nvSpPr>
        <p:spPr>
          <a:xfrm>
            <a:off x="1656180" y="1823257"/>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sp>
        <p:nvSpPr>
          <p:cNvPr id="5" name="Rectangle: Rounded Corners 4">
            <a:extLst>
              <a:ext uri="{FF2B5EF4-FFF2-40B4-BE49-F238E27FC236}">
                <a16:creationId xmlns:a16="http://schemas.microsoft.com/office/drawing/2014/main" id="{BCA3E58E-EC30-4ACD-9272-CDD8645692F0}"/>
              </a:ext>
            </a:extLst>
          </p:cNvPr>
          <p:cNvSpPr/>
          <p:nvPr/>
        </p:nvSpPr>
        <p:spPr>
          <a:xfrm>
            <a:off x="1656179" y="2164060"/>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sp>
        <p:nvSpPr>
          <p:cNvPr id="6" name="Rectangle: Rounded Corners 5">
            <a:extLst>
              <a:ext uri="{FF2B5EF4-FFF2-40B4-BE49-F238E27FC236}">
                <a16:creationId xmlns:a16="http://schemas.microsoft.com/office/drawing/2014/main" id="{14F6E609-049F-484E-B026-DF168447EDE6}"/>
              </a:ext>
            </a:extLst>
          </p:cNvPr>
          <p:cNvSpPr/>
          <p:nvPr/>
        </p:nvSpPr>
        <p:spPr>
          <a:xfrm>
            <a:off x="1656179" y="2504863"/>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cxnSp>
        <p:nvCxnSpPr>
          <p:cNvPr id="7" name="Straight Arrow Connector 6">
            <a:extLst>
              <a:ext uri="{FF2B5EF4-FFF2-40B4-BE49-F238E27FC236}">
                <a16:creationId xmlns:a16="http://schemas.microsoft.com/office/drawing/2014/main" id="{DECCF0CA-75AA-45B0-8F01-5C5B1C8DDE00}"/>
              </a:ext>
            </a:extLst>
          </p:cNvPr>
          <p:cNvCxnSpPr/>
          <p:nvPr/>
        </p:nvCxnSpPr>
        <p:spPr>
          <a:xfrm>
            <a:off x="1590115" y="1459810"/>
            <a:ext cx="0" cy="133427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A64118EB-5990-4083-AFF2-EB4BA5D34784}"/>
              </a:ext>
            </a:extLst>
          </p:cNvPr>
          <p:cNvSpPr/>
          <p:nvPr/>
        </p:nvSpPr>
        <p:spPr>
          <a:xfrm>
            <a:off x="1654643" y="1482453"/>
            <a:ext cx="809689" cy="282934"/>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b="1" dirty="0">
                <a:solidFill>
                  <a:schemeClr val="tx1"/>
                </a:solidFill>
              </a:rPr>
              <a:t>Target tweet</a:t>
            </a:r>
          </a:p>
        </p:txBody>
      </p:sp>
      <p:sp>
        <p:nvSpPr>
          <p:cNvPr id="9" name="Rectangle: Rounded Corners 8">
            <a:extLst>
              <a:ext uri="{FF2B5EF4-FFF2-40B4-BE49-F238E27FC236}">
                <a16:creationId xmlns:a16="http://schemas.microsoft.com/office/drawing/2014/main" id="{B31E3BB1-5DF0-4BB0-90D9-9D6B3A5D11D6}"/>
              </a:ext>
            </a:extLst>
          </p:cNvPr>
          <p:cNvSpPr/>
          <p:nvPr/>
        </p:nvSpPr>
        <p:spPr>
          <a:xfrm>
            <a:off x="3174350" y="2162813"/>
            <a:ext cx="809689" cy="282934"/>
          </a:xfrm>
          <a:prstGeom prst="roundRect">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p>
        </p:txBody>
      </p:sp>
      <p:cxnSp>
        <p:nvCxnSpPr>
          <p:cNvPr id="10" name="Connector: Elbow 9">
            <a:extLst>
              <a:ext uri="{FF2B5EF4-FFF2-40B4-BE49-F238E27FC236}">
                <a16:creationId xmlns:a16="http://schemas.microsoft.com/office/drawing/2014/main" id="{62BF959D-A562-4F7B-8C42-824B104280F5}"/>
              </a:ext>
            </a:extLst>
          </p:cNvPr>
          <p:cNvCxnSpPr>
            <a:stCxn id="4" idx="3"/>
            <a:endCxn id="9" idx="1"/>
          </p:cNvCxnSpPr>
          <p:nvPr/>
        </p:nvCxnSpPr>
        <p:spPr>
          <a:xfrm>
            <a:off x="2465868" y="1964723"/>
            <a:ext cx="708482" cy="339557"/>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1" name="Connector: Elbow 10">
            <a:extLst>
              <a:ext uri="{FF2B5EF4-FFF2-40B4-BE49-F238E27FC236}">
                <a16:creationId xmlns:a16="http://schemas.microsoft.com/office/drawing/2014/main" id="{D296225C-82E0-4382-9623-0F32C3F89068}"/>
              </a:ext>
            </a:extLst>
          </p:cNvPr>
          <p:cNvCxnSpPr>
            <a:cxnSpLocks/>
            <a:stCxn id="6" idx="3"/>
            <a:endCxn id="9" idx="1"/>
          </p:cNvCxnSpPr>
          <p:nvPr/>
        </p:nvCxnSpPr>
        <p:spPr>
          <a:xfrm flipV="1">
            <a:off x="2465868" y="2304280"/>
            <a:ext cx="708482" cy="342050"/>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2" name="Connector: Elbow 11">
            <a:extLst>
              <a:ext uri="{FF2B5EF4-FFF2-40B4-BE49-F238E27FC236}">
                <a16:creationId xmlns:a16="http://schemas.microsoft.com/office/drawing/2014/main" id="{B2414C0B-5B73-4246-BDB9-7AE8286AA23D}"/>
              </a:ext>
            </a:extLst>
          </p:cNvPr>
          <p:cNvCxnSpPr>
            <a:cxnSpLocks/>
            <a:stCxn id="5" idx="3"/>
            <a:endCxn id="9" idx="1"/>
          </p:cNvCxnSpPr>
          <p:nvPr/>
        </p:nvCxnSpPr>
        <p:spPr>
          <a:xfrm flipV="1">
            <a:off x="2465868" y="2304280"/>
            <a:ext cx="708482" cy="1247"/>
          </a:xfrm>
          <a:prstGeom prst="bentConnector3">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0CE58762-3103-4970-A865-76F32A6F5D03}"/>
              </a:ext>
            </a:extLst>
          </p:cNvPr>
          <p:cNvSpPr txBox="1"/>
          <p:nvPr/>
        </p:nvSpPr>
        <p:spPr>
          <a:xfrm>
            <a:off x="3064244" y="2140852"/>
            <a:ext cx="1029899" cy="321306"/>
          </a:xfrm>
          <a:prstGeom prst="rect">
            <a:avLst/>
          </a:prstGeom>
          <a:noFill/>
        </p:spPr>
        <p:txBody>
          <a:bodyPr wrap="square" rtlCol="0">
            <a:spAutoFit/>
          </a:bodyPr>
          <a:lstStyle/>
          <a:p>
            <a:pPr algn="ctr"/>
            <a:r>
              <a:rPr lang="en-GB" sz="700" b="1" dirty="0"/>
              <a:t>Follow-up tweet</a:t>
            </a:r>
          </a:p>
          <a:p>
            <a:pPr algn="ctr"/>
            <a:r>
              <a:rPr lang="en-GB" sz="788" dirty="0"/>
              <a:t>(select one)</a:t>
            </a:r>
            <a:endParaRPr lang="LID4096" sz="788" dirty="0"/>
          </a:p>
        </p:txBody>
      </p:sp>
      <p:sp>
        <p:nvSpPr>
          <p:cNvPr id="14" name="Frame 13">
            <a:extLst>
              <a:ext uri="{FF2B5EF4-FFF2-40B4-BE49-F238E27FC236}">
                <a16:creationId xmlns:a16="http://schemas.microsoft.com/office/drawing/2014/main" id="{DC5016D1-D141-45C8-915A-315A0AD8D0F5}"/>
              </a:ext>
            </a:extLst>
          </p:cNvPr>
          <p:cNvSpPr/>
          <p:nvPr/>
        </p:nvSpPr>
        <p:spPr>
          <a:xfrm>
            <a:off x="4505020" y="1628113"/>
            <a:ext cx="708463" cy="69861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1800">
              <a:solidFill>
                <a:schemeClr val="tx1"/>
              </a:solidFill>
            </a:endParaRPr>
          </a:p>
        </p:txBody>
      </p:sp>
      <p:sp>
        <p:nvSpPr>
          <p:cNvPr id="15" name="TextBox 14">
            <a:extLst>
              <a:ext uri="{FF2B5EF4-FFF2-40B4-BE49-F238E27FC236}">
                <a16:creationId xmlns:a16="http://schemas.microsoft.com/office/drawing/2014/main" id="{1E05AB3D-D6F9-450D-AAC2-2D1FDAD4B51E}"/>
              </a:ext>
            </a:extLst>
          </p:cNvPr>
          <p:cNvSpPr txBox="1"/>
          <p:nvPr/>
        </p:nvSpPr>
        <p:spPr>
          <a:xfrm>
            <a:off x="4502075" y="1827463"/>
            <a:ext cx="708462" cy="230832"/>
          </a:xfrm>
          <a:prstGeom prst="rect">
            <a:avLst/>
          </a:prstGeom>
          <a:noFill/>
        </p:spPr>
        <p:txBody>
          <a:bodyPr wrap="square" rtlCol="0">
            <a:spAutoFit/>
          </a:bodyPr>
          <a:lstStyle/>
          <a:p>
            <a:pPr algn="ctr"/>
            <a:r>
              <a:rPr lang="en-GB" sz="900" dirty="0"/>
              <a:t>Classifier</a:t>
            </a:r>
            <a:endParaRPr lang="LID4096" sz="900" dirty="0"/>
          </a:p>
        </p:txBody>
      </p:sp>
      <p:cxnSp>
        <p:nvCxnSpPr>
          <p:cNvPr id="16" name="Connector: Elbow 15">
            <a:extLst>
              <a:ext uri="{FF2B5EF4-FFF2-40B4-BE49-F238E27FC236}">
                <a16:creationId xmlns:a16="http://schemas.microsoft.com/office/drawing/2014/main" id="{0D49153F-61EC-48DC-9959-B81DFFBE46B0}"/>
              </a:ext>
            </a:extLst>
          </p:cNvPr>
          <p:cNvCxnSpPr>
            <a:stCxn id="9" idx="3"/>
            <a:endCxn id="14" idx="1"/>
          </p:cNvCxnSpPr>
          <p:nvPr/>
        </p:nvCxnSpPr>
        <p:spPr>
          <a:xfrm flipV="1">
            <a:off x="3984038" y="1977422"/>
            <a:ext cx="520982" cy="32685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21FA7F13-5459-4D8C-B41E-24EFF480029A}"/>
              </a:ext>
            </a:extLst>
          </p:cNvPr>
          <p:cNvSpPr txBox="1"/>
          <p:nvPr/>
        </p:nvSpPr>
        <p:spPr>
          <a:xfrm>
            <a:off x="5302777" y="1700423"/>
            <a:ext cx="2397562" cy="553998"/>
          </a:xfrm>
          <a:prstGeom prst="rect">
            <a:avLst/>
          </a:prstGeom>
          <a:noFill/>
        </p:spPr>
        <p:txBody>
          <a:bodyPr wrap="square" rtlCol="0">
            <a:spAutoFit/>
          </a:bodyPr>
          <a:lstStyle/>
          <a:p>
            <a:r>
              <a:rPr lang="en-GB" sz="1000" b="1" dirty="0"/>
              <a:t>Does</a:t>
            </a:r>
            <a:r>
              <a:rPr lang="en-GB" sz="1000" dirty="0"/>
              <a:t> any of the follow-up tweet </a:t>
            </a:r>
            <a:r>
              <a:rPr lang="en-GB" sz="1000" b="1" dirty="0"/>
              <a:t>changes</a:t>
            </a:r>
            <a:r>
              <a:rPr lang="en-GB" sz="1000" dirty="0"/>
              <a:t> the temporal validity duration of the </a:t>
            </a:r>
            <a:r>
              <a:rPr lang="en-GB" sz="1000" b="1" dirty="0"/>
              <a:t>original tweet</a:t>
            </a:r>
            <a:r>
              <a:rPr lang="en-GB" sz="1000" dirty="0"/>
              <a:t>?</a:t>
            </a:r>
            <a:endParaRPr lang="LID4096" sz="1000" dirty="0"/>
          </a:p>
        </p:txBody>
      </p:sp>
      <p:cxnSp>
        <p:nvCxnSpPr>
          <p:cNvPr id="18" name="Connector: Elbow 17">
            <a:extLst>
              <a:ext uri="{FF2B5EF4-FFF2-40B4-BE49-F238E27FC236}">
                <a16:creationId xmlns:a16="http://schemas.microsoft.com/office/drawing/2014/main" id="{7D88EC8A-33E1-4551-BFA1-DC94BAE9520E}"/>
              </a:ext>
            </a:extLst>
          </p:cNvPr>
          <p:cNvCxnSpPr>
            <a:cxnSpLocks/>
            <a:stCxn id="8" idx="3"/>
          </p:cNvCxnSpPr>
          <p:nvPr/>
        </p:nvCxnSpPr>
        <p:spPr>
          <a:xfrm>
            <a:off x="2464331" y="1623920"/>
            <a:ext cx="2052020" cy="199336"/>
          </a:xfrm>
          <a:prstGeom prst="bentConnector3">
            <a:avLst/>
          </a:prstGeom>
          <a:ln w="28575">
            <a:solidFill>
              <a:schemeClr val="tx2">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BCCA99FA-895D-43BE-9E5D-3763CF6976C0}"/>
              </a:ext>
            </a:extLst>
          </p:cNvPr>
          <p:cNvPicPr>
            <a:picLocks noChangeAspect="1"/>
          </p:cNvPicPr>
          <p:nvPr/>
        </p:nvPicPr>
        <p:blipFill rotWithShape="1">
          <a:blip r:embed="rId2"/>
          <a:srcRect l="72070" t="47957" b="13308"/>
          <a:stretch/>
        </p:blipFill>
        <p:spPr>
          <a:xfrm>
            <a:off x="4457017" y="2343149"/>
            <a:ext cx="1033592" cy="914401"/>
          </a:xfrm>
          <a:prstGeom prst="rect">
            <a:avLst/>
          </a:prstGeom>
        </p:spPr>
      </p:pic>
      <p:sp>
        <p:nvSpPr>
          <p:cNvPr id="30" name="TextBox 29">
            <a:extLst>
              <a:ext uri="{FF2B5EF4-FFF2-40B4-BE49-F238E27FC236}">
                <a16:creationId xmlns:a16="http://schemas.microsoft.com/office/drawing/2014/main" id="{E4A8E2DE-666E-47C6-AB03-DF2A8CB558DB}"/>
              </a:ext>
            </a:extLst>
          </p:cNvPr>
          <p:cNvSpPr txBox="1"/>
          <p:nvPr/>
        </p:nvSpPr>
        <p:spPr>
          <a:xfrm>
            <a:off x="911515" y="3591461"/>
            <a:ext cx="4724394" cy="230832"/>
          </a:xfrm>
          <a:prstGeom prst="rect">
            <a:avLst/>
          </a:prstGeom>
          <a:noFill/>
          <a:ln w="12700">
            <a:solidFill>
              <a:srgbClr val="0070C0"/>
            </a:solidFill>
          </a:ln>
        </p:spPr>
        <p:txBody>
          <a:bodyPr wrap="square">
            <a:spAutoFit/>
          </a:bodyPr>
          <a:lstStyle/>
          <a:p>
            <a:r>
              <a:rPr lang="en-GB" sz="900" b="1" dirty="0">
                <a:latin typeface="+mj-lt"/>
              </a:rPr>
              <a:t>“I have a doctors appt in 10 minutes which means I might have to wait for an hour”</a:t>
            </a:r>
            <a:endParaRPr lang="LID4096" sz="900" b="1" dirty="0">
              <a:latin typeface="+mj-lt"/>
            </a:endParaRPr>
          </a:p>
        </p:txBody>
      </p:sp>
      <p:sp>
        <p:nvSpPr>
          <p:cNvPr id="31" name="TextBox 30">
            <a:extLst>
              <a:ext uri="{FF2B5EF4-FFF2-40B4-BE49-F238E27FC236}">
                <a16:creationId xmlns:a16="http://schemas.microsoft.com/office/drawing/2014/main" id="{37B06870-62AC-4D73-9165-D21202771CE9}"/>
              </a:ext>
            </a:extLst>
          </p:cNvPr>
          <p:cNvSpPr txBox="1"/>
          <p:nvPr/>
        </p:nvSpPr>
        <p:spPr>
          <a:xfrm>
            <a:off x="1420886" y="4118662"/>
            <a:ext cx="4141713" cy="213585"/>
          </a:xfrm>
          <a:prstGeom prst="rect">
            <a:avLst/>
          </a:prstGeom>
          <a:noFill/>
        </p:spPr>
        <p:txBody>
          <a:bodyPr wrap="square">
            <a:spAutoFit/>
          </a:bodyPr>
          <a:lstStyle/>
          <a:p>
            <a:r>
              <a:rPr lang="en-GB" sz="788" b="1" dirty="0">
                <a:solidFill>
                  <a:schemeClr val="accent2"/>
                </a:solidFill>
                <a:latin typeface="+mj-lt"/>
              </a:rPr>
              <a:t>“The doctor was actually on time for once, so glad the visit is going quickly”</a:t>
            </a:r>
            <a:endParaRPr lang="LID4096" sz="788" b="1" dirty="0">
              <a:solidFill>
                <a:schemeClr val="accent2"/>
              </a:solidFill>
              <a:latin typeface="+mj-lt"/>
            </a:endParaRPr>
          </a:p>
        </p:txBody>
      </p:sp>
      <p:sp>
        <p:nvSpPr>
          <p:cNvPr id="32" name="TextBox 31">
            <a:extLst>
              <a:ext uri="{FF2B5EF4-FFF2-40B4-BE49-F238E27FC236}">
                <a16:creationId xmlns:a16="http://schemas.microsoft.com/office/drawing/2014/main" id="{82A12A48-0FCC-4B80-834A-BBB4716568BB}"/>
              </a:ext>
            </a:extLst>
          </p:cNvPr>
          <p:cNvSpPr txBox="1"/>
          <p:nvPr/>
        </p:nvSpPr>
        <p:spPr>
          <a:xfrm>
            <a:off x="1420886" y="3884403"/>
            <a:ext cx="4457507" cy="213585"/>
          </a:xfrm>
          <a:prstGeom prst="rect">
            <a:avLst/>
          </a:prstGeom>
          <a:noFill/>
        </p:spPr>
        <p:txBody>
          <a:bodyPr wrap="square">
            <a:spAutoFit/>
          </a:bodyPr>
          <a:lstStyle/>
          <a:p>
            <a:r>
              <a:rPr lang="en-GB" sz="788" b="1" dirty="0">
                <a:solidFill>
                  <a:schemeClr val="accent2"/>
                </a:solidFill>
                <a:latin typeface="+mj-lt"/>
              </a:rPr>
              <a:t>“Tick tock. This is always so boring, no one ever tells me how long I am going to be here.”</a:t>
            </a:r>
            <a:endParaRPr lang="LID4096" sz="788" b="1" dirty="0">
              <a:solidFill>
                <a:schemeClr val="accent2"/>
              </a:solidFill>
              <a:latin typeface="+mj-lt"/>
            </a:endParaRPr>
          </a:p>
        </p:txBody>
      </p:sp>
      <p:sp>
        <p:nvSpPr>
          <p:cNvPr id="33" name="TextBox 32">
            <a:extLst>
              <a:ext uri="{FF2B5EF4-FFF2-40B4-BE49-F238E27FC236}">
                <a16:creationId xmlns:a16="http://schemas.microsoft.com/office/drawing/2014/main" id="{01741996-69F5-4CD4-A4D3-9B51C61CE6CE}"/>
              </a:ext>
            </a:extLst>
          </p:cNvPr>
          <p:cNvSpPr txBox="1"/>
          <p:nvPr/>
        </p:nvSpPr>
        <p:spPr>
          <a:xfrm>
            <a:off x="1415553" y="4366390"/>
            <a:ext cx="4457506" cy="213585"/>
          </a:xfrm>
          <a:prstGeom prst="rect">
            <a:avLst/>
          </a:prstGeom>
          <a:noFill/>
        </p:spPr>
        <p:txBody>
          <a:bodyPr wrap="square">
            <a:spAutoFit/>
          </a:bodyPr>
          <a:lstStyle/>
          <a:p>
            <a:r>
              <a:rPr lang="en-GB" sz="788" b="1" dirty="0">
                <a:solidFill>
                  <a:schemeClr val="accent2"/>
                </a:solidFill>
                <a:latin typeface="+mj-lt"/>
              </a:rPr>
              <a:t>“The doctor got called away on an emergency. Will have to reschedule later this week.”</a:t>
            </a:r>
            <a:endParaRPr lang="LID4096" sz="788" b="1" dirty="0">
              <a:solidFill>
                <a:schemeClr val="accent2"/>
              </a:solidFill>
              <a:latin typeface="+mj-lt"/>
            </a:endParaRPr>
          </a:p>
        </p:txBody>
      </p:sp>
      <p:sp>
        <p:nvSpPr>
          <p:cNvPr id="34" name="TextBox 33">
            <a:extLst>
              <a:ext uri="{FF2B5EF4-FFF2-40B4-BE49-F238E27FC236}">
                <a16:creationId xmlns:a16="http://schemas.microsoft.com/office/drawing/2014/main" id="{D18CA593-0CC3-4F39-86B7-6AED01DA2C73}"/>
              </a:ext>
            </a:extLst>
          </p:cNvPr>
          <p:cNvSpPr txBox="1"/>
          <p:nvPr/>
        </p:nvSpPr>
        <p:spPr>
          <a:xfrm>
            <a:off x="5638800" y="3882503"/>
            <a:ext cx="1552718" cy="215444"/>
          </a:xfrm>
          <a:prstGeom prst="rect">
            <a:avLst/>
          </a:prstGeom>
          <a:noFill/>
        </p:spPr>
        <p:txBody>
          <a:bodyPr wrap="square">
            <a:spAutoFit/>
          </a:bodyPr>
          <a:lstStyle/>
          <a:p>
            <a:r>
              <a:rPr lang="en-GB" sz="800" dirty="0">
                <a:latin typeface="+mj-lt"/>
              </a:rPr>
              <a:t>No change in expected validity.</a:t>
            </a:r>
            <a:endParaRPr lang="LID4096" sz="800" dirty="0">
              <a:latin typeface="+mj-lt"/>
            </a:endParaRPr>
          </a:p>
        </p:txBody>
      </p:sp>
      <p:sp>
        <p:nvSpPr>
          <p:cNvPr id="35" name="TextBox 34">
            <a:extLst>
              <a:ext uri="{FF2B5EF4-FFF2-40B4-BE49-F238E27FC236}">
                <a16:creationId xmlns:a16="http://schemas.microsoft.com/office/drawing/2014/main" id="{DEFC97D5-0C37-4C14-918F-6C02D3DF0452}"/>
              </a:ext>
            </a:extLst>
          </p:cNvPr>
          <p:cNvSpPr txBox="1"/>
          <p:nvPr/>
        </p:nvSpPr>
        <p:spPr>
          <a:xfrm>
            <a:off x="5635909" y="4366390"/>
            <a:ext cx="1992212" cy="215444"/>
          </a:xfrm>
          <a:prstGeom prst="rect">
            <a:avLst/>
          </a:prstGeom>
          <a:noFill/>
        </p:spPr>
        <p:txBody>
          <a:bodyPr wrap="square">
            <a:spAutoFit/>
          </a:bodyPr>
          <a:lstStyle/>
          <a:p>
            <a:r>
              <a:rPr lang="en-GB" sz="800" b="1" dirty="0">
                <a:solidFill>
                  <a:srgbClr val="0070C0"/>
                </a:solidFill>
                <a:latin typeface="+mj-lt"/>
              </a:rPr>
              <a:t>Increased</a:t>
            </a:r>
            <a:r>
              <a:rPr lang="en-GB" sz="800" dirty="0">
                <a:latin typeface="+mj-lt"/>
              </a:rPr>
              <a:t> expected validity</a:t>
            </a:r>
            <a:endParaRPr lang="LID4096" sz="800" dirty="0">
              <a:latin typeface="+mj-lt"/>
            </a:endParaRPr>
          </a:p>
        </p:txBody>
      </p:sp>
      <p:sp>
        <p:nvSpPr>
          <p:cNvPr id="36" name="Plus Sign 35">
            <a:extLst>
              <a:ext uri="{FF2B5EF4-FFF2-40B4-BE49-F238E27FC236}">
                <a16:creationId xmlns:a16="http://schemas.microsoft.com/office/drawing/2014/main" id="{114F825D-33E6-4EB4-BE4F-12B2BD307FEC}"/>
              </a:ext>
            </a:extLst>
          </p:cNvPr>
          <p:cNvSpPr/>
          <p:nvPr/>
        </p:nvSpPr>
        <p:spPr>
          <a:xfrm>
            <a:off x="1286963" y="3937706"/>
            <a:ext cx="128591" cy="128591"/>
          </a:xfrm>
          <a:prstGeom prst="mathPlus">
            <a:avLst>
              <a:gd name="adj1" fmla="val 1240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sz="1013">
              <a:latin typeface="+mj-lt"/>
            </a:endParaRPr>
          </a:p>
        </p:txBody>
      </p:sp>
      <p:sp>
        <p:nvSpPr>
          <p:cNvPr id="37" name="Plus Sign 36">
            <a:extLst>
              <a:ext uri="{FF2B5EF4-FFF2-40B4-BE49-F238E27FC236}">
                <a16:creationId xmlns:a16="http://schemas.microsoft.com/office/drawing/2014/main" id="{CF6723FE-2CBA-4DB6-96E1-04F8A6B8E482}"/>
              </a:ext>
            </a:extLst>
          </p:cNvPr>
          <p:cNvSpPr/>
          <p:nvPr/>
        </p:nvSpPr>
        <p:spPr>
          <a:xfrm>
            <a:off x="1284949" y="4181307"/>
            <a:ext cx="128591" cy="128591"/>
          </a:xfrm>
          <a:prstGeom prst="mathPlus">
            <a:avLst>
              <a:gd name="adj1" fmla="val 1240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sz="1013" dirty="0">
              <a:latin typeface="+mj-lt"/>
            </a:endParaRPr>
          </a:p>
        </p:txBody>
      </p:sp>
      <p:sp>
        <p:nvSpPr>
          <p:cNvPr id="38" name="Plus Sign 37">
            <a:extLst>
              <a:ext uri="{FF2B5EF4-FFF2-40B4-BE49-F238E27FC236}">
                <a16:creationId xmlns:a16="http://schemas.microsoft.com/office/drawing/2014/main" id="{3FC2EBBE-4FA6-43CA-8945-522EF2011827}"/>
              </a:ext>
            </a:extLst>
          </p:cNvPr>
          <p:cNvSpPr/>
          <p:nvPr/>
        </p:nvSpPr>
        <p:spPr>
          <a:xfrm>
            <a:off x="1284949" y="4424485"/>
            <a:ext cx="128591" cy="128591"/>
          </a:xfrm>
          <a:prstGeom prst="mathPlus">
            <a:avLst>
              <a:gd name="adj1" fmla="val 12409"/>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LID4096" sz="1013" dirty="0">
              <a:latin typeface="+mj-lt"/>
            </a:endParaRPr>
          </a:p>
        </p:txBody>
      </p:sp>
      <p:sp>
        <p:nvSpPr>
          <p:cNvPr id="39" name="TextBox 38">
            <a:extLst>
              <a:ext uri="{FF2B5EF4-FFF2-40B4-BE49-F238E27FC236}">
                <a16:creationId xmlns:a16="http://schemas.microsoft.com/office/drawing/2014/main" id="{9F791FB2-8925-45DD-8FE0-E0E966887D9C}"/>
              </a:ext>
            </a:extLst>
          </p:cNvPr>
          <p:cNvSpPr txBox="1"/>
          <p:nvPr/>
        </p:nvSpPr>
        <p:spPr>
          <a:xfrm>
            <a:off x="5635909" y="4116803"/>
            <a:ext cx="3537338" cy="215444"/>
          </a:xfrm>
          <a:prstGeom prst="rect">
            <a:avLst/>
          </a:prstGeom>
          <a:noFill/>
        </p:spPr>
        <p:txBody>
          <a:bodyPr wrap="square">
            <a:spAutoFit/>
          </a:bodyPr>
          <a:lstStyle/>
          <a:p>
            <a:r>
              <a:rPr lang="en-GB" sz="800" b="1" dirty="0">
                <a:solidFill>
                  <a:srgbClr val="C00000"/>
                </a:solidFill>
                <a:latin typeface="+mj-lt"/>
              </a:rPr>
              <a:t>Decreased</a:t>
            </a:r>
            <a:r>
              <a:rPr lang="en-GB" sz="800" dirty="0">
                <a:latin typeface="+mj-lt"/>
              </a:rPr>
              <a:t> expected validity</a:t>
            </a:r>
            <a:endParaRPr lang="LID4096" sz="800" dirty="0">
              <a:latin typeface="+mj-lt"/>
            </a:endParaRPr>
          </a:p>
        </p:txBody>
      </p:sp>
    </p:spTree>
    <p:extLst>
      <p:ext uri="{BB962C8B-B14F-4D97-AF65-F5344CB8AC3E}">
        <p14:creationId xmlns:p14="http://schemas.microsoft.com/office/powerpoint/2010/main" val="1222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P spid="13" grpId="0"/>
      <p:bldP spid="14" grpId="0" animBg="1"/>
      <p:bldP spid="15" grpId="0"/>
      <p:bldP spid="17" grpId="0"/>
      <p:bldP spid="30" grpId="0" animBg="1"/>
      <p:bldP spid="31" grpId="0"/>
      <p:bldP spid="32" grpId="0"/>
      <p:bldP spid="33" grpId="0"/>
      <p:bldP spid="34" grpId="0"/>
      <p:bldP spid="35" grpId="0"/>
      <p:bldP spid="36" grpId="0" animBg="1"/>
      <p:bldP spid="37" grpId="0" animBg="1"/>
      <p:bldP spid="38" grpId="0" animBg="1"/>
      <p:bldP spid="3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A8A42-FFDE-4F23-BFA8-C24ADA171B5E}"/>
              </a:ext>
            </a:extLst>
          </p:cNvPr>
          <p:cNvSpPr>
            <a:spLocks noGrp="1"/>
          </p:cNvSpPr>
          <p:nvPr>
            <p:ph type="title"/>
          </p:nvPr>
        </p:nvSpPr>
        <p:spPr/>
        <p:txBody>
          <a:bodyPr/>
          <a:lstStyle/>
          <a:p>
            <a:r>
              <a:rPr lang="en-US" dirty="0"/>
              <a:t>Dataset building</a:t>
            </a:r>
            <a:endParaRPr lang="en-AT" dirty="0"/>
          </a:p>
        </p:txBody>
      </p:sp>
      <p:sp>
        <p:nvSpPr>
          <p:cNvPr id="3" name="Content Placeholder 2">
            <a:extLst>
              <a:ext uri="{FF2B5EF4-FFF2-40B4-BE49-F238E27FC236}">
                <a16:creationId xmlns:a16="http://schemas.microsoft.com/office/drawing/2014/main" id="{42280F3A-E4A1-465A-9663-C3CAC991C7E4}"/>
              </a:ext>
            </a:extLst>
          </p:cNvPr>
          <p:cNvSpPr>
            <a:spLocks noGrp="1"/>
          </p:cNvSpPr>
          <p:nvPr>
            <p:ph idx="1"/>
          </p:nvPr>
        </p:nvSpPr>
        <p:spPr/>
        <p:txBody>
          <a:bodyPr/>
          <a:lstStyle/>
          <a:p>
            <a:r>
              <a:rPr lang="en-US" dirty="0"/>
              <a:t>Size: </a:t>
            </a:r>
            <a:r>
              <a:rPr lang="en-US" dirty="0">
                <a:solidFill>
                  <a:srgbClr val="0070C0"/>
                </a:solidFill>
              </a:rPr>
              <a:t>5k </a:t>
            </a:r>
          </a:p>
          <a:p>
            <a:r>
              <a:rPr lang="en-US" dirty="0"/>
              <a:t>Source: </a:t>
            </a:r>
            <a:r>
              <a:rPr lang="en-US" dirty="0">
                <a:solidFill>
                  <a:srgbClr val="0070C0"/>
                </a:solidFill>
              </a:rPr>
              <a:t>sentences from Twitter</a:t>
            </a:r>
          </a:p>
          <a:p>
            <a:r>
              <a:rPr lang="en-US" dirty="0"/>
              <a:t>Generation way: </a:t>
            </a:r>
            <a:r>
              <a:rPr lang="en-US" dirty="0">
                <a:solidFill>
                  <a:srgbClr val="0070C0"/>
                </a:solidFill>
              </a:rPr>
              <a:t>crowdsourcing</a:t>
            </a:r>
          </a:p>
          <a:p>
            <a:endParaRPr lang="en-AT" dirty="0"/>
          </a:p>
        </p:txBody>
      </p:sp>
      <p:pic>
        <p:nvPicPr>
          <p:cNvPr id="4" name="Picture 3">
            <a:extLst>
              <a:ext uri="{FF2B5EF4-FFF2-40B4-BE49-F238E27FC236}">
                <a16:creationId xmlns:a16="http://schemas.microsoft.com/office/drawing/2014/main" id="{93A6D691-FA38-4828-B8D8-C6E2692B7AD3}"/>
              </a:ext>
            </a:extLst>
          </p:cNvPr>
          <p:cNvPicPr>
            <a:picLocks noChangeAspect="1"/>
          </p:cNvPicPr>
          <p:nvPr/>
        </p:nvPicPr>
        <p:blipFill>
          <a:blip r:embed="rId2"/>
          <a:stretch>
            <a:fillRect/>
          </a:stretch>
        </p:blipFill>
        <p:spPr>
          <a:xfrm>
            <a:off x="5551013" y="410767"/>
            <a:ext cx="2964337" cy="1916904"/>
          </a:xfrm>
          <a:prstGeom prst="rect">
            <a:avLst/>
          </a:prstGeom>
        </p:spPr>
      </p:pic>
      <p:pic>
        <p:nvPicPr>
          <p:cNvPr id="5" name="Picture 4">
            <a:extLst>
              <a:ext uri="{FF2B5EF4-FFF2-40B4-BE49-F238E27FC236}">
                <a16:creationId xmlns:a16="http://schemas.microsoft.com/office/drawing/2014/main" id="{42451FD1-5EE9-4B05-8F7C-58F57CBB64F4}"/>
              </a:ext>
            </a:extLst>
          </p:cNvPr>
          <p:cNvPicPr>
            <a:picLocks noChangeAspect="1"/>
          </p:cNvPicPr>
          <p:nvPr/>
        </p:nvPicPr>
        <p:blipFill>
          <a:blip r:embed="rId3"/>
          <a:stretch>
            <a:fillRect/>
          </a:stretch>
        </p:blipFill>
        <p:spPr>
          <a:xfrm>
            <a:off x="152400" y="3105150"/>
            <a:ext cx="2781658" cy="906615"/>
          </a:xfrm>
          <a:prstGeom prst="rect">
            <a:avLst/>
          </a:prstGeom>
        </p:spPr>
      </p:pic>
      <p:pic>
        <p:nvPicPr>
          <p:cNvPr id="6" name="Picture 5">
            <a:extLst>
              <a:ext uri="{FF2B5EF4-FFF2-40B4-BE49-F238E27FC236}">
                <a16:creationId xmlns:a16="http://schemas.microsoft.com/office/drawing/2014/main" id="{A9B35DF0-7AB5-4F91-B586-4A667CF3950C}"/>
              </a:ext>
            </a:extLst>
          </p:cNvPr>
          <p:cNvPicPr>
            <a:picLocks noChangeAspect="1"/>
          </p:cNvPicPr>
          <p:nvPr/>
        </p:nvPicPr>
        <p:blipFill>
          <a:blip r:embed="rId4"/>
          <a:stretch>
            <a:fillRect/>
          </a:stretch>
        </p:blipFill>
        <p:spPr>
          <a:xfrm>
            <a:off x="5486400" y="3018209"/>
            <a:ext cx="3331813" cy="1295400"/>
          </a:xfrm>
          <a:prstGeom prst="rect">
            <a:avLst/>
          </a:prstGeom>
        </p:spPr>
      </p:pic>
      <p:pic>
        <p:nvPicPr>
          <p:cNvPr id="7" name="Picture 6">
            <a:extLst>
              <a:ext uri="{FF2B5EF4-FFF2-40B4-BE49-F238E27FC236}">
                <a16:creationId xmlns:a16="http://schemas.microsoft.com/office/drawing/2014/main" id="{51FD0812-E51A-48D3-90F4-5CDB618BC75B}"/>
              </a:ext>
            </a:extLst>
          </p:cNvPr>
          <p:cNvPicPr>
            <a:picLocks noChangeAspect="1"/>
          </p:cNvPicPr>
          <p:nvPr/>
        </p:nvPicPr>
        <p:blipFill>
          <a:blip r:embed="rId5"/>
          <a:stretch>
            <a:fillRect/>
          </a:stretch>
        </p:blipFill>
        <p:spPr>
          <a:xfrm>
            <a:off x="3139122" y="2744924"/>
            <a:ext cx="2290128" cy="1832102"/>
          </a:xfrm>
          <a:prstGeom prst="rect">
            <a:avLst/>
          </a:prstGeom>
        </p:spPr>
      </p:pic>
    </p:spTree>
    <p:extLst>
      <p:ext uri="{BB962C8B-B14F-4D97-AF65-F5344CB8AC3E}">
        <p14:creationId xmlns:p14="http://schemas.microsoft.com/office/powerpoint/2010/main" val="3198588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C93A-403D-44D1-87D4-CEA5180150AD}"/>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4B1EEC32-E268-4F95-A6F9-558754DFBD5A}"/>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701D445A-E78E-473E-9476-2ED184462CF0}"/>
              </a:ext>
            </a:extLst>
          </p:cNvPr>
          <p:cNvPicPr>
            <a:picLocks noChangeAspect="1"/>
          </p:cNvPicPr>
          <p:nvPr/>
        </p:nvPicPr>
        <p:blipFill>
          <a:blip r:embed="rId2"/>
          <a:stretch>
            <a:fillRect/>
          </a:stretch>
        </p:blipFill>
        <p:spPr>
          <a:xfrm>
            <a:off x="2342908" y="1470001"/>
            <a:ext cx="4458184" cy="3061940"/>
          </a:xfrm>
          <a:prstGeom prst="rect">
            <a:avLst/>
          </a:prstGeom>
        </p:spPr>
      </p:pic>
    </p:spTree>
    <p:extLst>
      <p:ext uri="{BB962C8B-B14F-4D97-AF65-F5344CB8AC3E}">
        <p14:creationId xmlns:p14="http://schemas.microsoft.com/office/powerpoint/2010/main" val="3541135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7AF5D-9B32-4412-B930-052EFC9C2ECF}"/>
              </a:ext>
            </a:extLst>
          </p:cNvPr>
          <p:cNvSpPr>
            <a:spLocks noGrp="1"/>
          </p:cNvSpPr>
          <p:nvPr>
            <p:ph type="title"/>
          </p:nvPr>
        </p:nvSpPr>
        <p:spPr/>
        <p:txBody>
          <a:bodyPr/>
          <a:lstStyle/>
          <a:p>
            <a:r>
              <a:rPr lang="en-US" dirty="0"/>
              <a:t>Results</a:t>
            </a:r>
            <a:endParaRPr lang="en-AT" dirty="0"/>
          </a:p>
        </p:txBody>
      </p:sp>
      <p:sp>
        <p:nvSpPr>
          <p:cNvPr id="3" name="Content Placeholder 2">
            <a:extLst>
              <a:ext uri="{FF2B5EF4-FFF2-40B4-BE49-F238E27FC236}">
                <a16:creationId xmlns:a16="http://schemas.microsoft.com/office/drawing/2014/main" id="{57D2D187-D803-43F2-AE87-D8ABE4B0E331}"/>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0F889FF7-8789-4A21-A4F6-620E481E8D68}"/>
              </a:ext>
            </a:extLst>
          </p:cNvPr>
          <p:cNvPicPr>
            <a:picLocks noChangeAspect="1"/>
          </p:cNvPicPr>
          <p:nvPr/>
        </p:nvPicPr>
        <p:blipFill>
          <a:blip r:embed="rId2"/>
          <a:stretch>
            <a:fillRect/>
          </a:stretch>
        </p:blipFill>
        <p:spPr>
          <a:xfrm>
            <a:off x="650952" y="1875078"/>
            <a:ext cx="2930448" cy="1915872"/>
          </a:xfrm>
          <a:prstGeom prst="rect">
            <a:avLst/>
          </a:prstGeom>
        </p:spPr>
      </p:pic>
      <p:pic>
        <p:nvPicPr>
          <p:cNvPr id="5" name="Picture 4">
            <a:extLst>
              <a:ext uri="{FF2B5EF4-FFF2-40B4-BE49-F238E27FC236}">
                <a16:creationId xmlns:a16="http://schemas.microsoft.com/office/drawing/2014/main" id="{E8D7D5CA-29AB-4084-9BE0-BEA5753B5CAB}"/>
              </a:ext>
            </a:extLst>
          </p:cNvPr>
          <p:cNvPicPr>
            <a:picLocks noChangeAspect="1"/>
          </p:cNvPicPr>
          <p:nvPr/>
        </p:nvPicPr>
        <p:blipFill>
          <a:blip r:embed="rId3"/>
          <a:stretch>
            <a:fillRect/>
          </a:stretch>
        </p:blipFill>
        <p:spPr>
          <a:xfrm>
            <a:off x="4191000" y="520116"/>
            <a:ext cx="3072209" cy="1698206"/>
          </a:xfrm>
          <a:prstGeom prst="rect">
            <a:avLst/>
          </a:prstGeom>
        </p:spPr>
      </p:pic>
      <p:pic>
        <p:nvPicPr>
          <p:cNvPr id="6" name="Picture 5">
            <a:extLst>
              <a:ext uri="{FF2B5EF4-FFF2-40B4-BE49-F238E27FC236}">
                <a16:creationId xmlns:a16="http://schemas.microsoft.com/office/drawing/2014/main" id="{10F19F32-4925-4E28-A084-9F65631103B7}"/>
              </a:ext>
            </a:extLst>
          </p:cNvPr>
          <p:cNvPicPr>
            <a:picLocks noChangeAspect="1"/>
          </p:cNvPicPr>
          <p:nvPr/>
        </p:nvPicPr>
        <p:blipFill>
          <a:blip r:embed="rId4"/>
          <a:stretch>
            <a:fillRect/>
          </a:stretch>
        </p:blipFill>
        <p:spPr>
          <a:xfrm>
            <a:off x="4114799" y="2499122"/>
            <a:ext cx="3207417" cy="1749028"/>
          </a:xfrm>
          <a:prstGeom prst="rect">
            <a:avLst/>
          </a:prstGeom>
        </p:spPr>
      </p:pic>
    </p:spTree>
    <p:extLst>
      <p:ext uri="{BB962C8B-B14F-4D97-AF65-F5344CB8AC3E}">
        <p14:creationId xmlns:p14="http://schemas.microsoft.com/office/powerpoint/2010/main" val="2198908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5329-9AA8-413F-927F-35AF6E977105}"/>
              </a:ext>
            </a:extLst>
          </p:cNvPr>
          <p:cNvSpPr>
            <a:spLocks noGrp="1"/>
          </p:cNvSpPr>
          <p:nvPr>
            <p:ph type="title"/>
          </p:nvPr>
        </p:nvSpPr>
        <p:spPr/>
        <p:txBody>
          <a:bodyPr/>
          <a:lstStyle/>
          <a:p>
            <a:r>
              <a:rPr lang="en-US" dirty="0"/>
              <a:t>Temporal Validity Change Prediction</a:t>
            </a:r>
            <a:endParaRPr lang="en-AT" dirty="0"/>
          </a:p>
        </p:txBody>
      </p:sp>
      <p:sp>
        <p:nvSpPr>
          <p:cNvPr id="3" name="Content Placeholder 2">
            <a:extLst>
              <a:ext uri="{FF2B5EF4-FFF2-40B4-BE49-F238E27FC236}">
                <a16:creationId xmlns:a16="http://schemas.microsoft.com/office/drawing/2014/main" id="{C475B7A4-C738-4C36-B419-F4E98BA56118}"/>
              </a:ext>
            </a:extLst>
          </p:cNvPr>
          <p:cNvSpPr>
            <a:spLocks noGrp="1"/>
          </p:cNvSpPr>
          <p:nvPr>
            <p:ph idx="1"/>
          </p:nvPr>
        </p:nvSpPr>
        <p:spPr>
          <a:xfrm>
            <a:off x="628650" y="1504950"/>
            <a:ext cx="4324350" cy="1964531"/>
          </a:xfrm>
        </p:spPr>
        <p:txBody>
          <a:bodyPr>
            <a:normAutofit fontScale="92500" lnSpcReduction="10000"/>
          </a:bodyPr>
          <a:lstStyle/>
          <a:p>
            <a:pPr marL="0" indent="0">
              <a:buNone/>
            </a:pPr>
            <a:r>
              <a:rPr lang="en-US" dirty="0"/>
              <a:t>Estimate if an action expressed in a sentence would </a:t>
            </a:r>
            <a:r>
              <a:rPr lang="en-US" b="1" dirty="0">
                <a:solidFill>
                  <a:srgbClr val="7030A0"/>
                </a:solidFill>
              </a:rPr>
              <a:t>increase</a:t>
            </a:r>
            <a:r>
              <a:rPr lang="en-US" dirty="0"/>
              <a:t> or </a:t>
            </a:r>
            <a:r>
              <a:rPr lang="en-US" b="1" dirty="0">
                <a:solidFill>
                  <a:srgbClr val="7030A0"/>
                </a:solidFill>
              </a:rPr>
              <a:t>decrease</a:t>
            </a:r>
            <a:r>
              <a:rPr lang="en-US" dirty="0"/>
              <a:t> the temporal validity of another sentence</a:t>
            </a:r>
            <a:endParaRPr lang="en-US" dirty="0">
              <a:solidFill>
                <a:srgbClr val="7030A0"/>
              </a:solidFill>
            </a:endParaRPr>
          </a:p>
          <a:p>
            <a:r>
              <a:rPr lang="en-US" dirty="0"/>
              <a:t>Task: </a:t>
            </a:r>
            <a:r>
              <a:rPr lang="en-US" dirty="0">
                <a:solidFill>
                  <a:srgbClr val="0070C0"/>
                </a:solidFill>
              </a:rPr>
              <a:t>classification</a:t>
            </a:r>
          </a:p>
          <a:p>
            <a:r>
              <a:rPr lang="en-US" dirty="0"/>
              <a:t>Classes: </a:t>
            </a:r>
            <a:r>
              <a:rPr lang="en-US" dirty="0">
                <a:solidFill>
                  <a:srgbClr val="0070C0"/>
                </a:solidFill>
              </a:rPr>
              <a:t>decreased, increased, neutral</a:t>
            </a:r>
          </a:p>
          <a:p>
            <a:r>
              <a:rPr lang="en-US" dirty="0"/>
              <a:t>Size: </a:t>
            </a:r>
            <a:r>
              <a:rPr lang="en-US" dirty="0">
                <a:solidFill>
                  <a:srgbClr val="0070C0"/>
                </a:solidFill>
              </a:rPr>
              <a:t>5k </a:t>
            </a:r>
          </a:p>
          <a:p>
            <a:r>
              <a:rPr lang="en-US" dirty="0"/>
              <a:t>Source: </a:t>
            </a:r>
            <a:r>
              <a:rPr lang="en-US" dirty="0">
                <a:solidFill>
                  <a:srgbClr val="0070C0"/>
                </a:solidFill>
              </a:rPr>
              <a:t>sentences from Twitter</a:t>
            </a:r>
          </a:p>
          <a:p>
            <a:r>
              <a:rPr lang="en-US" dirty="0"/>
              <a:t>Generation way: </a:t>
            </a:r>
            <a:r>
              <a:rPr lang="en-US" dirty="0">
                <a:solidFill>
                  <a:srgbClr val="0070C0"/>
                </a:solidFill>
              </a:rPr>
              <a:t>crowdsourcing</a:t>
            </a:r>
          </a:p>
          <a:p>
            <a:endParaRPr lang="en-AT" dirty="0"/>
          </a:p>
        </p:txBody>
      </p:sp>
      <p:grpSp>
        <p:nvGrpSpPr>
          <p:cNvPr id="4" name="Group 3">
            <a:extLst>
              <a:ext uri="{FF2B5EF4-FFF2-40B4-BE49-F238E27FC236}">
                <a16:creationId xmlns:a16="http://schemas.microsoft.com/office/drawing/2014/main" id="{9C182455-9267-4104-B3A6-6DB7242CB786}"/>
              </a:ext>
            </a:extLst>
          </p:cNvPr>
          <p:cNvGrpSpPr/>
          <p:nvPr/>
        </p:nvGrpSpPr>
        <p:grpSpPr>
          <a:xfrm>
            <a:off x="5029200" y="1581150"/>
            <a:ext cx="2895600" cy="2286001"/>
            <a:chOff x="5115058" y="1733551"/>
            <a:chExt cx="3400292" cy="2494680"/>
          </a:xfrm>
        </p:grpSpPr>
        <p:pic>
          <p:nvPicPr>
            <p:cNvPr id="11" name="Picture 10">
              <a:extLst>
                <a:ext uri="{FF2B5EF4-FFF2-40B4-BE49-F238E27FC236}">
                  <a16:creationId xmlns:a16="http://schemas.microsoft.com/office/drawing/2014/main" id="{1C62A1ED-4602-4389-AF01-28C34CB8B9B6}"/>
                </a:ext>
              </a:extLst>
            </p:cNvPr>
            <p:cNvPicPr>
              <a:picLocks noChangeAspect="1"/>
            </p:cNvPicPr>
            <p:nvPr/>
          </p:nvPicPr>
          <p:blipFill rotWithShape="1">
            <a:blip r:embed="rId2"/>
            <a:srcRect b="12711"/>
            <a:stretch/>
          </p:blipFill>
          <p:spPr>
            <a:xfrm>
              <a:off x="5115058" y="1733551"/>
              <a:ext cx="3400292" cy="2057400"/>
            </a:xfrm>
            <a:prstGeom prst="rect">
              <a:avLst/>
            </a:prstGeom>
          </p:spPr>
        </p:pic>
        <p:sp>
          <p:nvSpPr>
            <p:cNvPr id="12" name="Rectangle 11">
              <a:extLst>
                <a:ext uri="{FF2B5EF4-FFF2-40B4-BE49-F238E27FC236}">
                  <a16:creationId xmlns:a16="http://schemas.microsoft.com/office/drawing/2014/main" id="{EDB94D2C-5C91-4878-A174-2EAECDBA6A02}"/>
                </a:ext>
              </a:extLst>
            </p:cNvPr>
            <p:cNvSpPr/>
            <p:nvPr/>
          </p:nvSpPr>
          <p:spPr>
            <a:xfrm>
              <a:off x="5257800" y="2419350"/>
              <a:ext cx="2133600" cy="180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spTree>
    <p:extLst>
      <p:ext uri="{BB962C8B-B14F-4D97-AF65-F5344CB8AC3E}">
        <p14:creationId xmlns:p14="http://schemas.microsoft.com/office/powerpoint/2010/main" val="2479958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00B76-0436-476C-BEE0-1AD337BEE479}"/>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D0967853-97C1-4700-A83A-FE87BAC57503}"/>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7402BB75-58F8-4A84-B4D7-C72F3FE95008}"/>
              </a:ext>
            </a:extLst>
          </p:cNvPr>
          <p:cNvPicPr>
            <a:picLocks noChangeAspect="1"/>
          </p:cNvPicPr>
          <p:nvPr/>
        </p:nvPicPr>
        <p:blipFill rotWithShape="1">
          <a:blip r:embed="rId2"/>
          <a:srcRect r="33421"/>
          <a:stretch/>
        </p:blipFill>
        <p:spPr>
          <a:xfrm>
            <a:off x="533400" y="399354"/>
            <a:ext cx="3505200" cy="4248150"/>
          </a:xfrm>
          <a:prstGeom prst="rect">
            <a:avLst/>
          </a:prstGeom>
        </p:spPr>
      </p:pic>
      <p:pic>
        <p:nvPicPr>
          <p:cNvPr id="5" name="Picture 4">
            <a:extLst>
              <a:ext uri="{FF2B5EF4-FFF2-40B4-BE49-F238E27FC236}">
                <a16:creationId xmlns:a16="http://schemas.microsoft.com/office/drawing/2014/main" id="{256493F1-08F3-4D54-9DAA-F7FCF50259D8}"/>
              </a:ext>
            </a:extLst>
          </p:cNvPr>
          <p:cNvPicPr>
            <a:picLocks noChangeAspect="1"/>
          </p:cNvPicPr>
          <p:nvPr/>
        </p:nvPicPr>
        <p:blipFill rotWithShape="1">
          <a:blip r:embed="rId3"/>
          <a:srcRect l="10463"/>
          <a:stretch/>
        </p:blipFill>
        <p:spPr>
          <a:xfrm>
            <a:off x="4800600" y="399354"/>
            <a:ext cx="3260418" cy="4122641"/>
          </a:xfrm>
          <a:prstGeom prst="rect">
            <a:avLst/>
          </a:prstGeom>
        </p:spPr>
      </p:pic>
      <p:sp>
        <p:nvSpPr>
          <p:cNvPr id="6" name="Rectangle 5">
            <a:extLst>
              <a:ext uri="{FF2B5EF4-FFF2-40B4-BE49-F238E27FC236}">
                <a16:creationId xmlns:a16="http://schemas.microsoft.com/office/drawing/2014/main" id="{53EAEB21-55DB-4254-A39A-073265AEC5B9}"/>
              </a:ext>
            </a:extLst>
          </p:cNvPr>
          <p:cNvSpPr/>
          <p:nvPr/>
        </p:nvSpPr>
        <p:spPr>
          <a:xfrm>
            <a:off x="0" y="4928056"/>
            <a:ext cx="6781800" cy="215444"/>
          </a:xfrm>
          <a:prstGeom prst="rect">
            <a:avLst/>
          </a:prstGeom>
        </p:spPr>
        <p:txBody>
          <a:bodyPr wrap="square">
            <a:spAutoFit/>
          </a:bodyPr>
          <a:lstStyle/>
          <a:p>
            <a:r>
              <a:rPr lang="en-AT" sz="800" dirty="0">
                <a:latin typeface="+mj-lt"/>
                <a:hlinkClick r:id="rId4"/>
              </a:rPr>
              <a:t>https://cointelegraph.com/news/ai-artificial-intelligence-experiment-involving-temporal-validity-significant-implications-fintech</a:t>
            </a:r>
            <a:r>
              <a:rPr lang="en-GB" sz="800" dirty="0">
                <a:latin typeface="+mj-lt"/>
              </a:rPr>
              <a:t> </a:t>
            </a:r>
            <a:endParaRPr lang="en-AT" sz="800" dirty="0">
              <a:latin typeface="+mj-lt"/>
            </a:endParaRPr>
          </a:p>
        </p:txBody>
      </p:sp>
    </p:spTree>
    <p:extLst>
      <p:ext uri="{BB962C8B-B14F-4D97-AF65-F5344CB8AC3E}">
        <p14:creationId xmlns:p14="http://schemas.microsoft.com/office/powerpoint/2010/main" val="77672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633D6-7E3A-494A-B6EA-9F8C272201C3}"/>
              </a:ext>
            </a:extLst>
          </p:cNvPr>
          <p:cNvSpPr>
            <a:spLocks noGrp="1"/>
          </p:cNvSpPr>
          <p:nvPr>
            <p:ph type="title"/>
          </p:nvPr>
        </p:nvSpPr>
        <p:spPr/>
        <p:txBody>
          <a:bodyPr/>
          <a:lstStyle/>
          <a:p>
            <a:r>
              <a:rPr lang="en-US" dirty="0"/>
              <a:t>Incorporating Time into LLMs</a:t>
            </a:r>
            <a:endParaRPr lang="en-AT" dirty="0"/>
          </a:p>
        </p:txBody>
      </p:sp>
      <p:sp>
        <p:nvSpPr>
          <p:cNvPr id="3" name="Text Placeholder 2">
            <a:extLst>
              <a:ext uri="{FF2B5EF4-FFF2-40B4-BE49-F238E27FC236}">
                <a16:creationId xmlns:a16="http://schemas.microsoft.com/office/drawing/2014/main" id="{E784129A-7EB7-401A-AD1A-9452AD576F79}"/>
              </a:ext>
            </a:extLst>
          </p:cNvPr>
          <p:cNvSpPr>
            <a:spLocks noGrp="1"/>
          </p:cNvSpPr>
          <p:nvPr>
            <p:ph type="body" idx="1"/>
          </p:nvPr>
        </p:nvSpPr>
        <p:spPr/>
        <p:txBody>
          <a:bodyPr/>
          <a:lstStyle/>
          <a:p>
            <a:endParaRPr lang="en-AT"/>
          </a:p>
        </p:txBody>
      </p:sp>
    </p:spTree>
    <p:extLst>
      <p:ext uri="{BB962C8B-B14F-4D97-AF65-F5344CB8AC3E}">
        <p14:creationId xmlns:p14="http://schemas.microsoft.com/office/powerpoint/2010/main" val="1817379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19EC-18C4-4C40-9647-1C499DC1D90C}"/>
              </a:ext>
            </a:extLst>
          </p:cNvPr>
          <p:cNvSpPr>
            <a:spLocks noGrp="1"/>
          </p:cNvSpPr>
          <p:nvPr>
            <p:ph type="title"/>
          </p:nvPr>
        </p:nvSpPr>
        <p:spPr>
          <a:xfrm>
            <a:off x="628650" y="273846"/>
            <a:ext cx="8362950" cy="994172"/>
          </a:xfrm>
        </p:spPr>
        <p:txBody>
          <a:bodyPr/>
          <a:lstStyle/>
          <a:p>
            <a:r>
              <a:rPr lang="en-US" dirty="0"/>
              <a:t>Effect of Scale: </a:t>
            </a:r>
            <a:r>
              <a:rPr lang="en-US" dirty="0">
                <a:solidFill>
                  <a:srgbClr val="0070C0"/>
                </a:solidFill>
              </a:rPr>
              <a:t>Emergent Abilities </a:t>
            </a:r>
            <a:r>
              <a:rPr lang="en-US" dirty="0"/>
              <a:t>of Large Language Models</a:t>
            </a:r>
            <a:endParaRPr lang="en-AT" dirty="0"/>
          </a:p>
        </p:txBody>
      </p:sp>
      <p:sp>
        <p:nvSpPr>
          <p:cNvPr id="3" name="Content Placeholder 2">
            <a:extLst>
              <a:ext uri="{FF2B5EF4-FFF2-40B4-BE49-F238E27FC236}">
                <a16:creationId xmlns:a16="http://schemas.microsoft.com/office/drawing/2014/main" id="{3EE57D75-1690-4D6E-95A5-042B5746950C}"/>
              </a:ext>
            </a:extLst>
          </p:cNvPr>
          <p:cNvSpPr>
            <a:spLocks noGrp="1"/>
          </p:cNvSpPr>
          <p:nvPr>
            <p:ph idx="1"/>
          </p:nvPr>
        </p:nvSpPr>
        <p:spPr>
          <a:xfrm>
            <a:off x="170811" y="1504949"/>
            <a:ext cx="3162939" cy="1981201"/>
          </a:xfrm>
        </p:spPr>
        <p:txBody>
          <a:bodyPr>
            <a:normAutofit fontScale="92500" lnSpcReduction="10000"/>
          </a:bodyPr>
          <a:lstStyle/>
          <a:p>
            <a:r>
              <a:rPr lang="en-US" dirty="0">
                <a:solidFill>
                  <a:srgbClr val="0070C0"/>
                </a:solidFill>
              </a:rPr>
              <a:t>Abilities that cannot be predicted</a:t>
            </a:r>
            <a:r>
              <a:rPr lang="en-US" dirty="0"/>
              <a:t> by extrapolating performance improvements</a:t>
            </a:r>
          </a:p>
          <a:p>
            <a:r>
              <a:rPr lang="en-US" dirty="0"/>
              <a:t>Models </a:t>
            </a:r>
            <a:r>
              <a:rPr lang="en-US" dirty="0">
                <a:solidFill>
                  <a:srgbClr val="0070C0"/>
                </a:solidFill>
              </a:rPr>
              <a:t>gain suddenly good performance </a:t>
            </a:r>
            <a:r>
              <a:rPr lang="en-US" dirty="0"/>
              <a:t>on some tasks once the scale exceeds a certain range</a:t>
            </a:r>
          </a:p>
          <a:p>
            <a:pPr lvl="1"/>
            <a:r>
              <a:rPr lang="en-US" dirty="0"/>
              <a:t>One explanation is that </a:t>
            </a:r>
            <a:r>
              <a:rPr lang="en-US" dirty="0">
                <a:solidFill>
                  <a:srgbClr val="0070C0"/>
                </a:solidFill>
              </a:rPr>
              <a:t>complex tasks </a:t>
            </a:r>
            <a:r>
              <a:rPr lang="en-US" dirty="0"/>
              <a:t>with </a:t>
            </a:r>
            <a:r>
              <a:rPr lang="en-US" dirty="0">
                <a:solidFill>
                  <a:srgbClr val="0070C0"/>
                </a:solidFill>
              </a:rPr>
              <a:t>multiple steps</a:t>
            </a:r>
            <a:r>
              <a:rPr lang="en-US" dirty="0"/>
              <a:t> cannot be handled by models unless they are large enough to </a:t>
            </a:r>
            <a:r>
              <a:rPr lang="en-US" dirty="0">
                <a:solidFill>
                  <a:srgbClr val="0070C0"/>
                </a:solidFill>
              </a:rPr>
              <a:t>handle</a:t>
            </a:r>
            <a:r>
              <a:rPr lang="en-US" dirty="0"/>
              <a:t> </a:t>
            </a:r>
            <a:r>
              <a:rPr lang="en-US" dirty="0">
                <a:solidFill>
                  <a:srgbClr val="0070C0"/>
                </a:solidFill>
              </a:rPr>
              <a:t>every step</a:t>
            </a:r>
            <a:r>
              <a:rPr lang="en-US" dirty="0"/>
              <a:t>. </a:t>
            </a:r>
            <a:endParaRPr lang="en-AT" dirty="0"/>
          </a:p>
        </p:txBody>
      </p:sp>
      <p:pic>
        <p:nvPicPr>
          <p:cNvPr id="4" name="Picture 3">
            <a:extLst>
              <a:ext uri="{FF2B5EF4-FFF2-40B4-BE49-F238E27FC236}">
                <a16:creationId xmlns:a16="http://schemas.microsoft.com/office/drawing/2014/main" id="{21563065-90E4-4DE6-8605-C8F410FCEE0D}"/>
              </a:ext>
            </a:extLst>
          </p:cNvPr>
          <p:cNvPicPr>
            <a:picLocks noChangeAspect="1"/>
          </p:cNvPicPr>
          <p:nvPr/>
        </p:nvPicPr>
        <p:blipFill>
          <a:blip r:embed="rId2"/>
          <a:stretch>
            <a:fillRect/>
          </a:stretch>
        </p:blipFill>
        <p:spPr>
          <a:xfrm>
            <a:off x="3526286" y="1191905"/>
            <a:ext cx="5446903" cy="3502804"/>
          </a:xfrm>
          <a:prstGeom prst="rect">
            <a:avLst/>
          </a:prstGeom>
        </p:spPr>
      </p:pic>
      <p:sp>
        <p:nvSpPr>
          <p:cNvPr id="5" name="Rectangle 4">
            <a:extLst>
              <a:ext uri="{FF2B5EF4-FFF2-40B4-BE49-F238E27FC236}">
                <a16:creationId xmlns:a16="http://schemas.microsoft.com/office/drawing/2014/main" id="{2AFF64DC-D49D-46EF-9CBD-D85B7567FFDF}"/>
              </a:ext>
            </a:extLst>
          </p:cNvPr>
          <p:cNvSpPr/>
          <p:nvPr/>
        </p:nvSpPr>
        <p:spPr>
          <a:xfrm>
            <a:off x="0" y="4912668"/>
            <a:ext cx="7886699" cy="230832"/>
          </a:xfrm>
          <a:prstGeom prst="rect">
            <a:avLst/>
          </a:prstGeom>
        </p:spPr>
        <p:txBody>
          <a:bodyPr wrap="square">
            <a:spAutoFit/>
          </a:bodyPr>
          <a:lstStyle/>
          <a:p>
            <a:r>
              <a:rPr lang="en-US" sz="900" dirty="0">
                <a:solidFill>
                  <a:srgbClr val="222222"/>
                </a:solidFill>
                <a:latin typeface="Arial" panose="020B0604020202020204" pitchFamily="34" charset="0"/>
              </a:rPr>
              <a:t>Wei, Jason, et al. "Emergent abilities of large language models." </a:t>
            </a:r>
            <a:r>
              <a:rPr lang="en-US" sz="900" i="1" dirty="0" err="1">
                <a:solidFill>
                  <a:srgbClr val="222222"/>
                </a:solidFill>
                <a:latin typeface="Arial" panose="020B0604020202020204" pitchFamily="34" charset="0"/>
              </a:rPr>
              <a:t>arXiv</a:t>
            </a:r>
            <a:r>
              <a:rPr lang="en-US" sz="900" i="1" dirty="0">
                <a:solidFill>
                  <a:srgbClr val="222222"/>
                </a:solidFill>
                <a:latin typeface="Arial" panose="020B0604020202020204" pitchFamily="34" charset="0"/>
              </a:rPr>
              <a:t> preprint arXiv:2206.07682</a:t>
            </a:r>
            <a:r>
              <a:rPr lang="en-US" sz="900" dirty="0">
                <a:solidFill>
                  <a:srgbClr val="222222"/>
                </a:solidFill>
                <a:latin typeface="Arial" panose="020B0604020202020204" pitchFamily="34" charset="0"/>
              </a:rPr>
              <a:t> (2022).</a:t>
            </a:r>
            <a:endParaRPr lang="en-AT" sz="900" dirty="0"/>
          </a:p>
        </p:txBody>
      </p:sp>
    </p:spTree>
    <p:extLst>
      <p:ext uri="{BB962C8B-B14F-4D97-AF65-F5344CB8AC3E}">
        <p14:creationId xmlns:p14="http://schemas.microsoft.com/office/powerpoint/2010/main" val="43878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D401C-53F5-42D3-A664-E3B9C83E0B9D}"/>
              </a:ext>
            </a:extLst>
          </p:cNvPr>
          <p:cNvSpPr>
            <a:spLocks noGrp="1"/>
          </p:cNvSpPr>
          <p:nvPr>
            <p:ph type="title"/>
          </p:nvPr>
        </p:nvSpPr>
        <p:spPr/>
        <p:txBody>
          <a:bodyPr/>
          <a:lstStyle/>
          <a:p>
            <a:r>
              <a:rPr lang="en-US" dirty="0"/>
              <a:t>Large Language Models (LLMs)</a:t>
            </a:r>
            <a:endParaRPr lang="en-AT" dirty="0"/>
          </a:p>
        </p:txBody>
      </p:sp>
      <p:sp>
        <p:nvSpPr>
          <p:cNvPr id="3" name="Content Placeholder 2">
            <a:extLst>
              <a:ext uri="{FF2B5EF4-FFF2-40B4-BE49-F238E27FC236}">
                <a16:creationId xmlns:a16="http://schemas.microsoft.com/office/drawing/2014/main" id="{BC3B52EA-3AC6-4281-9F5C-8545E0D1C5D0}"/>
              </a:ext>
            </a:extLst>
          </p:cNvPr>
          <p:cNvSpPr>
            <a:spLocks noGrp="1"/>
          </p:cNvSpPr>
          <p:nvPr>
            <p:ph idx="1"/>
          </p:nvPr>
        </p:nvSpPr>
        <p:spPr>
          <a:xfrm>
            <a:off x="628650" y="1369219"/>
            <a:ext cx="5772150" cy="3263504"/>
          </a:xfrm>
        </p:spPr>
        <p:txBody>
          <a:bodyPr/>
          <a:lstStyle/>
          <a:p>
            <a:r>
              <a:rPr lang="en-US" dirty="0">
                <a:solidFill>
                  <a:srgbClr val="0070C0"/>
                </a:solidFill>
              </a:rPr>
              <a:t>Large Language Models (LLMs) </a:t>
            </a:r>
            <a:r>
              <a:rPr lang="en-US" dirty="0"/>
              <a:t>are a type of </a:t>
            </a:r>
            <a:r>
              <a:rPr lang="en-US" dirty="0">
                <a:solidFill>
                  <a:srgbClr val="7030A0"/>
                </a:solidFill>
              </a:rPr>
              <a:t>generative AI </a:t>
            </a:r>
            <a:r>
              <a:rPr lang="en-US" dirty="0"/>
              <a:t>that are trained on text and produce textual content </a:t>
            </a:r>
          </a:p>
          <a:p>
            <a:r>
              <a:rPr lang="en-US" dirty="0"/>
              <a:t>LLMs acquire the ability to achieve </a:t>
            </a:r>
            <a:r>
              <a:rPr lang="en-US" dirty="0">
                <a:solidFill>
                  <a:srgbClr val="0070C0"/>
                </a:solidFill>
              </a:rPr>
              <a:t>general-purpose language understanding &amp; generation </a:t>
            </a:r>
          </a:p>
          <a:p>
            <a:pPr lvl="1"/>
            <a:r>
              <a:rPr lang="en-US" dirty="0"/>
              <a:t>by using massive amounts of data to learn billions of parameters during training </a:t>
            </a:r>
            <a:endParaRPr lang="en-AT" dirty="0"/>
          </a:p>
        </p:txBody>
      </p:sp>
      <p:pic>
        <p:nvPicPr>
          <p:cNvPr id="4" name="Picture 3">
            <a:extLst>
              <a:ext uri="{FF2B5EF4-FFF2-40B4-BE49-F238E27FC236}">
                <a16:creationId xmlns:a16="http://schemas.microsoft.com/office/drawing/2014/main" id="{0F91521C-C160-48C1-B653-31EFE5CC244B}"/>
              </a:ext>
            </a:extLst>
          </p:cNvPr>
          <p:cNvPicPr>
            <a:picLocks noChangeAspect="1"/>
          </p:cNvPicPr>
          <p:nvPr/>
        </p:nvPicPr>
        <p:blipFill>
          <a:blip r:embed="rId3"/>
          <a:stretch>
            <a:fillRect/>
          </a:stretch>
        </p:blipFill>
        <p:spPr>
          <a:xfrm>
            <a:off x="6400800" y="1461889"/>
            <a:ext cx="2591931" cy="2743200"/>
          </a:xfrm>
          <a:prstGeom prst="rect">
            <a:avLst/>
          </a:prstGeom>
        </p:spPr>
      </p:pic>
      <p:sp>
        <p:nvSpPr>
          <p:cNvPr id="5" name="TextBox 4">
            <a:extLst>
              <a:ext uri="{FF2B5EF4-FFF2-40B4-BE49-F238E27FC236}">
                <a16:creationId xmlns:a16="http://schemas.microsoft.com/office/drawing/2014/main" id="{CBA0D786-97EE-4B4B-A7CC-D35790DD96AC}"/>
              </a:ext>
            </a:extLst>
          </p:cNvPr>
          <p:cNvSpPr txBox="1"/>
          <p:nvPr/>
        </p:nvSpPr>
        <p:spPr>
          <a:xfrm>
            <a:off x="7848600" y="4209604"/>
            <a:ext cx="914033" cy="215444"/>
          </a:xfrm>
          <a:prstGeom prst="rect">
            <a:avLst/>
          </a:prstGeom>
          <a:noFill/>
        </p:spPr>
        <p:txBody>
          <a:bodyPr wrap="none" rtlCol="0">
            <a:spAutoFit/>
          </a:bodyPr>
          <a:lstStyle/>
          <a:p>
            <a:r>
              <a:rPr lang="en-US" sz="800" dirty="0">
                <a:solidFill>
                  <a:schemeClr val="bg1">
                    <a:lumMod val="50000"/>
                  </a:schemeClr>
                </a:solidFill>
              </a:rPr>
              <a:t>Credits: Nvidia</a:t>
            </a:r>
            <a:endParaRPr lang="en-AT" sz="800" dirty="0">
              <a:solidFill>
                <a:schemeClr val="bg1">
                  <a:lumMod val="50000"/>
                </a:schemeClr>
              </a:solidFill>
            </a:endParaRPr>
          </a:p>
        </p:txBody>
      </p:sp>
      <p:pic>
        <p:nvPicPr>
          <p:cNvPr id="6" name="Picture 5">
            <a:extLst>
              <a:ext uri="{FF2B5EF4-FFF2-40B4-BE49-F238E27FC236}">
                <a16:creationId xmlns:a16="http://schemas.microsoft.com/office/drawing/2014/main" id="{E0112027-5C4D-4F2B-9958-EA1D9F2AD38F}"/>
              </a:ext>
            </a:extLst>
          </p:cNvPr>
          <p:cNvPicPr>
            <a:picLocks noChangeAspect="1"/>
          </p:cNvPicPr>
          <p:nvPr/>
        </p:nvPicPr>
        <p:blipFill>
          <a:blip r:embed="rId4"/>
          <a:stretch>
            <a:fillRect/>
          </a:stretch>
        </p:blipFill>
        <p:spPr>
          <a:xfrm>
            <a:off x="1295400" y="3055120"/>
            <a:ext cx="2271447" cy="1498422"/>
          </a:xfrm>
          <a:prstGeom prst="rect">
            <a:avLst/>
          </a:prstGeom>
        </p:spPr>
      </p:pic>
      <p:sp>
        <p:nvSpPr>
          <p:cNvPr id="7" name="TextBox 6">
            <a:extLst>
              <a:ext uri="{FF2B5EF4-FFF2-40B4-BE49-F238E27FC236}">
                <a16:creationId xmlns:a16="http://schemas.microsoft.com/office/drawing/2014/main" id="{CBB27443-AFE8-438E-961F-4887BF708776}"/>
              </a:ext>
            </a:extLst>
          </p:cNvPr>
          <p:cNvSpPr txBox="1"/>
          <p:nvPr/>
        </p:nvSpPr>
        <p:spPr>
          <a:xfrm>
            <a:off x="3452547" y="3333750"/>
            <a:ext cx="1676400" cy="553998"/>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8.5 papers/day on </a:t>
            </a:r>
            <a:r>
              <a:rPr lang="en-US" sz="1000" dirty="0" err="1">
                <a:latin typeface="Calibri" panose="020F0502020204030204" pitchFamily="34" charset="0"/>
                <a:cs typeface="Calibri" panose="020F0502020204030204" pitchFamily="34" charset="0"/>
              </a:rPr>
              <a:t>arXiv</a:t>
            </a:r>
            <a:r>
              <a:rPr lang="en-US" sz="1000" dirty="0">
                <a:latin typeface="Calibri" panose="020F0502020204030204" pitchFamily="34" charset="0"/>
                <a:cs typeface="Calibri" panose="020F0502020204030204" pitchFamily="34" charset="0"/>
              </a:rPr>
              <a:t> that contain “large language model” in title or abstract</a:t>
            </a:r>
            <a:endParaRPr lang="en-AT" sz="10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D0F9D20-CA69-4D6E-A9C1-940600A2F125}"/>
              </a:ext>
            </a:extLst>
          </p:cNvPr>
          <p:cNvSpPr/>
          <p:nvPr/>
        </p:nvSpPr>
        <p:spPr>
          <a:xfrm>
            <a:off x="15240" y="4928532"/>
            <a:ext cx="4572000" cy="230832"/>
          </a:xfrm>
          <a:prstGeom prst="rect">
            <a:avLst/>
          </a:prstGeom>
        </p:spPr>
        <p:txBody>
          <a:bodyPr>
            <a:spAutoFit/>
          </a:bodyPr>
          <a:lstStyle/>
          <a:p>
            <a:r>
              <a:rPr lang="en-US" sz="900" dirty="0">
                <a:latin typeface="Calibri" panose="020F0502020204030204" pitchFamily="34" charset="0"/>
                <a:cs typeface="Calibri" panose="020F0502020204030204" pitchFamily="34" charset="0"/>
              </a:rPr>
              <a:t>Zhao et al. A Survey of Large Language Models, </a:t>
            </a:r>
            <a:r>
              <a:rPr lang="en-US" sz="900" dirty="0" err="1">
                <a:latin typeface="Calibri" panose="020F0502020204030204" pitchFamily="34" charset="0"/>
                <a:cs typeface="Calibri" panose="020F0502020204030204" pitchFamily="34" charset="0"/>
              </a:rPr>
              <a:t>arXiv</a:t>
            </a:r>
            <a:r>
              <a:rPr lang="en-US" sz="900" dirty="0">
                <a:latin typeface="Calibri" panose="020F0502020204030204" pitchFamily="34" charset="0"/>
                <a:cs typeface="Calibri" panose="020F0502020204030204" pitchFamily="34" charset="0"/>
              </a:rPr>
              <a:t>, 2023</a:t>
            </a:r>
            <a:endParaRPr lang="en-AT" sz="9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347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AA11770-B85E-4F51-832E-B0397148CAEA}"/>
              </a:ext>
            </a:extLst>
          </p:cNvPr>
          <p:cNvSpPr>
            <a:spLocks noGrp="1"/>
          </p:cNvSpPr>
          <p:nvPr>
            <p:ph type="title"/>
          </p:nvPr>
        </p:nvSpPr>
        <p:spPr>
          <a:xfrm>
            <a:off x="637276" y="271050"/>
            <a:ext cx="6972300" cy="857250"/>
          </a:xfrm>
        </p:spPr>
        <p:txBody>
          <a:bodyPr>
            <a:noAutofit/>
          </a:bodyPr>
          <a:lstStyle/>
          <a:p>
            <a:r>
              <a:rPr lang="en-US" dirty="0"/>
              <a:t>Two Main Types of Temporal Knowledge</a:t>
            </a:r>
            <a:endParaRPr lang="en-AT" dirty="0"/>
          </a:p>
        </p:txBody>
      </p:sp>
      <p:sp>
        <p:nvSpPr>
          <p:cNvPr id="8" name="Content Placeholder 2">
            <a:extLst>
              <a:ext uri="{FF2B5EF4-FFF2-40B4-BE49-F238E27FC236}">
                <a16:creationId xmlns:a16="http://schemas.microsoft.com/office/drawing/2014/main" id="{D8C06D06-2C89-405D-8A4E-F2CEEEF07545}"/>
              </a:ext>
            </a:extLst>
          </p:cNvPr>
          <p:cNvSpPr>
            <a:spLocks noGrp="1"/>
          </p:cNvSpPr>
          <p:nvPr>
            <p:ph idx="1"/>
          </p:nvPr>
        </p:nvSpPr>
        <p:spPr>
          <a:xfrm>
            <a:off x="650528" y="1428750"/>
            <a:ext cx="6172200" cy="1418996"/>
          </a:xfrm>
        </p:spPr>
        <p:txBody>
          <a:bodyPr>
            <a:normAutofit fontScale="92500"/>
          </a:bodyPr>
          <a:lstStyle/>
          <a:p>
            <a:r>
              <a:rPr lang="en-US" dirty="0">
                <a:solidFill>
                  <a:srgbClr val="0070C0"/>
                </a:solidFill>
              </a:rPr>
              <a:t>Temporal Commonsense Knowledge</a:t>
            </a:r>
          </a:p>
          <a:p>
            <a:pPr lvl="1"/>
            <a:r>
              <a:rPr lang="en-US" dirty="0"/>
              <a:t>E.g., visiting a doctor is </a:t>
            </a:r>
            <a:r>
              <a:rPr lang="en-US" u="sng" dirty="0"/>
              <a:t>after</a:t>
            </a:r>
            <a:r>
              <a:rPr lang="en-US" dirty="0"/>
              <a:t> breaking the leg rather than before</a:t>
            </a:r>
          </a:p>
          <a:p>
            <a:pPr lvl="1"/>
            <a:r>
              <a:rPr lang="en-US" dirty="0"/>
              <a:t>E.g., going on holiday takes </a:t>
            </a:r>
            <a:r>
              <a:rPr lang="en-US" u="sng" dirty="0"/>
              <a:t>longer than</a:t>
            </a:r>
            <a:r>
              <a:rPr lang="en-US" dirty="0"/>
              <a:t> going for a walk</a:t>
            </a:r>
          </a:p>
          <a:p>
            <a:r>
              <a:rPr lang="en-US" dirty="0">
                <a:solidFill>
                  <a:srgbClr val="0070C0"/>
                </a:solidFill>
              </a:rPr>
              <a:t>Temporal Factual Knowledge</a:t>
            </a:r>
          </a:p>
          <a:p>
            <a:pPr lvl="1"/>
            <a:r>
              <a:rPr lang="en-US" dirty="0"/>
              <a:t>E.g., Barack Obama was the US president </a:t>
            </a:r>
            <a:r>
              <a:rPr lang="en-US" u="sng" dirty="0"/>
              <a:t>from 2009 to 2017</a:t>
            </a:r>
          </a:p>
          <a:p>
            <a:pPr lvl="1"/>
            <a:r>
              <a:rPr lang="en-US" dirty="0"/>
              <a:t>E.g., Hiroshima and Nagasaki bombings were </a:t>
            </a:r>
            <a:r>
              <a:rPr lang="en-US" u="sng" dirty="0"/>
              <a:t>after</a:t>
            </a:r>
            <a:r>
              <a:rPr lang="en-US" dirty="0"/>
              <a:t> the Attack on Pearl Harbor</a:t>
            </a:r>
          </a:p>
        </p:txBody>
      </p:sp>
      <p:sp>
        <p:nvSpPr>
          <p:cNvPr id="3" name="Rectangle 2">
            <a:extLst>
              <a:ext uri="{FF2B5EF4-FFF2-40B4-BE49-F238E27FC236}">
                <a16:creationId xmlns:a16="http://schemas.microsoft.com/office/drawing/2014/main" id="{23FD5894-FFFE-49C3-99BA-C482BDE4D199}"/>
              </a:ext>
            </a:extLst>
          </p:cNvPr>
          <p:cNvSpPr/>
          <p:nvPr/>
        </p:nvSpPr>
        <p:spPr>
          <a:xfrm>
            <a:off x="650528" y="1476828"/>
            <a:ext cx="5789167" cy="641540"/>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Tree>
    <p:extLst>
      <p:ext uri="{BB962C8B-B14F-4D97-AF65-F5344CB8AC3E}">
        <p14:creationId xmlns:p14="http://schemas.microsoft.com/office/powerpoint/2010/main" val="207183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15446-590A-41F9-9F8A-561F4F232FE8}"/>
              </a:ext>
            </a:extLst>
          </p:cNvPr>
          <p:cNvSpPr>
            <a:spLocks noGrp="1"/>
          </p:cNvSpPr>
          <p:nvPr>
            <p:ph type="title"/>
          </p:nvPr>
        </p:nvSpPr>
        <p:spPr/>
        <p:txBody>
          <a:bodyPr/>
          <a:lstStyle/>
          <a:p>
            <a:r>
              <a:rPr lang="en-US" dirty="0"/>
              <a:t>Time and LLMs</a:t>
            </a:r>
            <a:endParaRPr lang="en-AT" dirty="0"/>
          </a:p>
        </p:txBody>
      </p:sp>
      <p:sp>
        <p:nvSpPr>
          <p:cNvPr id="3" name="Content Placeholder 2">
            <a:extLst>
              <a:ext uri="{FF2B5EF4-FFF2-40B4-BE49-F238E27FC236}">
                <a16:creationId xmlns:a16="http://schemas.microsoft.com/office/drawing/2014/main" id="{9184DC49-F2B5-4F7F-B1E3-F1BABDDBBF01}"/>
              </a:ext>
            </a:extLst>
          </p:cNvPr>
          <p:cNvSpPr>
            <a:spLocks noGrp="1"/>
          </p:cNvSpPr>
          <p:nvPr>
            <p:ph idx="1"/>
          </p:nvPr>
        </p:nvSpPr>
        <p:spPr/>
        <p:txBody>
          <a:bodyPr/>
          <a:lstStyle/>
          <a:p>
            <a:r>
              <a:rPr lang="en-US" dirty="0"/>
              <a:t>How to design LLMs that would pay more attention on temporal aspects in text?</a:t>
            </a:r>
          </a:p>
          <a:p>
            <a:endParaRPr lang="en-US" dirty="0"/>
          </a:p>
          <a:p>
            <a:r>
              <a:rPr lang="en-US" dirty="0"/>
              <a:t>Pretraining corpora?</a:t>
            </a:r>
          </a:p>
          <a:p>
            <a:r>
              <a:rPr lang="en-US" dirty="0"/>
              <a:t>Pretraining tasks?</a:t>
            </a:r>
          </a:p>
          <a:p>
            <a:r>
              <a:rPr lang="en-US" dirty="0"/>
              <a:t>Attention mechanism change?</a:t>
            </a:r>
          </a:p>
          <a:p>
            <a:r>
              <a:rPr lang="en-US" dirty="0"/>
              <a:t>…</a:t>
            </a:r>
            <a:endParaRPr lang="en-AT" dirty="0"/>
          </a:p>
        </p:txBody>
      </p:sp>
      <p:sp>
        <p:nvSpPr>
          <p:cNvPr id="4" name="Rectangle 3">
            <a:extLst>
              <a:ext uri="{FF2B5EF4-FFF2-40B4-BE49-F238E27FC236}">
                <a16:creationId xmlns:a16="http://schemas.microsoft.com/office/drawing/2014/main" id="{FCF6070A-6ACA-4C21-8D18-D6A17C6FE315}"/>
              </a:ext>
            </a:extLst>
          </p:cNvPr>
          <p:cNvSpPr/>
          <p:nvPr/>
        </p:nvSpPr>
        <p:spPr>
          <a:xfrm>
            <a:off x="533400" y="2266950"/>
            <a:ext cx="2209800" cy="3048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127321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67C7-0EF6-46D5-B8F2-603A735C18DE}"/>
              </a:ext>
            </a:extLst>
          </p:cNvPr>
          <p:cNvSpPr>
            <a:spLocks noGrp="1"/>
          </p:cNvSpPr>
          <p:nvPr>
            <p:ph type="title"/>
          </p:nvPr>
        </p:nvSpPr>
        <p:spPr/>
        <p:txBody>
          <a:bodyPr/>
          <a:lstStyle/>
          <a:p>
            <a:r>
              <a:rPr lang="en-US" dirty="0"/>
              <a:t>Domain-specific LLMs</a:t>
            </a:r>
            <a:endParaRPr lang="en-AT" dirty="0"/>
          </a:p>
        </p:txBody>
      </p:sp>
      <p:sp>
        <p:nvSpPr>
          <p:cNvPr id="3" name="Content Placeholder 2">
            <a:extLst>
              <a:ext uri="{FF2B5EF4-FFF2-40B4-BE49-F238E27FC236}">
                <a16:creationId xmlns:a16="http://schemas.microsoft.com/office/drawing/2014/main" id="{4ECF80FC-9F3A-45BF-848C-C5D1F1DD0F46}"/>
              </a:ext>
            </a:extLst>
          </p:cNvPr>
          <p:cNvSpPr>
            <a:spLocks noGrp="1"/>
          </p:cNvSpPr>
          <p:nvPr>
            <p:ph idx="1"/>
          </p:nvPr>
        </p:nvSpPr>
        <p:spPr>
          <a:xfrm>
            <a:off x="304800" y="1200151"/>
            <a:ext cx="8915400" cy="3587510"/>
          </a:xfrm>
        </p:spPr>
        <p:txBody>
          <a:bodyPr/>
          <a:lstStyle/>
          <a:p>
            <a:pPr marL="180820" indent="-180820"/>
            <a:r>
              <a:rPr lang="en-US" altLang="en-US" sz="1600" dirty="0"/>
              <a:t>Some language models use </a:t>
            </a:r>
            <a:r>
              <a:rPr lang="en-US" altLang="en-US" sz="1600" dirty="0">
                <a:solidFill>
                  <a:srgbClr val="0070C0"/>
                </a:solidFill>
              </a:rPr>
              <a:t>specialized pre-training tasks </a:t>
            </a:r>
            <a:r>
              <a:rPr lang="en-US" altLang="en-US" sz="1600" dirty="0"/>
              <a:t>for </a:t>
            </a:r>
            <a:r>
              <a:rPr lang="en-US" altLang="en-US" sz="1600" dirty="0">
                <a:sym typeface="+mn-ea"/>
              </a:rPr>
              <a:t>particular tasks\domains:</a:t>
            </a:r>
            <a:endParaRPr lang="en-US" altLang="en-US" sz="1600" dirty="0"/>
          </a:p>
          <a:p>
            <a:pPr marL="421913" lvl="1" indent="-180820"/>
            <a:r>
              <a:rPr lang="en-US" altLang="en-US" sz="1275" dirty="0" err="1">
                <a:solidFill>
                  <a:srgbClr val="0070C0"/>
                </a:solidFill>
              </a:rPr>
              <a:t>SpanBERT</a:t>
            </a:r>
            <a:r>
              <a:rPr lang="en-US" altLang="en-US" sz="1275" dirty="0"/>
              <a:t>: replaces Masked Language Model (MLM) with Span Masking</a:t>
            </a:r>
            <a:r>
              <a:rPr lang="en-US" altLang="en-US" sz="1275" dirty="0">
                <a:sym typeface="+mn-ea"/>
              </a:rPr>
              <a:t> to obtain SOTA performance on</a:t>
            </a:r>
            <a:r>
              <a:rPr lang="en-US" altLang="en-US" sz="1275" dirty="0"/>
              <a:t> span selection tasks such as machine reading comprehension</a:t>
            </a:r>
          </a:p>
          <a:p>
            <a:pPr marL="421913" lvl="1" indent="-180820"/>
            <a:r>
              <a:rPr lang="en-US" altLang="en-US" sz="1275" dirty="0" err="1">
                <a:solidFill>
                  <a:srgbClr val="0070C0"/>
                </a:solidFill>
              </a:rPr>
              <a:t>SentiLARE</a:t>
            </a:r>
            <a:r>
              <a:rPr lang="en-US" altLang="en-US" sz="1275" dirty="0"/>
              <a:t>: extends MLM to label-aware MLM, and obtains new SOTA performance on sentiment analysis tasks</a:t>
            </a:r>
          </a:p>
          <a:p>
            <a:pPr marL="0" indent="0">
              <a:buNone/>
            </a:pPr>
            <a:endParaRPr lang="en-AT" dirty="0"/>
          </a:p>
        </p:txBody>
      </p:sp>
      <p:sp>
        <p:nvSpPr>
          <p:cNvPr id="4" name="Text Box 6">
            <a:extLst>
              <a:ext uri="{FF2B5EF4-FFF2-40B4-BE49-F238E27FC236}">
                <a16:creationId xmlns:a16="http://schemas.microsoft.com/office/drawing/2014/main" id="{66A7B7BA-F03E-4563-8809-A61EC8C0373E}"/>
              </a:ext>
            </a:extLst>
          </p:cNvPr>
          <p:cNvSpPr txBox="1"/>
          <p:nvPr/>
        </p:nvSpPr>
        <p:spPr>
          <a:xfrm>
            <a:off x="1752600" y="4599787"/>
            <a:ext cx="4644220" cy="246221"/>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t>E</a:t>
            </a:r>
            <a:r>
              <a:rPr lang="en-US" altLang="en-US" sz="1000" dirty="0"/>
              <a:t>xisting language </a:t>
            </a:r>
            <a:r>
              <a:rPr lang="en-US" sz="1000" dirty="0"/>
              <a:t>models do not seem to explicitly utilize temporal aspects of text</a:t>
            </a:r>
            <a:endParaRPr lang="en-US" altLang="en-US" sz="1000" dirty="0"/>
          </a:p>
        </p:txBody>
      </p:sp>
      <p:pic>
        <p:nvPicPr>
          <p:cNvPr id="6" name="Picture 5">
            <a:extLst>
              <a:ext uri="{FF2B5EF4-FFF2-40B4-BE49-F238E27FC236}">
                <a16:creationId xmlns:a16="http://schemas.microsoft.com/office/drawing/2014/main" id="{706FAB3B-0E17-4EC1-831B-10CD9D941AB9}"/>
              </a:ext>
            </a:extLst>
          </p:cNvPr>
          <p:cNvPicPr>
            <a:picLocks noChangeAspect="1"/>
          </p:cNvPicPr>
          <p:nvPr/>
        </p:nvPicPr>
        <p:blipFill>
          <a:blip r:embed="rId2"/>
          <a:stretch>
            <a:fillRect/>
          </a:stretch>
        </p:blipFill>
        <p:spPr>
          <a:xfrm>
            <a:off x="2438400" y="2539202"/>
            <a:ext cx="3423987" cy="1843493"/>
          </a:xfrm>
          <a:prstGeom prst="rect">
            <a:avLst/>
          </a:prstGeom>
        </p:spPr>
      </p:pic>
      <p:sp>
        <p:nvSpPr>
          <p:cNvPr id="7" name="TextBox 6">
            <a:extLst>
              <a:ext uri="{FF2B5EF4-FFF2-40B4-BE49-F238E27FC236}">
                <a16:creationId xmlns:a16="http://schemas.microsoft.com/office/drawing/2014/main" id="{9FAEA983-9B67-4FE1-AB3A-7CA0F649E951}"/>
              </a:ext>
            </a:extLst>
          </p:cNvPr>
          <p:cNvSpPr txBox="1"/>
          <p:nvPr/>
        </p:nvSpPr>
        <p:spPr>
          <a:xfrm>
            <a:off x="5181600" y="2597549"/>
            <a:ext cx="550151" cy="276999"/>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BERT</a:t>
            </a:r>
            <a:endParaRPr lang="en-AT" sz="1200" dirty="0"/>
          </a:p>
        </p:txBody>
      </p:sp>
    </p:spTree>
    <p:extLst>
      <p:ext uri="{BB962C8B-B14F-4D97-AF65-F5344CB8AC3E}">
        <p14:creationId xmlns:p14="http://schemas.microsoft.com/office/powerpoint/2010/main" val="144915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99AF-4649-4072-9BEF-FB6B15A42468}"/>
              </a:ext>
            </a:extLst>
          </p:cNvPr>
          <p:cNvSpPr>
            <a:spLocks noGrp="1"/>
          </p:cNvSpPr>
          <p:nvPr>
            <p:ph type="title"/>
          </p:nvPr>
        </p:nvSpPr>
        <p:spPr/>
        <p:txBody>
          <a:bodyPr/>
          <a:lstStyle/>
          <a:p>
            <a:r>
              <a:rPr lang="en-US" altLang="en-US" dirty="0">
                <a:sym typeface="+mn-ea"/>
              </a:rPr>
              <a:t>Pre-trained Language Models</a:t>
            </a:r>
            <a:endParaRPr lang="en-AT" dirty="0"/>
          </a:p>
        </p:txBody>
      </p:sp>
      <p:sp>
        <p:nvSpPr>
          <p:cNvPr id="3" name="Content Placeholder 2">
            <a:extLst>
              <a:ext uri="{FF2B5EF4-FFF2-40B4-BE49-F238E27FC236}">
                <a16:creationId xmlns:a16="http://schemas.microsoft.com/office/drawing/2014/main" id="{C3FA9309-6042-4D6D-A538-E289EA13CF55}"/>
              </a:ext>
            </a:extLst>
          </p:cNvPr>
          <p:cNvSpPr>
            <a:spLocks noGrp="1"/>
          </p:cNvSpPr>
          <p:nvPr>
            <p:ph idx="1"/>
          </p:nvPr>
        </p:nvSpPr>
        <p:spPr/>
        <p:txBody>
          <a:bodyPr/>
          <a:lstStyle/>
          <a:p>
            <a:pPr marL="0" indent="0">
              <a:buNone/>
            </a:pPr>
            <a:r>
              <a:rPr lang="en-US" altLang="en-US" sz="1400" dirty="0"/>
              <a:t>Some language models are proposed using specific pre-training tasks or corpora, that show significant improvements on </a:t>
            </a:r>
            <a:r>
              <a:rPr lang="en-US" altLang="en-US" sz="1400" dirty="0">
                <a:sym typeface="+mn-ea"/>
              </a:rPr>
              <a:t>particular tasks or domains</a:t>
            </a:r>
            <a:r>
              <a:rPr lang="en-US" altLang="en-US" sz="1400" dirty="0"/>
              <a:t>:</a:t>
            </a:r>
          </a:p>
          <a:p>
            <a:pPr marL="450056" lvl="1" indent="-192881">
              <a:buFont typeface="Arial" panose="02080604020202020204" pitchFamily="34" charset="0"/>
              <a:buChar char="•"/>
            </a:pPr>
            <a:r>
              <a:rPr lang="en-US" altLang="en-US" sz="1013" b="1" dirty="0" err="1"/>
              <a:t>SpanBERT</a:t>
            </a:r>
            <a:r>
              <a:rPr lang="en-US" altLang="en-US" sz="1013" dirty="0"/>
              <a:t>: replaces Masked Language Model (MLM) with Span Masking,</a:t>
            </a:r>
            <a:r>
              <a:rPr lang="en-US" altLang="en-US" sz="1013" dirty="0">
                <a:sym typeface="+mn-ea"/>
              </a:rPr>
              <a:t> and obtains new SOTA performance on</a:t>
            </a:r>
            <a:r>
              <a:rPr lang="en-US" altLang="en-US" sz="1013" dirty="0"/>
              <a:t> span selection tasks such as machine reading comprehension. </a:t>
            </a:r>
          </a:p>
          <a:p>
            <a:pPr marL="450056" lvl="1" indent="-192881">
              <a:buFont typeface="Arial" panose="02080604020202020204" pitchFamily="34" charset="0"/>
              <a:buChar char="•"/>
            </a:pPr>
            <a:r>
              <a:rPr lang="en-US" altLang="en-US" sz="1013" b="1" dirty="0" err="1"/>
              <a:t>SentiLARE</a:t>
            </a:r>
            <a:r>
              <a:rPr lang="en-US" altLang="en-US" sz="1013" dirty="0"/>
              <a:t>: extend the MLM to Label-Aware MLM, and obtains new SOTA performance on a variety of sentiment analysis tasks.</a:t>
            </a:r>
          </a:p>
          <a:p>
            <a:pPr marL="450056" lvl="1" indent="-192881">
              <a:buFont typeface="Arial" panose="02080604020202020204" pitchFamily="34" charset="0"/>
              <a:buChar char="•"/>
            </a:pPr>
            <a:r>
              <a:rPr lang="en-US" altLang="en-US" sz="1013" b="1" dirty="0" err="1"/>
              <a:t>BioBERT</a:t>
            </a:r>
            <a:r>
              <a:rPr lang="en-US" altLang="en-US" sz="1013" dirty="0"/>
              <a:t>, </a:t>
            </a:r>
            <a:r>
              <a:rPr lang="en-US" altLang="en-US" sz="1013" b="1" dirty="0" err="1"/>
              <a:t>SciBERT</a:t>
            </a:r>
            <a:r>
              <a:rPr lang="en-US" altLang="en-US" sz="1013" dirty="0"/>
              <a:t>, </a:t>
            </a:r>
            <a:r>
              <a:rPr lang="en-US" altLang="en-US" sz="1013" b="1" dirty="0" err="1"/>
              <a:t>ClinicalBERT</a:t>
            </a:r>
            <a:r>
              <a:rPr lang="en-US" altLang="en-US" sz="1013" dirty="0"/>
              <a:t>: are proposed for biomedical </a:t>
            </a:r>
            <a:r>
              <a:rPr lang="en-US" altLang="en-US" sz="1013" dirty="0">
                <a:sym typeface="+mn-ea"/>
              </a:rPr>
              <a:t>domain</a:t>
            </a:r>
            <a:r>
              <a:rPr lang="en-US" altLang="en-US" sz="1013" dirty="0"/>
              <a:t>, scientific </a:t>
            </a:r>
            <a:r>
              <a:rPr lang="en-US" altLang="en-US" sz="1013" dirty="0">
                <a:sym typeface="+mn-ea"/>
              </a:rPr>
              <a:t>domain </a:t>
            </a:r>
            <a:r>
              <a:rPr lang="en-US" altLang="en-US" sz="1013" dirty="0"/>
              <a:t>and clinical domain, respectively</a:t>
            </a:r>
            <a:endParaRPr lang="en-AT" dirty="0"/>
          </a:p>
        </p:txBody>
      </p:sp>
      <p:sp>
        <p:nvSpPr>
          <p:cNvPr id="4" name="Text Box 6">
            <a:extLst>
              <a:ext uri="{FF2B5EF4-FFF2-40B4-BE49-F238E27FC236}">
                <a16:creationId xmlns:a16="http://schemas.microsoft.com/office/drawing/2014/main" id="{9236CF1F-F632-4212-81C8-817962B65640}"/>
              </a:ext>
            </a:extLst>
          </p:cNvPr>
          <p:cNvSpPr txBox="1"/>
          <p:nvPr/>
        </p:nvSpPr>
        <p:spPr>
          <a:xfrm>
            <a:off x="1037630" y="3585043"/>
            <a:ext cx="7068740" cy="369332"/>
          </a:xfrm>
          <a:prstGeom prst="rect">
            <a:avLst/>
          </a:prstGeom>
          <a:solidFill>
            <a:schemeClr val="accent2">
              <a:lumMod val="60000"/>
              <a:lumOff val="40000"/>
            </a:schemeClr>
          </a:solidFill>
        </p:spPr>
        <p:style>
          <a:lnRef idx="1">
            <a:schemeClr val="accent5"/>
          </a:lnRef>
          <a:fillRef idx="2">
            <a:schemeClr val="accent5"/>
          </a:fillRef>
          <a:effectRef idx="1">
            <a:schemeClr val="accent5"/>
          </a:effectRef>
          <a:fontRef idx="minor">
            <a:schemeClr val="dk1"/>
          </a:fontRef>
        </p:style>
        <p:txBody>
          <a:bodyPr wrap="square" rtlCol="0" anchor="t">
            <a:spAutoFit/>
          </a:bodyPr>
          <a:lstStyle/>
          <a:p>
            <a:pPr algn="ctr"/>
            <a:r>
              <a:rPr lang="en-US" sz="1800" dirty="0">
                <a:solidFill>
                  <a:schemeClr val="tx1"/>
                </a:solidFill>
              </a:rPr>
              <a:t> </a:t>
            </a:r>
            <a:r>
              <a:rPr lang="en-US" sz="1050" dirty="0">
                <a:solidFill>
                  <a:schemeClr val="tx1"/>
                </a:solidFill>
              </a:rPr>
              <a:t>E</a:t>
            </a:r>
            <a:r>
              <a:rPr lang="en-US" altLang="en-US" sz="1050" dirty="0">
                <a:solidFill>
                  <a:schemeClr val="tx1"/>
                </a:solidFill>
              </a:rPr>
              <a:t>xisting language </a:t>
            </a:r>
            <a:r>
              <a:rPr lang="en-US" sz="1050" dirty="0">
                <a:solidFill>
                  <a:schemeClr val="tx1"/>
                </a:solidFill>
              </a:rPr>
              <a:t>models are incapable</a:t>
            </a:r>
            <a:r>
              <a:rPr lang="en-US" altLang="en-US" sz="1050" dirty="0">
                <a:solidFill>
                  <a:schemeClr val="tx1"/>
                </a:solidFill>
              </a:rPr>
              <a:t> </a:t>
            </a:r>
            <a:r>
              <a:rPr lang="en-US" sz="1050" dirty="0">
                <a:solidFill>
                  <a:schemeClr val="tx1"/>
                </a:solidFill>
              </a:rPr>
              <a:t>of utilizing </a:t>
            </a:r>
            <a:r>
              <a:rPr lang="en-US" altLang="en-US" sz="1050" dirty="0">
                <a:solidFill>
                  <a:schemeClr val="tx1"/>
                </a:solidFill>
              </a:rPr>
              <a:t>the important </a:t>
            </a:r>
            <a:r>
              <a:rPr lang="en-US" sz="1050" dirty="0">
                <a:solidFill>
                  <a:schemeClr val="tx1"/>
                </a:solidFill>
              </a:rPr>
              <a:t>temporal signals such as document timestamps</a:t>
            </a:r>
            <a:endParaRPr lang="en-US" altLang="en-US" sz="1050" dirty="0">
              <a:solidFill>
                <a:schemeClr val="tx1"/>
              </a:solidFill>
            </a:endParaRPr>
          </a:p>
        </p:txBody>
      </p:sp>
      <p:sp>
        <p:nvSpPr>
          <p:cNvPr id="5" name="Rounded Rectangle 3">
            <a:extLst>
              <a:ext uri="{FF2B5EF4-FFF2-40B4-BE49-F238E27FC236}">
                <a16:creationId xmlns:a16="http://schemas.microsoft.com/office/drawing/2014/main" id="{00768E09-7231-470F-87F6-1905D5B7E694}"/>
              </a:ext>
            </a:extLst>
          </p:cNvPr>
          <p:cNvSpPr/>
          <p:nvPr/>
        </p:nvSpPr>
        <p:spPr>
          <a:xfrm>
            <a:off x="1433394" y="4285044"/>
            <a:ext cx="6372582" cy="49827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125" b="1" dirty="0">
                <a:solidFill>
                  <a:schemeClr val="bg1"/>
                </a:solidFill>
                <a:latin typeface="Calibri" panose="020F0502020204030204" charset="0"/>
                <a:cs typeface="SimSun" charset="0"/>
                <a:sym typeface="+mn-ea"/>
              </a:rPr>
              <a:t>O</a:t>
            </a:r>
            <a:r>
              <a:rPr lang="en-US" sz="1125" b="1" dirty="0">
                <a:solidFill>
                  <a:schemeClr val="bg1"/>
                </a:solidFill>
                <a:latin typeface="Calibri" panose="020F0502020204030204" charset="0"/>
                <a:cs typeface="SimSun" charset="0"/>
                <a:sym typeface="+mn-ea"/>
              </a:rPr>
              <a:t>ur final objective is to develop a language model that can construct time-aware language representation by </a:t>
            </a:r>
            <a:r>
              <a:rPr lang="en-US" altLang="en-US" sz="1125" b="1" dirty="0">
                <a:solidFill>
                  <a:schemeClr val="bg1"/>
                </a:solidFill>
                <a:latin typeface="Calibri" panose="020F0502020204030204" charset="0"/>
                <a:cs typeface="SimSun" charset="0"/>
                <a:sym typeface="+mn-ea"/>
              </a:rPr>
              <a:t>utilizing </a:t>
            </a:r>
            <a:r>
              <a:rPr lang="en-US" sz="1125" b="1" dirty="0">
                <a:solidFill>
                  <a:schemeClr val="bg1"/>
                </a:solidFill>
                <a:latin typeface="Calibri" panose="020F0502020204030204" charset="0"/>
                <a:cs typeface="SimSun" charset="0"/>
                <a:sym typeface="+mn-ea"/>
              </a:rPr>
              <a:t>two temporal signals</a:t>
            </a:r>
            <a:endParaRPr lang="en-US" sz="1125" b="1" dirty="0">
              <a:solidFill>
                <a:schemeClr val="bg1"/>
              </a:solidFill>
              <a:latin typeface="Calibri" panose="020F0502020204030204" charset="0"/>
              <a:ea typeface="微软雅黑" panose="020B0503020204020204" pitchFamily="34" charset="-122"/>
              <a:cs typeface="SimSun" charset="0"/>
              <a:sym typeface="+mn-ea"/>
            </a:endParaRPr>
          </a:p>
        </p:txBody>
      </p:sp>
      <p:sp>
        <p:nvSpPr>
          <p:cNvPr id="6" name="Down Arrow 7">
            <a:extLst>
              <a:ext uri="{FF2B5EF4-FFF2-40B4-BE49-F238E27FC236}">
                <a16:creationId xmlns:a16="http://schemas.microsoft.com/office/drawing/2014/main" id="{FEA5963F-57C3-4195-9807-61E7F4C1E8B6}"/>
              </a:ext>
            </a:extLst>
          </p:cNvPr>
          <p:cNvSpPr/>
          <p:nvPr/>
        </p:nvSpPr>
        <p:spPr>
          <a:xfrm>
            <a:off x="4533781" y="4031083"/>
            <a:ext cx="370046" cy="25396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675"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58651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a:xfrm>
            <a:off x="228600" y="1309847"/>
            <a:ext cx="8458200" cy="2383990"/>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1477" dirty="0">
                <a:solidFill>
                  <a:schemeClr val="tx1"/>
                </a:solidFill>
                <a:sym typeface="+mn-ea"/>
              </a:rPr>
              <a:t>  </a:t>
            </a:r>
            <a:r>
              <a:rPr lang="en-US" altLang="en-US" sz="1477" dirty="0">
                <a:solidFill>
                  <a:srgbClr val="0070C0"/>
                </a:solidFill>
                <a:sym typeface="+mn-ea"/>
              </a:rPr>
              <a:t>Architecture</a:t>
            </a:r>
            <a:r>
              <a:rPr lang="en-US" altLang="en-US" sz="1477" dirty="0">
                <a:solidFill>
                  <a:schemeClr val="tx1"/>
                </a:solidFill>
                <a:sym typeface="+mn-ea"/>
              </a:rPr>
              <a:t>: </a:t>
            </a:r>
            <a:r>
              <a:rPr lang="en-US" sz="1477" dirty="0">
                <a:solidFill>
                  <a:schemeClr val="tx1"/>
                </a:solidFill>
                <a:sym typeface="+mn-ea"/>
              </a:rPr>
              <a:t>transformer</a:t>
            </a:r>
            <a:r>
              <a:rPr lang="en-US" altLang="en-US" sz="1477" dirty="0">
                <a:solidFill>
                  <a:schemeClr val="tx1"/>
                </a:solidFill>
                <a:sym typeface="+mn-ea"/>
              </a:rPr>
              <a:t> encoder</a:t>
            </a:r>
            <a:endParaRPr lang="en-US" sz="1477" dirty="0">
              <a:solidFill>
                <a:schemeClr val="tx1"/>
              </a:solidFill>
              <a:sym typeface="+mn-ea"/>
            </a:endParaRPr>
          </a:p>
          <a:p>
            <a:pPr>
              <a:lnSpc>
                <a:spcPct val="100000"/>
              </a:lnSpc>
            </a:pPr>
            <a:r>
              <a:rPr lang="en-US" altLang="en-US" sz="1477" dirty="0">
                <a:solidFill>
                  <a:schemeClr val="tx1"/>
                </a:solidFill>
                <a:sym typeface="+mn-ea"/>
              </a:rPr>
              <a:t>  </a:t>
            </a:r>
            <a:r>
              <a:rPr lang="en-US" sz="1477" dirty="0">
                <a:solidFill>
                  <a:srgbClr val="0070C0"/>
                </a:solidFill>
                <a:sym typeface="+mn-ea"/>
              </a:rPr>
              <a:t>Objective</a:t>
            </a:r>
            <a:r>
              <a:rPr lang="en-US" sz="1477" dirty="0">
                <a:solidFill>
                  <a:schemeClr val="tx1"/>
                </a:solidFill>
                <a:sym typeface="+mn-ea"/>
              </a:rPr>
              <a:t>: </a:t>
            </a:r>
            <a:r>
              <a:rPr lang="en-US" altLang="en-US" sz="1477" dirty="0">
                <a:solidFill>
                  <a:schemeClr val="tx1"/>
                </a:solidFill>
                <a:sym typeface="+mn-ea"/>
              </a:rPr>
              <a:t>e</a:t>
            </a:r>
            <a:r>
              <a:rPr lang="en-US" sz="1477" dirty="0">
                <a:solidFill>
                  <a:schemeClr val="tx1"/>
                </a:solidFill>
                <a:sym typeface="+mn-ea"/>
              </a:rPr>
              <a:t>nhanc</a:t>
            </a:r>
            <a:r>
              <a:rPr lang="en-US" altLang="en-US" sz="1477" dirty="0">
                <a:solidFill>
                  <a:schemeClr val="tx1"/>
                </a:solidFill>
                <a:sym typeface="+mn-ea"/>
              </a:rPr>
              <a:t>e</a:t>
            </a:r>
            <a:r>
              <a:rPr lang="en-US" sz="1477" dirty="0">
                <a:solidFill>
                  <a:schemeClr val="tx1"/>
                </a:solidFill>
                <a:sym typeface="+mn-ea"/>
              </a:rPr>
              <a:t> </a:t>
            </a:r>
            <a:r>
              <a:rPr lang="en-US" altLang="en-US" sz="1477" dirty="0">
                <a:solidFill>
                  <a:schemeClr val="tx1"/>
                </a:solidFill>
                <a:sym typeface="+mn-ea"/>
              </a:rPr>
              <a:t>l</a:t>
            </a:r>
            <a:r>
              <a:rPr lang="en-US" sz="1477" dirty="0">
                <a:solidFill>
                  <a:schemeClr val="tx1"/>
                </a:solidFill>
                <a:sym typeface="+mn-ea"/>
              </a:rPr>
              <a:t>anguage </a:t>
            </a:r>
            <a:r>
              <a:rPr lang="en-US" altLang="en-US" sz="1477" dirty="0">
                <a:solidFill>
                  <a:schemeClr val="tx1"/>
                </a:solidFill>
                <a:sym typeface="+mn-ea"/>
              </a:rPr>
              <a:t>r</a:t>
            </a:r>
            <a:r>
              <a:rPr lang="en-US" sz="1477" dirty="0">
                <a:solidFill>
                  <a:schemeClr val="tx1"/>
                </a:solidFill>
                <a:sym typeface="+mn-ea"/>
              </a:rPr>
              <a:t>epresentations with </a:t>
            </a:r>
            <a:r>
              <a:rPr lang="en-US" altLang="en-US" sz="1477" dirty="0">
                <a:solidFill>
                  <a:schemeClr val="tx1"/>
                </a:solidFill>
                <a:sym typeface="+mn-ea"/>
              </a:rPr>
              <a:t>t</a:t>
            </a:r>
            <a:r>
              <a:rPr lang="en-US" sz="1477" dirty="0">
                <a:solidFill>
                  <a:schemeClr val="tx1"/>
                </a:solidFill>
                <a:sym typeface="+mn-ea"/>
              </a:rPr>
              <a:t>emporal </a:t>
            </a:r>
            <a:r>
              <a:rPr lang="en-US" altLang="en-US" sz="1477" dirty="0">
                <a:solidFill>
                  <a:schemeClr val="tx1"/>
                </a:solidFill>
                <a:sym typeface="+mn-ea"/>
              </a:rPr>
              <a:t>i</a:t>
            </a:r>
            <a:r>
              <a:rPr lang="en-US" sz="1477" dirty="0">
                <a:solidFill>
                  <a:schemeClr val="tx1"/>
                </a:solidFill>
                <a:sym typeface="+mn-ea"/>
              </a:rPr>
              <a:t>nformation</a:t>
            </a:r>
          </a:p>
          <a:p>
            <a:pPr>
              <a:lnSpc>
                <a:spcPct val="100000"/>
              </a:lnSpc>
            </a:pPr>
            <a:r>
              <a:rPr lang="en-US" altLang="en-US" sz="1477" dirty="0">
                <a:solidFill>
                  <a:schemeClr val="tx1"/>
                </a:solidFill>
                <a:sym typeface="+mn-ea"/>
              </a:rPr>
              <a:t>  </a:t>
            </a:r>
            <a:r>
              <a:rPr lang="en-US" altLang="en-US" sz="1477" dirty="0">
                <a:solidFill>
                  <a:srgbClr val="0070C0"/>
                </a:solidFill>
                <a:sym typeface="+mn-ea"/>
              </a:rPr>
              <a:t>Pre-training dataset</a:t>
            </a:r>
            <a:r>
              <a:rPr lang="en-US" altLang="en-US" sz="1477" dirty="0">
                <a:solidFill>
                  <a:schemeClr val="tx1"/>
                </a:solidFill>
                <a:sym typeface="+mn-ea"/>
              </a:rPr>
              <a:t>: NYT Corpus (1.8 million news)</a:t>
            </a:r>
            <a:endParaRPr lang="en-US" altLang="en-US" sz="1265" dirty="0">
              <a:solidFill>
                <a:schemeClr val="tx1"/>
              </a:solidFill>
              <a:sym typeface="+mn-ea"/>
            </a:endParaRPr>
          </a:p>
          <a:p>
            <a:pPr marL="0" indent="0">
              <a:lnSpc>
                <a:spcPct val="100000"/>
              </a:lnSpc>
              <a:buNone/>
            </a:pPr>
            <a:r>
              <a:rPr lang="en-US" altLang="en-US" sz="1477" b="1" dirty="0">
                <a:solidFill>
                  <a:schemeClr val="tx1"/>
                </a:solidFill>
                <a:sym typeface="+mn-ea"/>
              </a:rPr>
              <a:t>Novel pre-training tasks:</a:t>
            </a:r>
          </a:p>
          <a:p>
            <a:pPr marL="421913" lvl="1" indent="-180820">
              <a:lnSpc>
                <a:spcPct val="100000"/>
              </a:lnSpc>
              <a:buAutoNum type="arabicPeriod"/>
            </a:pPr>
            <a:r>
              <a:rPr lang="en-US" altLang="en-US" sz="1265" b="1" dirty="0">
                <a:solidFill>
                  <a:srgbClr val="0070C0"/>
                </a:solidFill>
                <a:sym typeface="+mn-ea"/>
              </a:rPr>
              <a:t>Time-aware Masked Language Modeling (TAMLM)</a:t>
            </a:r>
          </a:p>
          <a:p>
            <a:pPr marL="482186" lvl="2" indent="0">
              <a:lnSpc>
                <a:spcPct val="100000"/>
              </a:lnSpc>
              <a:buNone/>
            </a:pPr>
            <a:r>
              <a:rPr lang="en-US" altLang="en-US" sz="1265" dirty="0">
                <a:solidFill>
                  <a:schemeClr val="tx1"/>
                </a:solidFill>
                <a:sym typeface="+mn-ea"/>
              </a:rPr>
              <a:t>Explicitly introduces temporal expressions in text during pre-training: mask 30% of temporal expressions in text</a:t>
            </a:r>
          </a:p>
          <a:p>
            <a:pPr marL="421913" lvl="1" indent="-180820">
              <a:lnSpc>
                <a:spcPct val="100000"/>
              </a:lnSpc>
              <a:buAutoNum type="arabicPeriod"/>
            </a:pPr>
            <a:r>
              <a:rPr lang="en-US" altLang="en-US" sz="1265" b="1" dirty="0">
                <a:solidFill>
                  <a:srgbClr val="0070C0"/>
                </a:solidFill>
                <a:sym typeface="+mn-ea"/>
              </a:rPr>
              <a:t>Document Dating (DD)</a:t>
            </a:r>
          </a:p>
          <a:p>
            <a:pPr marL="241093" lvl="1" indent="0">
              <a:lnSpc>
                <a:spcPct val="100000"/>
              </a:lnSpc>
              <a:buNone/>
            </a:pPr>
            <a:r>
              <a:rPr lang="en-US" altLang="en-US" sz="1265" dirty="0">
                <a:solidFill>
                  <a:schemeClr val="tx1"/>
                </a:solidFill>
                <a:sym typeface="+mn-ea"/>
              </a:rPr>
              <a:t>       Incorporates document timestamp information during pre-training: predict timestamp at given granularity</a:t>
            </a:r>
          </a:p>
        </p:txBody>
      </p:sp>
      <p:pic>
        <p:nvPicPr>
          <p:cNvPr id="2" name="Picture 1"/>
          <p:cNvPicPr>
            <a:picLocks noChangeAspect="1"/>
          </p:cNvPicPr>
          <p:nvPr/>
        </p:nvPicPr>
        <p:blipFill rotWithShape="1">
          <a:blip r:embed="rId3"/>
          <a:srcRect b="16478"/>
          <a:stretch/>
        </p:blipFill>
        <p:spPr>
          <a:xfrm>
            <a:off x="2209800" y="3867150"/>
            <a:ext cx="4932677" cy="852095"/>
          </a:xfrm>
          <a:prstGeom prst="rect">
            <a:avLst/>
          </a:prstGeom>
        </p:spPr>
      </p:pic>
      <p:sp>
        <p:nvSpPr>
          <p:cNvPr id="4" name="Title 3">
            <a:extLst>
              <a:ext uri="{FF2B5EF4-FFF2-40B4-BE49-F238E27FC236}">
                <a16:creationId xmlns:a16="http://schemas.microsoft.com/office/drawing/2014/main" id="{A2C7997F-9F90-4949-B452-3DFBB7A0CE8E}"/>
              </a:ext>
            </a:extLst>
          </p:cNvPr>
          <p:cNvSpPr>
            <a:spLocks noGrp="1"/>
          </p:cNvSpPr>
          <p:nvPr>
            <p:ph type="title"/>
          </p:nvPr>
        </p:nvSpPr>
        <p:spPr/>
        <p:txBody>
          <a:bodyPr/>
          <a:lstStyle/>
          <a:p>
            <a:r>
              <a:rPr lang="en-US" dirty="0" err="1"/>
              <a:t>BiTimeBERT</a:t>
            </a:r>
            <a:endParaRPr lang="en-AT" dirty="0"/>
          </a:p>
        </p:txBody>
      </p:sp>
      <p:sp>
        <p:nvSpPr>
          <p:cNvPr id="9" name="Rectangle 8">
            <a:extLst>
              <a:ext uri="{FF2B5EF4-FFF2-40B4-BE49-F238E27FC236}">
                <a16:creationId xmlns:a16="http://schemas.microsoft.com/office/drawing/2014/main" id="{D708C662-7C75-4F4F-926A-1A6643755B1B}"/>
              </a:ext>
            </a:extLst>
          </p:cNvPr>
          <p:cNvSpPr/>
          <p:nvPr/>
        </p:nvSpPr>
        <p:spPr>
          <a:xfrm>
            <a:off x="0" y="4959497"/>
            <a:ext cx="8796093" cy="215444"/>
          </a:xfrm>
          <a:prstGeom prst="rect">
            <a:avLst/>
          </a:prstGeom>
        </p:spPr>
        <p:txBody>
          <a:bodyPr wrap="square">
            <a:spAutoFit/>
          </a:bodyPr>
          <a:lstStyle/>
          <a:p>
            <a:r>
              <a:rPr lang="en-US" sz="800" dirty="0">
                <a:solidFill>
                  <a:srgbClr val="252525"/>
                </a:solidFill>
                <a:latin typeface="arial" panose="020B0604020202020204" pitchFamily="34" charset="0"/>
              </a:rPr>
              <a:t>J. Wang, A. Jatowt, M. Yoshikawa, Y. Cai: </a:t>
            </a:r>
            <a:r>
              <a:rPr lang="en-US" sz="800" i="1" dirty="0" err="1">
                <a:solidFill>
                  <a:srgbClr val="252525"/>
                </a:solidFill>
                <a:latin typeface="arial" panose="020B0604020202020204" pitchFamily="34" charset="0"/>
              </a:rPr>
              <a:t>BiTimeBERT</a:t>
            </a:r>
            <a:r>
              <a:rPr lang="en-US" sz="800" dirty="0">
                <a:solidFill>
                  <a:srgbClr val="252525"/>
                </a:solidFill>
                <a:latin typeface="arial" panose="020B0604020202020204" pitchFamily="34" charset="0"/>
              </a:rPr>
              <a:t>: </a:t>
            </a:r>
            <a:r>
              <a:rPr lang="en-US" sz="800" i="1" dirty="0">
                <a:solidFill>
                  <a:srgbClr val="252525"/>
                </a:solidFill>
                <a:latin typeface="arial" panose="020B0604020202020204" pitchFamily="34" charset="0"/>
              </a:rPr>
              <a:t>Extending Pre-Trained Language Representations with Dual-Type Temporal Information</a:t>
            </a:r>
            <a:r>
              <a:rPr lang="en-US" sz="800" dirty="0">
                <a:solidFill>
                  <a:srgbClr val="252525"/>
                </a:solidFill>
                <a:latin typeface="arial" panose="020B0604020202020204" pitchFamily="34" charset="0"/>
              </a:rPr>
              <a:t>. SIGIR 2023</a:t>
            </a:r>
            <a:endParaRPr lang="en-AT" sz="800" dirty="0"/>
          </a:p>
        </p:txBody>
      </p:sp>
    </p:spTree>
    <p:extLst>
      <p:ext uri="{BB962C8B-B14F-4D97-AF65-F5344CB8AC3E}">
        <p14:creationId xmlns:p14="http://schemas.microsoft.com/office/powerpoint/2010/main" val="3412724415"/>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609600" y="1159730"/>
            <a:ext cx="7696200" cy="681725"/>
          </a:xfrm>
          <a:prstGeom prst="rect">
            <a:avLst/>
          </a:prstGeom>
          <a:noFill/>
        </p:spPr>
        <p:txBody>
          <a:bodyPr wrap="square" rtlCol="0" anchor="t">
            <a:spAutoFit/>
          </a:bodyPr>
          <a:lstStyle/>
          <a:p>
            <a:pPr marL="257175" indent="-257175">
              <a:buFont typeface="+mj-lt"/>
              <a:buAutoNum type="arabicPeriod" startAt="3"/>
            </a:pPr>
            <a:r>
              <a:rPr lang="en-US" altLang="en-US" sz="1300" b="1" dirty="0">
                <a:solidFill>
                  <a:srgbClr val="0070C0"/>
                </a:solidFill>
                <a:latin typeface="+mj-lt"/>
                <a:sym typeface="+mn-ea"/>
              </a:rPr>
              <a:t>TIR:</a:t>
            </a:r>
            <a:r>
              <a:rPr lang="en-US" altLang="en-US" sz="1300" b="1" dirty="0">
                <a:latin typeface="+mj-lt"/>
                <a:sym typeface="+mn-ea"/>
              </a:rPr>
              <a:t> </a:t>
            </a:r>
            <a:r>
              <a:rPr lang="en-US" altLang="en-US" sz="1300" b="1" dirty="0">
                <a:solidFill>
                  <a:srgbClr val="0070C0"/>
                </a:solidFill>
                <a:latin typeface="+mj-lt"/>
                <a:sym typeface="+mn-ea"/>
              </a:rPr>
              <a:t>Temporal Information Replacement</a:t>
            </a:r>
            <a:r>
              <a:rPr lang="en-US" altLang="en-US" sz="1300" b="1" dirty="0">
                <a:latin typeface="+mj-lt"/>
                <a:sym typeface="+mn-ea"/>
              </a:rPr>
              <a:t> </a:t>
            </a:r>
          </a:p>
          <a:p>
            <a:pPr marL="482186" lvl="1" indent="-241093">
              <a:buFont typeface="Arial" panose="020B0604020202020204" pitchFamily="34" charset="0"/>
              <a:buChar char="•"/>
            </a:pPr>
            <a:r>
              <a:rPr altLang="en-US" sz="1265" dirty="0">
                <a:latin typeface="+mj-lt"/>
                <a:sym typeface="+mn-ea"/>
              </a:rPr>
              <a:t>50% of temporal</a:t>
            </a:r>
            <a:r>
              <a:rPr lang="en-US" sz="1265" dirty="0">
                <a:latin typeface="+mj-lt"/>
                <a:sym typeface="+mn-ea"/>
              </a:rPr>
              <a:t> </a:t>
            </a:r>
            <a:r>
              <a:rPr altLang="en-US" sz="1265" dirty="0">
                <a:latin typeface="+mj-lt"/>
                <a:sym typeface="+mn-ea"/>
              </a:rPr>
              <a:t>expressions are replaced by </a:t>
            </a:r>
            <a:r>
              <a:rPr lang="en-US" altLang="en-US" sz="1265" dirty="0">
                <a:latin typeface="+mj-lt"/>
                <a:sym typeface="+mn-ea"/>
              </a:rPr>
              <a:t>other </a:t>
            </a:r>
            <a:r>
              <a:rPr altLang="en-US" sz="1265" dirty="0">
                <a:latin typeface="+mj-lt"/>
                <a:sym typeface="+mn-ea"/>
              </a:rPr>
              <a:t>temporal</a:t>
            </a:r>
            <a:r>
              <a:rPr lang="en-US" sz="1265" dirty="0">
                <a:latin typeface="+mj-lt"/>
                <a:sym typeface="+mn-ea"/>
              </a:rPr>
              <a:t> expressions of the same granularity.</a:t>
            </a:r>
          </a:p>
          <a:p>
            <a:pPr marL="482186" lvl="1" indent="-241093">
              <a:buFont typeface="Arial" panose="020B0604020202020204" pitchFamily="34" charset="0"/>
              <a:buChar char="•"/>
            </a:pPr>
            <a:r>
              <a:rPr lang="en-US" sz="1265" dirty="0">
                <a:latin typeface="+mj-lt"/>
                <a:sym typeface="+mn-ea"/>
              </a:rPr>
              <a:t>The task is to predict</a:t>
            </a:r>
            <a:r>
              <a:rPr altLang="en-US" sz="1265" dirty="0">
                <a:latin typeface="+mj-lt"/>
                <a:sym typeface="+mn-ea"/>
              </a:rPr>
              <a:t> whether the </a:t>
            </a:r>
            <a:r>
              <a:rPr lang="en-US" sz="1265" dirty="0">
                <a:latin typeface="+mj-lt"/>
                <a:sym typeface="+mn-ea"/>
              </a:rPr>
              <a:t>temporal </a:t>
            </a:r>
            <a:r>
              <a:rPr lang="en-US" altLang="en-US" sz="1265" dirty="0">
                <a:latin typeface="+mj-lt"/>
                <a:sym typeface="+mn-ea"/>
              </a:rPr>
              <a:t>expressions are</a:t>
            </a:r>
            <a:r>
              <a:rPr altLang="en-US" sz="1265" dirty="0">
                <a:latin typeface="+mj-lt"/>
                <a:sym typeface="+mn-ea"/>
              </a:rPr>
              <a:t> replaced.</a:t>
            </a:r>
            <a:endParaRPr lang="en-US" altLang="en-US" sz="1265" kern="0" dirty="0">
              <a:latin typeface="+mj-lt"/>
              <a:ea typeface="Microsoft YaHei" charset="-122"/>
              <a:cs typeface="+mn-ea"/>
              <a:sym typeface="+mn-ea"/>
            </a:endParaRPr>
          </a:p>
        </p:txBody>
      </p:sp>
      <p:pic>
        <p:nvPicPr>
          <p:cNvPr id="2" name="Picture 1"/>
          <p:cNvPicPr>
            <a:picLocks noChangeAspect="1"/>
          </p:cNvPicPr>
          <p:nvPr/>
        </p:nvPicPr>
        <p:blipFill>
          <a:blip r:embed="rId3"/>
          <a:stretch>
            <a:fillRect/>
          </a:stretch>
        </p:blipFill>
        <p:spPr>
          <a:xfrm>
            <a:off x="5391706" y="2310140"/>
            <a:ext cx="3460100" cy="884374"/>
          </a:xfrm>
          <a:prstGeom prst="rect">
            <a:avLst/>
          </a:prstGeom>
        </p:spPr>
      </p:pic>
      <p:sp>
        <p:nvSpPr>
          <p:cNvPr id="4" name="Title 3">
            <a:extLst>
              <a:ext uri="{FF2B5EF4-FFF2-40B4-BE49-F238E27FC236}">
                <a16:creationId xmlns:a16="http://schemas.microsoft.com/office/drawing/2014/main" id="{C5AB53B2-13F5-48F7-A54C-5C68315EFEF5}"/>
              </a:ext>
            </a:extLst>
          </p:cNvPr>
          <p:cNvSpPr>
            <a:spLocks noGrp="1"/>
          </p:cNvSpPr>
          <p:nvPr>
            <p:ph type="title"/>
          </p:nvPr>
        </p:nvSpPr>
        <p:spPr>
          <a:xfrm>
            <a:off x="381000" y="253172"/>
            <a:ext cx="6172200" cy="857250"/>
          </a:xfrm>
        </p:spPr>
        <p:txBody>
          <a:bodyPr>
            <a:normAutofit/>
          </a:bodyPr>
          <a:lstStyle/>
          <a:p>
            <a:r>
              <a:rPr lang="en-US" dirty="0"/>
              <a:t>TIR Task (not included in the final model)</a:t>
            </a:r>
            <a:endParaRPr lang="en-AT" dirty="0"/>
          </a:p>
        </p:txBody>
      </p:sp>
      <p:pic>
        <p:nvPicPr>
          <p:cNvPr id="7" name="Picture 6">
            <a:extLst>
              <a:ext uri="{FF2B5EF4-FFF2-40B4-BE49-F238E27FC236}">
                <a16:creationId xmlns:a16="http://schemas.microsoft.com/office/drawing/2014/main" id="{DA511253-11F0-442D-AED0-70FDA61FC93D}"/>
              </a:ext>
            </a:extLst>
          </p:cNvPr>
          <p:cNvPicPr>
            <a:picLocks noChangeAspect="1"/>
          </p:cNvPicPr>
          <p:nvPr/>
        </p:nvPicPr>
        <p:blipFill>
          <a:blip r:embed="rId4"/>
          <a:stretch>
            <a:fillRect/>
          </a:stretch>
        </p:blipFill>
        <p:spPr>
          <a:xfrm>
            <a:off x="762000" y="2187665"/>
            <a:ext cx="4127246" cy="2024636"/>
          </a:xfrm>
          <a:prstGeom prst="rect">
            <a:avLst/>
          </a:prstGeom>
        </p:spPr>
      </p:pic>
      <p:sp>
        <p:nvSpPr>
          <p:cNvPr id="8" name="Rectangle 7">
            <a:extLst>
              <a:ext uri="{FF2B5EF4-FFF2-40B4-BE49-F238E27FC236}">
                <a16:creationId xmlns:a16="http://schemas.microsoft.com/office/drawing/2014/main" id="{4F978664-365C-40E2-B896-3BA88BBF78CF}"/>
              </a:ext>
            </a:extLst>
          </p:cNvPr>
          <p:cNvSpPr/>
          <p:nvPr/>
        </p:nvSpPr>
        <p:spPr>
          <a:xfrm>
            <a:off x="1295400" y="4373845"/>
            <a:ext cx="2868856" cy="369332"/>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en-US" sz="900" dirty="0">
                <a:sym typeface="+mn-ea"/>
              </a:rPr>
              <a:t>WLKM:  Weakly Supervised Knowledge-Pretrained </a:t>
            </a:r>
          </a:p>
          <a:p>
            <a:pPr algn="ctr"/>
            <a:r>
              <a:rPr lang="en-US" altLang="en-US" sz="900" dirty="0">
                <a:sym typeface="+mn-ea"/>
              </a:rPr>
              <a:t>Language Model [1]</a:t>
            </a:r>
            <a:endParaRPr lang="en-AT" sz="900" dirty="0"/>
          </a:p>
        </p:txBody>
      </p:sp>
      <p:sp>
        <p:nvSpPr>
          <p:cNvPr id="5" name="Rectangle 4">
            <a:extLst>
              <a:ext uri="{FF2B5EF4-FFF2-40B4-BE49-F238E27FC236}">
                <a16:creationId xmlns:a16="http://schemas.microsoft.com/office/drawing/2014/main" id="{0AB3FE9D-4CA4-45C4-90DF-529B72256751}"/>
              </a:ext>
            </a:extLst>
          </p:cNvPr>
          <p:cNvSpPr/>
          <p:nvPr/>
        </p:nvSpPr>
        <p:spPr>
          <a:xfrm>
            <a:off x="-14253" y="4943334"/>
            <a:ext cx="6787838" cy="207749"/>
          </a:xfrm>
          <a:prstGeom prst="rect">
            <a:avLst/>
          </a:prstGeom>
        </p:spPr>
        <p:txBody>
          <a:bodyPr wrap="square">
            <a:spAutoFit/>
          </a:bodyPr>
          <a:lstStyle/>
          <a:p>
            <a:r>
              <a:rPr lang="en-US" sz="750" dirty="0">
                <a:solidFill>
                  <a:srgbClr val="222222"/>
                </a:solidFill>
                <a:latin typeface="Arial" panose="020B0604020202020204" pitchFamily="34" charset="0"/>
              </a:rPr>
              <a:t>[1] </a:t>
            </a:r>
            <a:r>
              <a:rPr lang="en-US" sz="750" dirty="0" err="1">
                <a:solidFill>
                  <a:srgbClr val="222222"/>
                </a:solidFill>
                <a:latin typeface="Arial" panose="020B0604020202020204" pitchFamily="34" charset="0"/>
              </a:rPr>
              <a:t>Xiong</a:t>
            </a:r>
            <a:r>
              <a:rPr lang="en-US" sz="750" dirty="0">
                <a:solidFill>
                  <a:srgbClr val="222222"/>
                </a:solidFill>
                <a:latin typeface="Arial" panose="020B0604020202020204" pitchFamily="34" charset="0"/>
              </a:rPr>
              <a:t>, </a:t>
            </a:r>
            <a:r>
              <a:rPr lang="en-US" sz="750" dirty="0" err="1">
                <a:solidFill>
                  <a:srgbClr val="222222"/>
                </a:solidFill>
                <a:latin typeface="Arial" panose="020B0604020202020204" pitchFamily="34" charset="0"/>
              </a:rPr>
              <a:t>Wenhan</a:t>
            </a:r>
            <a:r>
              <a:rPr lang="en-US" sz="750" dirty="0">
                <a:solidFill>
                  <a:srgbClr val="222222"/>
                </a:solidFill>
                <a:latin typeface="Arial" panose="020B0604020202020204" pitchFamily="34" charset="0"/>
              </a:rPr>
              <a:t>, et al. </a:t>
            </a:r>
            <a:r>
              <a:rPr lang="en-US" sz="750" i="1" dirty="0">
                <a:solidFill>
                  <a:srgbClr val="222222"/>
                </a:solidFill>
                <a:latin typeface="Arial" panose="020B0604020202020204" pitchFamily="34" charset="0"/>
              </a:rPr>
              <a:t>Pretrained encyclopedia: Weakly supervised knowledge-pretrained language model</a:t>
            </a:r>
            <a:r>
              <a:rPr lang="en-US" sz="750" dirty="0">
                <a:solidFill>
                  <a:srgbClr val="222222"/>
                </a:solidFill>
                <a:latin typeface="Arial" panose="020B0604020202020204" pitchFamily="34" charset="0"/>
              </a:rPr>
              <a:t>. </a:t>
            </a:r>
            <a:r>
              <a:rPr lang="en-US" sz="750" dirty="0" err="1">
                <a:solidFill>
                  <a:srgbClr val="222222"/>
                </a:solidFill>
                <a:latin typeface="Arial" panose="020B0604020202020204" pitchFamily="34" charset="0"/>
              </a:rPr>
              <a:t>arXiv</a:t>
            </a:r>
            <a:r>
              <a:rPr lang="en-US" sz="750" dirty="0">
                <a:solidFill>
                  <a:srgbClr val="222222"/>
                </a:solidFill>
                <a:latin typeface="Arial" panose="020B0604020202020204" pitchFamily="34" charset="0"/>
              </a:rPr>
              <a:t> preprint arXiv:1912.09637 (2019).</a:t>
            </a:r>
            <a:endParaRPr lang="en-AT" sz="750" dirty="0"/>
          </a:p>
        </p:txBody>
      </p:sp>
    </p:spTree>
    <p:extLst>
      <p:ext uri="{BB962C8B-B14F-4D97-AF65-F5344CB8AC3E}">
        <p14:creationId xmlns:p14="http://schemas.microsoft.com/office/powerpoint/2010/main" val="3238786311"/>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83CC5-4750-4B07-8CFE-9787EA4EC8B7}"/>
              </a:ext>
            </a:extLst>
          </p:cNvPr>
          <p:cNvSpPr>
            <a:spLocks noGrp="1"/>
          </p:cNvSpPr>
          <p:nvPr>
            <p:ph type="title"/>
          </p:nvPr>
        </p:nvSpPr>
        <p:spPr/>
        <p:txBody>
          <a:bodyPr/>
          <a:lstStyle/>
          <a:p>
            <a:r>
              <a:rPr lang="en-US" dirty="0"/>
              <a:t>Datasets</a:t>
            </a:r>
            <a:endParaRPr lang="en-AT" dirty="0"/>
          </a:p>
        </p:txBody>
      </p:sp>
      <p:sp>
        <p:nvSpPr>
          <p:cNvPr id="3" name="Content Placeholder 2">
            <a:extLst>
              <a:ext uri="{FF2B5EF4-FFF2-40B4-BE49-F238E27FC236}">
                <a16:creationId xmlns:a16="http://schemas.microsoft.com/office/drawing/2014/main" id="{62314775-8DB6-43F7-9170-24E7D39800E6}"/>
              </a:ext>
            </a:extLst>
          </p:cNvPr>
          <p:cNvSpPr>
            <a:spLocks noGrp="1"/>
          </p:cNvSpPr>
          <p:nvPr>
            <p:ph idx="1"/>
          </p:nvPr>
        </p:nvSpPr>
        <p:spPr/>
        <p:txBody>
          <a:bodyPr/>
          <a:lstStyle/>
          <a:p>
            <a:r>
              <a:rPr lang="en-US" dirty="0"/>
              <a:t>5 temporal datasets of different character</a:t>
            </a:r>
          </a:p>
          <a:p>
            <a:pPr lvl="1"/>
            <a:r>
              <a:rPr lang="en-US" dirty="0"/>
              <a:t>Event time estimation</a:t>
            </a:r>
          </a:p>
          <a:p>
            <a:pPr lvl="1"/>
            <a:r>
              <a:rPr lang="en-US" dirty="0"/>
              <a:t>Document timestamping (dating)</a:t>
            </a:r>
          </a:p>
          <a:p>
            <a:pPr lvl="1"/>
            <a:r>
              <a:rPr lang="en-US" dirty="0"/>
              <a:t>Temporal question answering</a:t>
            </a:r>
            <a:endParaRPr lang="en-AT" dirty="0"/>
          </a:p>
        </p:txBody>
      </p:sp>
      <p:pic>
        <p:nvPicPr>
          <p:cNvPr id="4" name="Picture 3">
            <a:extLst>
              <a:ext uri="{FF2B5EF4-FFF2-40B4-BE49-F238E27FC236}">
                <a16:creationId xmlns:a16="http://schemas.microsoft.com/office/drawing/2014/main" id="{FBF01B78-6D1D-4ADB-B85C-FF07ECC2A52D}"/>
              </a:ext>
            </a:extLst>
          </p:cNvPr>
          <p:cNvPicPr>
            <a:picLocks noChangeAspect="1"/>
          </p:cNvPicPr>
          <p:nvPr/>
        </p:nvPicPr>
        <p:blipFill>
          <a:blip r:embed="rId2"/>
          <a:stretch>
            <a:fillRect/>
          </a:stretch>
        </p:blipFill>
        <p:spPr>
          <a:xfrm>
            <a:off x="2895600" y="2495550"/>
            <a:ext cx="3853815" cy="1745323"/>
          </a:xfrm>
          <a:prstGeom prst="rect">
            <a:avLst/>
          </a:prstGeom>
        </p:spPr>
      </p:pic>
    </p:spTree>
    <p:extLst>
      <p:ext uri="{BB962C8B-B14F-4D97-AF65-F5344CB8AC3E}">
        <p14:creationId xmlns:p14="http://schemas.microsoft.com/office/powerpoint/2010/main" val="19301124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8CD51-F761-2B41-8C65-825363DD0437}"/>
              </a:ext>
            </a:extLst>
          </p:cNvPr>
          <p:cNvSpPr>
            <a:spLocks noGrp="1"/>
          </p:cNvSpPr>
          <p:nvPr>
            <p:ph type="title"/>
          </p:nvPr>
        </p:nvSpPr>
        <p:spPr/>
        <p:txBody>
          <a:bodyPr>
            <a:normAutofit/>
          </a:bodyPr>
          <a:lstStyle/>
          <a:p>
            <a:r>
              <a:rPr lang="en-US" dirty="0"/>
              <a:t>Performance of </a:t>
            </a:r>
            <a:r>
              <a:rPr lang="en-US" dirty="0" err="1"/>
              <a:t>BiTimeBERT</a:t>
            </a:r>
            <a:endParaRPr lang="x-none" dirty="0"/>
          </a:p>
        </p:txBody>
      </p:sp>
      <p:sp>
        <p:nvSpPr>
          <p:cNvPr id="3" name="Content Placeholder 2">
            <a:extLst>
              <a:ext uri="{FF2B5EF4-FFF2-40B4-BE49-F238E27FC236}">
                <a16:creationId xmlns:a16="http://schemas.microsoft.com/office/drawing/2014/main" id="{B3E9A490-B903-A744-9EF1-50133D078636}"/>
              </a:ext>
            </a:extLst>
          </p:cNvPr>
          <p:cNvSpPr>
            <a:spLocks noGrp="1"/>
          </p:cNvSpPr>
          <p:nvPr>
            <p:ph idx="1"/>
          </p:nvPr>
        </p:nvSpPr>
        <p:spPr/>
        <p:txBody>
          <a:bodyPr/>
          <a:lstStyle/>
          <a:p>
            <a:endParaRPr lang="x-none" dirty="0"/>
          </a:p>
        </p:txBody>
      </p:sp>
      <p:pic>
        <p:nvPicPr>
          <p:cNvPr id="13" name="Picture 12">
            <a:extLst>
              <a:ext uri="{FF2B5EF4-FFF2-40B4-BE49-F238E27FC236}">
                <a16:creationId xmlns:a16="http://schemas.microsoft.com/office/drawing/2014/main" id="{D901AAC0-1B56-4EC7-8B1F-C7C0EBD243AF}"/>
              </a:ext>
            </a:extLst>
          </p:cNvPr>
          <p:cNvPicPr>
            <a:picLocks noChangeAspect="1"/>
          </p:cNvPicPr>
          <p:nvPr/>
        </p:nvPicPr>
        <p:blipFill rotWithShape="1">
          <a:blip r:embed="rId3"/>
          <a:srcRect t="22043"/>
          <a:stretch/>
        </p:blipFill>
        <p:spPr>
          <a:xfrm>
            <a:off x="4515142" y="3367902"/>
            <a:ext cx="3229301" cy="503493"/>
          </a:xfrm>
          <a:prstGeom prst="rect">
            <a:avLst/>
          </a:prstGeom>
        </p:spPr>
      </p:pic>
      <p:pic>
        <p:nvPicPr>
          <p:cNvPr id="14" name="Picture 13">
            <a:extLst>
              <a:ext uri="{FF2B5EF4-FFF2-40B4-BE49-F238E27FC236}">
                <a16:creationId xmlns:a16="http://schemas.microsoft.com/office/drawing/2014/main" id="{125F01B7-9F97-445B-9388-0D74B313CC58}"/>
              </a:ext>
            </a:extLst>
          </p:cNvPr>
          <p:cNvPicPr>
            <a:picLocks noChangeAspect="1"/>
          </p:cNvPicPr>
          <p:nvPr/>
        </p:nvPicPr>
        <p:blipFill>
          <a:blip r:embed="rId4"/>
          <a:stretch>
            <a:fillRect/>
          </a:stretch>
        </p:blipFill>
        <p:spPr>
          <a:xfrm>
            <a:off x="1388756" y="1353647"/>
            <a:ext cx="2899562" cy="1182949"/>
          </a:xfrm>
          <a:prstGeom prst="rect">
            <a:avLst/>
          </a:prstGeom>
        </p:spPr>
      </p:pic>
      <p:pic>
        <p:nvPicPr>
          <p:cNvPr id="15" name="Picture 14">
            <a:extLst>
              <a:ext uri="{FF2B5EF4-FFF2-40B4-BE49-F238E27FC236}">
                <a16:creationId xmlns:a16="http://schemas.microsoft.com/office/drawing/2014/main" id="{1BF385F2-6E58-42B7-96C3-3971788191E1}"/>
              </a:ext>
            </a:extLst>
          </p:cNvPr>
          <p:cNvPicPr>
            <a:picLocks noChangeAspect="1"/>
          </p:cNvPicPr>
          <p:nvPr/>
        </p:nvPicPr>
        <p:blipFill>
          <a:blip r:embed="rId5"/>
          <a:stretch>
            <a:fillRect/>
          </a:stretch>
        </p:blipFill>
        <p:spPr>
          <a:xfrm>
            <a:off x="4540417" y="1416433"/>
            <a:ext cx="3082672" cy="1163488"/>
          </a:xfrm>
          <a:prstGeom prst="rect">
            <a:avLst/>
          </a:prstGeom>
        </p:spPr>
      </p:pic>
      <p:sp>
        <p:nvSpPr>
          <p:cNvPr id="4" name="TextBox 3">
            <a:extLst>
              <a:ext uri="{FF2B5EF4-FFF2-40B4-BE49-F238E27FC236}">
                <a16:creationId xmlns:a16="http://schemas.microsoft.com/office/drawing/2014/main" id="{A4B923FB-9C40-462D-AB0A-EF4E2F29BB0D}"/>
              </a:ext>
            </a:extLst>
          </p:cNvPr>
          <p:cNvSpPr txBox="1"/>
          <p:nvPr/>
        </p:nvSpPr>
        <p:spPr>
          <a:xfrm>
            <a:off x="5328427" y="3921996"/>
            <a:ext cx="1827744" cy="246221"/>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t>Temporal question answering</a:t>
            </a:r>
            <a:endParaRPr lang="en-AT" sz="1000" dirty="0"/>
          </a:p>
        </p:txBody>
      </p:sp>
      <p:sp>
        <p:nvSpPr>
          <p:cNvPr id="16" name="TextBox 15">
            <a:extLst>
              <a:ext uri="{FF2B5EF4-FFF2-40B4-BE49-F238E27FC236}">
                <a16:creationId xmlns:a16="http://schemas.microsoft.com/office/drawing/2014/main" id="{7CBD03E5-B099-4133-A7C0-CF816BD07453}"/>
              </a:ext>
            </a:extLst>
          </p:cNvPr>
          <p:cNvSpPr txBox="1"/>
          <p:nvPr/>
        </p:nvSpPr>
        <p:spPr>
          <a:xfrm>
            <a:off x="2338051" y="2614379"/>
            <a:ext cx="877163" cy="246221"/>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a:t>Event dating</a:t>
            </a:r>
            <a:endParaRPr lang="en-AT" sz="1000" dirty="0"/>
          </a:p>
        </p:txBody>
      </p:sp>
      <p:sp>
        <p:nvSpPr>
          <p:cNvPr id="17" name="TextBox 16">
            <a:extLst>
              <a:ext uri="{FF2B5EF4-FFF2-40B4-BE49-F238E27FC236}">
                <a16:creationId xmlns:a16="http://schemas.microsoft.com/office/drawing/2014/main" id="{3816731A-82B8-4652-B4C3-D8B5E9B97BCD}"/>
              </a:ext>
            </a:extLst>
          </p:cNvPr>
          <p:cNvSpPr txBox="1"/>
          <p:nvPr/>
        </p:nvSpPr>
        <p:spPr>
          <a:xfrm>
            <a:off x="5456404" y="2635788"/>
            <a:ext cx="1535998" cy="246221"/>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t>Document timestamping</a:t>
            </a:r>
            <a:endParaRPr lang="en-AT" sz="1000" dirty="0"/>
          </a:p>
        </p:txBody>
      </p:sp>
      <p:sp>
        <p:nvSpPr>
          <p:cNvPr id="18" name="Rectangle: Rounded Corners 17">
            <a:extLst>
              <a:ext uri="{FF2B5EF4-FFF2-40B4-BE49-F238E27FC236}">
                <a16:creationId xmlns:a16="http://schemas.microsoft.com/office/drawing/2014/main" id="{094C2CCD-6E5E-47F3-976F-4EEEF62E6E43}"/>
              </a:ext>
            </a:extLst>
          </p:cNvPr>
          <p:cNvSpPr/>
          <p:nvPr/>
        </p:nvSpPr>
        <p:spPr>
          <a:xfrm>
            <a:off x="4575169" y="3688803"/>
            <a:ext cx="3099768" cy="107464"/>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9" name="Rectangle: Rounded Corners 18">
            <a:extLst>
              <a:ext uri="{FF2B5EF4-FFF2-40B4-BE49-F238E27FC236}">
                <a16:creationId xmlns:a16="http://schemas.microsoft.com/office/drawing/2014/main" id="{64B042E8-D816-450D-BC31-5ADBF2643283}"/>
              </a:ext>
            </a:extLst>
          </p:cNvPr>
          <p:cNvSpPr/>
          <p:nvPr/>
        </p:nvSpPr>
        <p:spPr>
          <a:xfrm>
            <a:off x="1565062" y="2405791"/>
            <a:ext cx="2533195" cy="112509"/>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20" name="Rectangle: Rounded Corners 19">
            <a:extLst>
              <a:ext uri="{FF2B5EF4-FFF2-40B4-BE49-F238E27FC236}">
                <a16:creationId xmlns:a16="http://schemas.microsoft.com/office/drawing/2014/main" id="{19A51E9E-D2AD-450F-84B0-A1E3A16254A7}"/>
              </a:ext>
            </a:extLst>
          </p:cNvPr>
          <p:cNvSpPr/>
          <p:nvPr/>
        </p:nvSpPr>
        <p:spPr>
          <a:xfrm>
            <a:off x="4634620" y="2424732"/>
            <a:ext cx="2883614" cy="93568"/>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pic>
        <p:nvPicPr>
          <p:cNvPr id="21" name="Picture 20">
            <a:extLst>
              <a:ext uri="{FF2B5EF4-FFF2-40B4-BE49-F238E27FC236}">
                <a16:creationId xmlns:a16="http://schemas.microsoft.com/office/drawing/2014/main" id="{FBBD6FDA-6E6D-4054-92CF-F2BFF73046B0}"/>
              </a:ext>
            </a:extLst>
          </p:cNvPr>
          <p:cNvPicPr>
            <a:picLocks noChangeAspect="1"/>
          </p:cNvPicPr>
          <p:nvPr/>
        </p:nvPicPr>
        <p:blipFill>
          <a:blip r:embed="rId6"/>
          <a:stretch>
            <a:fillRect/>
          </a:stretch>
        </p:blipFill>
        <p:spPr>
          <a:xfrm>
            <a:off x="1525286" y="3120316"/>
            <a:ext cx="2847498" cy="975995"/>
          </a:xfrm>
          <a:prstGeom prst="rect">
            <a:avLst/>
          </a:prstGeom>
        </p:spPr>
      </p:pic>
      <p:sp>
        <p:nvSpPr>
          <p:cNvPr id="22" name="Rectangle: Rounded Corners 21">
            <a:extLst>
              <a:ext uri="{FF2B5EF4-FFF2-40B4-BE49-F238E27FC236}">
                <a16:creationId xmlns:a16="http://schemas.microsoft.com/office/drawing/2014/main" id="{C6E82F21-235D-4C29-B1B8-6F928C6CB712}"/>
              </a:ext>
            </a:extLst>
          </p:cNvPr>
          <p:cNvSpPr/>
          <p:nvPr/>
        </p:nvSpPr>
        <p:spPr>
          <a:xfrm>
            <a:off x="1597195" y="3914883"/>
            <a:ext cx="2650955" cy="112509"/>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23" name="TextBox 22">
            <a:extLst>
              <a:ext uri="{FF2B5EF4-FFF2-40B4-BE49-F238E27FC236}">
                <a16:creationId xmlns:a16="http://schemas.microsoft.com/office/drawing/2014/main" id="{187FCB86-175D-4D3E-854D-5174F20B1787}"/>
              </a:ext>
            </a:extLst>
          </p:cNvPr>
          <p:cNvSpPr txBox="1"/>
          <p:nvPr/>
        </p:nvSpPr>
        <p:spPr>
          <a:xfrm>
            <a:off x="2248283" y="4179762"/>
            <a:ext cx="1056700" cy="246221"/>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t>Sentence dating</a:t>
            </a:r>
            <a:endParaRPr lang="en-AT" sz="1000" dirty="0"/>
          </a:p>
        </p:txBody>
      </p:sp>
      <p:sp>
        <p:nvSpPr>
          <p:cNvPr id="24" name="Rectangle 23">
            <a:extLst>
              <a:ext uri="{FF2B5EF4-FFF2-40B4-BE49-F238E27FC236}">
                <a16:creationId xmlns:a16="http://schemas.microsoft.com/office/drawing/2014/main" id="{E2323ED5-D914-42B4-AEC6-0CE0246C9495}"/>
              </a:ext>
            </a:extLst>
          </p:cNvPr>
          <p:cNvSpPr/>
          <p:nvPr/>
        </p:nvSpPr>
        <p:spPr>
          <a:xfrm>
            <a:off x="0" y="4959497"/>
            <a:ext cx="8796093" cy="215444"/>
          </a:xfrm>
          <a:prstGeom prst="rect">
            <a:avLst/>
          </a:prstGeom>
        </p:spPr>
        <p:txBody>
          <a:bodyPr wrap="square">
            <a:spAutoFit/>
          </a:bodyPr>
          <a:lstStyle/>
          <a:p>
            <a:r>
              <a:rPr lang="en-US" sz="800" dirty="0">
                <a:solidFill>
                  <a:srgbClr val="252525"/>
                </a:solidFill>
                <a:latin typeface="arial" panose="020B0604020202020204" pitchFamily="34" charset="0"/>
              </a:rPr>
              <a:t>J. Wang, A. Jatowt, M. Yoshikawa, Y. Cai: </a:t>
            </a:r>
            <a:r>
              <a:rPr lang="en-US" sz="800" i="1" dirty="0" err="1">
                <a:solidFill>
                  <a:srgbClr val="252525"/>
                </a:solidFill>
                <a:latin typeface="arial" panose="020B0604020202020204" pitchFamily="34" charset="0"/>
              </a:rPr>
              <a:t>BiTimeBERT</a:t>
            </a:r>
            <a:r>
              <a:rPr lang="en-US" sz="800" dirty="0">
                <a:solidFill>
                  <a:srgbClr val="252525"/>
                </a:solidFill>
                <a:latin typeface="arial" panose="020B0604020202020204" pitchFamily="34" charset="0"/>
              </a:rPr>
              <a:t>: </a:t>
            </a:r>
            <a:r>
              <a:rPr lang="en-US" sz="800" i="1" dirty="0">
                <a:solidFill>
                  <a:srgbClr val="252525"/>
                </a:solidFill>
                <a:latin typeface="arial" panose="020B0604020202020204" pitchFamily="34" charset="0"/>
              </a:rPr>
              <a:t>Extending Pre-Trained Language Representations with Dual-Type Temporal Information</a:t>
            </a:r>
            <a:r>
              <a:rPr lang="en-US" sz="800" dirty="0">
                <a:solidFill>
                  <a:srgbClr val="252525"/>
                </a:solidFill>
                <a:latin typeface="arial" panose="020B0604020202020204" pitchFamily="34" charset="0"/>
              </a:rPr>
              <a:t>. SIGIR 2023</a:t>
            </a:r>
            <a:endParaRPr lang="en-AT" sz="800" dirty="0"/>
          </a:p>
        </p:txBody>
      </p:sp>
    </p:spTree>
    <p:extLst>
      <p:ext uri="{BB962C8B-B14F-4D97-AF65-F5344CB8AC3E}">
        <p14:creationId xmlns:p14="http://schemas.microsoft.com/office/powerpoint/2010/main" val="764782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9678-C758-4FD0-A85E-D19181816C3A}"/>
              </a:ext>
            </a:extLst>
          </p:cNvPr>
          <p:cNvSpPr>
            <a:spLocks noGrp="1"/>
          </p:cNvSpPr>
          <p:nvPr>
            <p:ph type="title"/>
          </p:nvPr>
        </p:nvSpPr>
        <p:spPr/>
        <p:txBody>
          <a:bodyPr/>
          <a:lstStyle/>
          <a:p>
            <a:r>
              <a:rPr lang="en-US" dirty="0"/>
              <a:t>Conclusions</a:t>
            </a:r>
            <a:endParaRPr lang="en-AT" dirty="0"/>
          </a:p>
        </p:txBody>
      </p:sp>
      <p:sp>
        <p:nvSpPr>
          <p:cNvPr id="3" name="Content Placeholder 2">
            <a:extLst>
              <a:ext uri="{FF2B5EF4-FFF2-40B4-BE49-F238E27FC236}">
                <a16:creationId xmlns:a16="http://schemas.microsoft.com/office/drawing/2014/main" id="{6FB90364-B38F-48F9-99B8-9184ACA32457}"/>
              </a:ext>
            </a:extLst>
          </p:cNvPr>
          <p:cNvSpPr>
            <a:spLocks noGrp="1"/>
          </p:cNvSpPr>
          <p:nvPr>
            <p:ph idx="1"/>
          </p:nvPr>
        </p:nvSpPr>
        <p:spPr/>
        <p:txBody>
          <a:bodyPr/>
          <a:lstStyle/>
          <a:p>
            <a:pPr marL="0" indent="0">
              <a:buNone/>
            </a:pPr>
            <a:r>
              <a:rPr lang="en-US" sz="1800" dirty="0">
                <a:solidFill>
                  <a:srgbClr val="0070C0"/>
                </a:solidFill>
              </a:rPr>
              <a:t>Temporal reasoning tasks related to temporal commonsense reasoning in text:</a:t>
            </a:r>
          </a:p>
          <a:p>
            <a:pPr marL="342900" indent="-342900">
              <a:buFont typeface="+mj-lt"/>
              <a:buAutoNum type="arabicPeriod"/>
            </a:pPr>
            <a:r>
              <a:rPr lang="en-US" dirty="0"/>
              <a:t>Temporal validity duration prediction</a:t>
            </a:r>
          </a:p>
          <a:p>
            <a:pPr marL="342900" indent="-342900">
              <a:buFont typeface="+mj-lt"/>
              <a:buAutoNum type="arabicPeriod"/>
            </a:pPr>
            <a:r>
              <a:rPr lang="en-US" dirty="0"/>
              <a:t>Temporal validity reassessment</a:t>
            </a:r>
          </a:p>
          <a:p>
            <a:pPr marL="342900" indent="-342900">
              <a:buFont typeface="+mj-lt"/>
              <a:buAutoNum type="arabicPeriod"/>
            </a:pPr>
            <a:r>
              <a:rPr lang="en-US" dirty="0"/>
              <a:t>Temporal validity change prediction</a:t>
            </a:r>
          </a:p>
          <a:p>
            <a:pPr marL="0" indent="0">
              <a:buNone/>
            </a:pPr>
            <a:r>
              <a:rPr lang="en-US" dirty="0">
                <a:solidFill>
                  <a:srgbClr val="0070C0"/>
                </a:solidFill>
              </a:rPr>
              <a:t>Incorporating time into LLMs</a:t>
            </a:r>
          </a:p>
          <a:p>
            <a:pPr marL="0" indent="0">
              <a:buNone/>
            </a:pPr>
            <a:endParaRPr lang="en-US" dirty="0"/>
          </a:p>
          <a:p>
            <a:pPr marL="0" indent="0">
              <a:buNone/>
            </a:pPr>
            <a:r>
              <a:rPr lang="en-US" sz="1800" dirty="0">
                <a:solidFill>
                  <a:srgbClr val="0070C0"/>
                </a:solidFill>
              </a:rPr>
              <a:t>Future work:</a:t>
            </a:r>
          </a:p>
          <a:p>
            <a:pPr marL="342900" indent="-342900">
              <a:buFont typeface="+mj-lt"/>
              <a:buAutoNum type="arabicPeriod"/>
            </a:pPr>
            <a:r>
              <a:rPr lang="en-US" dirty="0"/>
              <a:t>Creation of large-scale, complex datasets</a:t>
            </a:r>
          </a:p>
          <a:p>
            <a:pPr marL="342900" indent="-342900">
              <a:buFont typeface="+mj-lt"/>
              <a:buAutoNum type="arabicPeriod"/>
            </a:pPr>
            <a:r>
              <a:rPr lang="en-US" dirty="0"/>
              <a:t>Extension to reason about future</a:t>
            </a:r>
          </a:p>
          <a:p>
            <a:pPr marL="342900" indent="-342900">
              <a:buFont typeface="+mj-lt"/>
              <a:buAutoNum type="arabicPeriod"/>
            </a:pPr>
            <a:r>
              <a:rPr lang="en-US" dirty="0"/>
              <a:t>Prompt engineering techniques for improving temporal reasoning of LLMs</a:t>
            </a:r>
            <a:endParaRPr lang="en-AT" dirty="0"/>
          </a:p>
        </p:txBody>
      </p:sp>
      <p:pic>
        <p:nvPicPr>
          <p:cNvPr id="4" name="Picture 3">
            <a:extLst>
              <a:ext uri="{FF2B5EF4-FFF2-40B4-BE49-F238E27FC236}">
                <a16:creationId xmlns:a16="http://schemas.microsoft.com/office/drawing/2014/main" id="{2B7404C7-06A1-4ED4-A0A7-579B562F1971}"/>
              </a:ext>
            </a:extLst>
          </p:cNvPr>
          <p:cNvPicPr>
            <a:picLocks noChangeAspect="1"/>
          </p:cNvPicPr>
          <p:nvPr/>
        </p:nvPicPr>
        <p:blipFill>
          <a:blip r:embed="rId2"/>
          <a:stretch>
            <a:fillRect/>
          </a:stretch>
        </p:blipFill>
        <p:spPr>
          <a:xfrm>
            <a:off x="5711133" y="1962150"/>
            <a:ext cx="2804217" cy="1771940"/>
          </a:xfrm>
          <a:prstGeom prst="rect">
            <a:avLst/>
          </a:prstGeom>
        </p:spPr>
      </p:pic>
    </p:spTree>
    <p:extLst>
      <p:ext uri="{BB962C8B-B14F-4D97-AF65-F5344CB8AC3E}">
        <p14:creationId xmlns:p14="http://schemas.microsoft.com/office/powerpoint/2010/main" val="36930399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85329-9AA8-413F-927F-35AF6E977105}"/>
              </a:ext>
            </a:extLst>
          </p:cNvPr>
          <p:cNvSpPr>
            <a:spLocks noGrp="1"/>
          </p:cNvSpPr>
          <p:nvPr>
            <p:ph type="title"/>
          </p:nvPr>
        </p:nvSpPr>
        <p:spPr/>
        <p:txBody>
          <a:bodyPr/>
          <a:lstStyle/>
          <a:p>
            <a:r>
              <a:rPr lang="en-US" dirty="0"/>
              <a:t>Context-based Temporal Validity Prediction: Temporal Natural Language Inference</a:t>
            </a:r>
            <a:endParaRPr lang="en-AT" dirty="0"/>
          </a:p>
        </p:txBody>
      </p:sp>
      <p:sp>
        <p:nvSpPr>
          <p:cNvPr id="3" name="Content Placeholder 2">
            <a:extLst>
              <a:ext uri="{FF2B5EF4-FFF2-40B4-BE49-F238E27FC236}">
                <a16:creationId xmlns:a16="http://schemas.microsoft.com/office/drawing/2014/main" id="{C475B7A4-C738-4C36-B419-F4E98BA56118}"/>
              </a:ext>
            </a:extLst>
          </p:cNvPr>
          <p:cNvSpPr>
            <a:spLocks noGrp="1"/>
          </p:cNvSpPr>
          <p:nvPr>
            <p:ph idx="1"/>
          </p:nvPr>
        </p:nvSpPr>
        <p:spPr>
          <a:xfrm>
            <a:off x="629531" y="1531145"/>
            <a:ext cx="4324350" cy="1888331"/>
          </a:xfrm>
        </p:spPr>
        <p:txBody>
          <a:bodyPr>
            <a:normAutofit fontScale="92500" lnSpcReduction="20000"/>
          </a:bodyPr>
          <a:lstStyle/>
          <a:p>
            <a:pPr marL="0" indent="0">
              <a:buNone/>
            </a:pPr>
            <a:r>
              <a:rPr lang="en-US" dirty="0"/>
              <a:t>Estimate if an action expressed in a sentence would </a:t>
            </a:r>
            <a:r>
              <a:rPr lang="en-US" dirty="0">
                <a:solidFill>
                  <a:srgbClr val="7030A0"/>
                </a:solidFill>
              </a:rPr>
              <a:t>continue</a:t>
            </a:r>
            <a:r>
              <a:rPr lang="en-US" dirty="0"/>
              <a:t> or </a:t>
            </a:r>
            <a:r>
              <a:rPr lang="en-US" dirty="0">
                <a:solidFill>
                  <a:srgbClr val="7030A0"/>
                </a:solidFill>
              </a:rPr>
              <a:t>cease</a:t>
            </a:r>
            <a:r>
              <a:rPr lang="en-US" dirty="0"/>
              <a:t> to take place in view of </a:t>
            </a:r>
            <a:r>
              <a:rPr lang="en-US" dirty="0">
                <a:solidFill>
                  <a:srgbClr val="7030A0"/>
                </a:solidFill>
              </a:rPr>
              <a:t>additional context</a:t>
            </a:r>
          </a:p>
          <a:p>
            <a:r>
              <a:rPr lang="en-US" dirty="0"/>
              <a:t>Task: </a:t>
            </a:r>
            <a:r>
              <a:rPr lang="en-US" dirty="0">
                <a:solidFill>
                  <a:srgbClr val="0070C0"/>
                </a:solidFill>
              </a:rPr>
              <a:t>classification</a:t>
            </a:r>
          </a:p>
          <a:p>
            <a:r>
              <a:rPr lang="en-US" dirty="0"/>
              <a:t>Classes: </a:t>
            </a:r>
            <a:r>
              <a:rPr lang="en-US" dirty="0">
                <a:solidFill>
                  <a:srgbClr val="0070C0"/>
                </a:solidFill>
              </a:rPr>
              <a:t>supported invalidated, neutral</a:t>
            </a:r>
          </a:p>
          <a:p>
            <a:r>
              <a:rPr lang="en-US" dirty="0"/>
              <a:t>Size: </a:t>
            </a:r>
            <a:r>
              <a:rPr lang="en-US" dirty="0">
                <a:solidFill>
                  <a:srgbClr val="0070C0"/>
                </a:solidFill>
              </a:rPr>
              <a:t>10k </a:t>
            </a:r>
          </a:p>
          <a:p>
            <a:r>
              <a:rPr lang="en-US" dirty="0"/>
              <a:t>Source: </a:t>
            </a:r>
            <a:r>
              <a:rPr lang="en-US" dirty="0">
                <a:solidFill>
                  <a:srgbClr val="0070C0"/>
                </a:solidFill>
              </a:rPr>
              <a:t>sentences from image captions</a:t>
            </a:r>
          </a:p>
          <a:p>
            <a:r>
              <a:rPr lang="en-US" dirty="0"/>
              <a:t>Generation way: </a:t>
            </a:r>
            <a:r>
              <a:rPr lang="en-US" dirty="0">
                <a:solidFill>
                  <a:srgbClr val="0070C0"/>
                </a:solidFill>
              </a:rPr>
              <a:t>crowdsourcing</a:t>
            </a:r>
          </a:p>
          <a:p>
            <a:pPr marL="0" indent="0">
              <a:buNone/>
            </a:pPr>
            <a:endParaRPr lang="en-AT" dirty="0"/>
          </a:p>
        </p:txBody>
      </p:sp>
      <p:grpSp>
        <p:nvGrpSpPr>
          <p:cNvPr id="9" name="Group 8">
            <a:extLst>
              <a:ext uri="{FF2B5EF4-FFF2-40B4-BE49-F238E27FC236}">
                <a16:creationId xmlns:a16="http://schemas.microsoft.com/office/drawing/2014/main" id="{153E558E-37A2-4CC1-83D1-DA8037535B47}"/>
              </a:ext>
            </a:extLst>
          </p:cNvPr>
          <p:cNvGrpSpPr/>
          <p:nvPr/>
        </p:nvGrpSpPr>
        <p:grpSpPr>
          <a:xfrm>
            <a:off x="5410200" y="1504715"/>
            <a:ext cx="2819400" cy="2512189"/>
            <a:chOff x="5410200" y="1504715"/>
            <a:chExt cx="2819400" cy="2512189"/>
          </a:xfrm>
        </p:grpSpPr>
        <p:pic>
          <p:nvPicPr>
            <p:cNvPr id="7" name="Picture 6">
              <a:extLst>
                <a:ext uri="{FF2B5EF4-FFF2-40B4-BE49-F238E27FC236}">
                  <a16:creationId xmlns:a16="http://schemas.microsoft.com/office/drawing/2014/main" id="{E522B048-AE07-46E5-97DF-C774ED5DF36E}"/>
                </a:ext>
              </a:extLst>
            </p:cNvPr>
            <p:cNvPicPr>
              <a:picLocks noChangeAspect="1"/>
            </p:cNvPicPr>
            <p:nvPr/>
          </p:nvPicPr>
          <p:blipFill rotWithShape="1">
            <a:blip r:embed="rId2"/>
            <a:srcRect l="11205" r="12601" b="12711"/>
            <a:stretch/>
          </p:blipFill>
          <p:spPr>
            <a:xfrm>
              <a:off x="5562600" y="1504715"/>
              <a:ext cx="2590800" cy="2057400"/>
            </a:xfrm>
            <a:prstGeom prst="rect">
              <a:avLst/>
            </a:prstGeom>
          </p:spPr>
        </p:pic>
        <p:sp>
          <p:nvSpPr>
            <p:cNvPr id="5" name="Rectangle 4">
              <a:extLst>
                <a:ext uri="{FF2B5EF4-FFF2-40B4-BE49-F238E27FC236}">
                  <a16:creationId xmlns:a16="http://schemas.microsoft.com/office/drawing/2014/main" id="{26BFC1B2-04D2-4B7A-BDDD-9E43C4960D5F}"/>
                </a:ext>
              </a:extLst>
            </p:cNvPr>
            <p:cNvSpPr/>
            <p:nvPr/>
          </p:nvSpPr>
          <p:spPr>
            <a:xfrm>
              <a:off x="7467600" y="2208023"/>
              <a:ext cx="762000" cy="180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Rectangle 7">
              <a:extLst>
                <a:ext uri="{FF2B5EF4-FFF2-40B4-BE49-F238E27FC236}">
                  <a16:creationId xmlns:a16="http://schemas.microsoft.com/office/drawing/2014/main" id="{9ACCA532-6638-4045-9BFE-3221BBD41F55}"/>
                </a:ext>
              </a:extLst>
            </p:cNvPr>
            <p:cNvSpPr/>
            <p:nvPr/>
          </p:nvSpPr>
          <p:spPr>
            <a:xfrm>
              <a:off x="5410200" y="2208022"/>
              <a:ext cx="914400" cy="18088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grpSp>
      <p:sp>
        <p:nvSpPr>
          <p:cNvPr id="10" name="Rectangle 9">
            <a:extLst>
              <a:ext uri="{FF2B5EF4-FFF2-40B4-BE49-F238E27FC236}">
                <a16:creationId xmlns:a16="http://schemas.microsoft.com/office/drawing/2014/main" id="{DF9B2A3C-78C0-476E-918F-C003F2956AB4}"/>
              </a:ext>
            </a:extLst>
          </p:cNvPr>
          <p:cNvSpPr/>
          <p:nvPr/>
        </p:nvSpPr>
        <p:spPr>
          <a:xfrm>
            <a:off x="6858000" y="1531145"/>
            <a:ext cx="1295400" cy="643678"/>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TextBox 11">
            <a:extLst>
              <a:ext uri="{FF2B5EF4-FFF2-40B4-BE49-F238E27FC236}">
                <a16:creationId xmlns:a16="http://schemas.microsoft.com/office/drawing/2014/main" id="{67D3A8F9-2533-4E9C-8F7D-C23CD955255C}"/>
              </a:ext>
            </a:extLst>
          </p:cNvPr>
          <p:cNvSpPr txBox="1"/>
          <p:nvPr/>
        </p:nvSpPr>
        <p:spPr>
          <a:xfrm>
            <a:off x="-76200" y="4935751"/>
            <a:ext cx="7452681" cy="207749"/>
          </a:xfrm>
          <a:prstGeom prst="rect">
            <a:avLst/>
          </a:prstGeom>
          <a:noFill/>
        </p:spPr>
        <p:txBody>
          <a:bodyPr wrap="none" rtlCol="0">
            <a:spAutoFit/>
          </a:bodyPr>
          <a:lstStyle/>
          <a:p>
            <a:r>
              <a:rPr lang="en-US" sz="750" dirty="0" err="1"/>
              <a:t>Taishi</a:t>
            </a:r>
            <a:r>
              <a:rPr lang="en-US" sz="750" dirty="0"/>
              <a:t> Hosokawa, Adam Jatowt, Kazunari Sugiyama: </a:t>
            </a:r>
            <a:r>
              <a:rPr lang="en-US" sz="750" i="1" dirty="0"/>
              <a:t>Temporal Natural Language Inference: Evidence-based Evaluation of Temporal Text Validity</a:t>
            </a:r>
            <a:r>
              <a:rPr lang="en-US" sz="750" dirty="0"/>
              <a:t>, ECIR 2023</a:t>
            </a:r>
            <a:endParaRPr lang="en-AT" sz="750" dirty="0"/>
          </a:p>
        </p:txBody>
      </p:sp>
    </p:spTree>
    <p:extLst>
      <p:ext uri="{BB962C8B-B14F-4D97-AF65-F5344CB8AC3E}">
        <p14:creationId xmlns:p14="http://schemas.microsoft.com/office/powerpoint/2010/main" val="159556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AB611-E6E0-4B52-9F16-1378D6F0C7EE}"/>
              </a:ext>
            </a:extLst>
          </p:cNvPr>
          <p:cNvSpPr>
            <a:spLocks noGrp="1"/>
          </p:cNvSpPr>
          <p:nvPr>
            <p:ph type="title"/>
          </p:nvPr>
        </p:nvSpPr>
        <p:spPr>
          <a:xfrm>
            <a:off x="3429000" y="2190750"/>
            <a:ext cx="3962400" cy="994172"/>
          </a:xfrm>
        </p:spPr>
        <p:txBody>
          <a:bodyPr>
            <a:normAutofit/>
          </a:bodyPr>
          <a:lstStyle/>
          <a:p>
            <a:r>
              <a:rPr lang="en-US" sz="3000" dirty="0"/>
              <a:t>Thank you!</a:t>
            </a:r>
            <a:endParaRPr lang="en-AT" sz="3000" dirty="0"/>
          </a:p>
        </p:txBody>
      </p:sp>
    </p:spTree>
    <p:extLst>
      <p:ext uri="{BB962C8B-B14F-4D97-AF65-F5344CB8AC3E}">
        <p14:creationId xmlns:p14="http://schemas.microsoft.com/office/powerpoint/2010/main" val="1035066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C084-DEFD-41D8-B17C-DF32710DDE26}"/>
              </a:ext>
            </a:extLst>
          </p:cNvPr>
          <p:cNvSpPr>
            <a:spLocks noGrp="1"/>
          </p:cNvSpPr>
          <p:nvPr>
            <p:ph type="title"/>
          </p:nvPr>
        </p:nvSpPr>
        <p:spPr/>
        <p:txBody>
          <a:bodyPr/>
          <a:lstStyle/>
          <a:p>
            <a:r>
              <a:rPr lang="en-US" dirty="0">
                <a:highlight>
                  <a:srgbClr val="FFFF00"/>
                </a:highlight>
              </a:rPr>
              <a:t>Temporal Commonsense Reasoning</a:t>
            </a:r>
            <a:endParaRPr lang="en-AT" dirty="0">
              <a:highlight>
                <a:srgbClr val="FFFF00"/>
              </a:highlight>
            </a:endParaRPr>
          </a:p>
        </p:txBody>
      </p:sp>
      <p:sp>
        <p:nvSpPr>
          <p:cNvPr id="3" name="Text Placeholder 2">
            <a:extLst>
              <a:ext uri="{FF2B5EF4-FFF2-40B4-BE49-F238E27FC236}">
                <a16:creationId xmlns:a16="http://schemas.microsoft.com/office/drawing/2014/main" id="{4BB20371-F9AC-4351-8FF1-AC9CC35FE248}"/>
              </a:ext>
            </a:extLst>
          </p:cNvPr>
          <p:cNvSpPr>
            <a:spLocks noGrp="1"/>
          </p:cNvSpPr>
          <p:nvPr>
            <p:ph type="body" idx="1"/>
          </p:nvPr>
        </p:nvSpPr>
        <p:spPr/>
        <p:txBody>
          <a:bodyPr/>
          <a:lstStyle/>
          <a:p>
            <a:endParaRPr lang="en-AT"/>
          </a:p>
        </p:txBody>
      </p:sp>
      <p:sp>
        <p:nvSpPr>
          <p:cNvPr id="4" name="Rectangle 3">
            <a:extLst>
              <a:ext uri="{FF2B5EF4-FFF2-40B4-BE49-F238E27FC236}">
                <a16:creationId xmlns:a16="http://schemas.microsoft.com/office/drawing/2014/main" id="{B347D97F-CA18-4BD1-9604-57CD695D995C}"/>
              </a:ext>
            </a:extLst>
          </p:cNvPr>
          <p:cNvSpPr/>
          <p:nvPr/>
        </p:nvSpPr>
        <p:spPr>
          <a:xfrm>
            <a:off x="-76200" y="4852464"/>
            <a:ext cx="9220200" cy="338554"/>
          </a:xfrm>
          <a:prstGeom prst="rect">
            <a:avLst/>
          </a:prstGeom>
        </p:spPr>
        <p:txBody>
          <a:bodyPr wrap="square">
            <a:spAutoFit/>
          </a:bodyPr>
          <a:lstStyle/>
          <a:p>
            <a:r>
              <a:rPr lang="en-US" sz="800" dirty="0">
                <a:solidFill>
                  <a:srgbClr val="252525"/>
                </a:solidFill>
                <a:latin typeface="arial" panose="020B0604020202020204" pitchFamily="34" charset="0"/>
              </a:rPr>
              <a:t>Raghav Jain, </a:t>
            </a:r>
            <a:r>
              <a:rPr lang="en-US" sz="800" dirty="0" err="1">
                <a:solidFill>
                  <a:srgbClr val="252525"/>
                </a:solidFill>
                <a:latin typeface="arial" panose="020B0604020202020204" pitchFamily="34" charset="0"/>
              </a:rPr>
              <a:t>Daivik</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Sojitra</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Arkadeep</a:t>
            </a:r>
            <a:r>
              <a:rPr lang="en-US" sz="800" dirty="0">
                <a:solidFill>
                  <a:srgbClr val="252525"/>
                </a:solidFill>
                <a:latin typeface="arial" panose="020B0604020202020204" pitchFamily="34" charset="0"/>
              </a:rPr>
              <a:t> Acharya, </a:t>
            </a:r>
            <a:r>
              <a:rPr lang="en-US" sz="800" dirty="0" err="1">
                <a:solidFill>
                  <a:srgbClr val="252525"/>
                </a:solidFill>
                <a:latin typeface="arial" panose="020B0604020202020204" pitchFamily="34" charset="0"/>
              </a:rPr>
              <a:t>Sriparna</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Saha</a:t>
            </a:r>
            <a:r>
              <a:rPr lang="en-US" sz="800" dirty="0">
                <a:solidFill>
                  <a:srgbClr val="252525"/>
                </a:solidFill>
                <a:latin typeface="arial" panose="020B0604020202020204" pitchFamily="34" charset="0"/>
              </a:rPr>
              <a:t>, Adam Jatowt, </a:t>
            </a:r>
            <a:r>
              <a:rPr lang="en-US" sz="800" dirty="0" err="1">
                <a:solidFill>
                  <a:srgbClr val="252525"/>
                </a:solidFill>
                <a:latin typeface="arial" panose="020B0604020202020204" pitchFamily="34" charset="0"/>
              </a:rPr>
              <a:t>Sandipan</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Dandapat</a:t>
            </a:r>
            <a:r>
              <a:rPr lang="en-US" sz="800" dirty="0">
                <a:solidFill>
                  <a:srgbClr val="252525"/>
                </a:solidFill>
                <a:latin typeface="arial" panose="020B0604020202020204" pitchFamily="34" charset="0"/>
              </a:rPr>
              <a:t>: </a:t>
            </a:r>
            <a:r>
              <a:rPr lang="en-US" sz="800" i="1" dirty="0">
                <a:solidFill>
                  <a:srgbClr val="252525"/>
                </a:solidFill>
                <a:latin typeface="arial" panose="020B0604020202020204" pitchFamily="34" charset="0"/>
              </a:rPr>
              <a:t>Do Language Models Have a Common Sense regarding Time? Revisiting Temporal Commonsense Reasoning in the Era of Large Language Models</a:t>
            </a:r>
            <a:r>
              <a:rPr lang="en-US" sz="800" dirty="0">
                <a:solidFill>
                  <a:srgbClr val="252525"/>
                </a:solidFill>
                <a:latin typeface="arial" panose="020B0604020202020204" pitchFamily="34" charset="0"/>
              </a:rPr>
              <a:t>, Proc. of EMNLP 2023</a:t>
            </a:r>
            <a:endParaRPr lang="en-AT" sz="800" dirty="0"/>
          </a:p>
        </p:txBody>
      </p:sp>
    </p:spTree>
    <p:extLst>
      <p:ext uri="{BB962C8B-B14F-4D97-AF65-F5344CB8AC3E}">
        <p14:creationId xmlns:p14="http://schemas.microsoft.com/office/powerpoint/2010/main" val="29203181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2B52E-A340-430E-AE49-CE89CE95B352}"/>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F117010C-4CAD-48D2-A118-2A7E8E102EE8}"/>
              </a:ext>
            </a:extLst>
          </p:cNvPr>
          <p:cNvSpPr>
            <a:spLocks noGrp="1"/>
          </p:cNvSpPr>
          <p:nvPr>
            <p:ph idx="1"/>
          </p:nvPr>
        </p:nvSpPr>
        <p:spPr/>
        <p:txBody>
          <a:bodyPr/>
          <a:lstStyle/>
          <a:p>
            <a:endParaRPr lang="en-AT"/>
          </a:p>
        </p:txBody>
      </p:sp>
    </p:spTree>
    <p:extLst>
      <p:ext uri="{BB962C8B-B14F-4D97-AF65-F5344CB8AC3E}">
        <p14:creationId xmlns:p14="http://schemas.microsoft.com/office/powerpoint/2010/main" val="7162664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AEDA3-C60E-42A4-8DEC-8F334A030C41}"/>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49EE3FA7-E84F-4DA4-8CFF-2A9F12BCD8D9}"/>
              </a:ext>
            </a:extLst>
          </p:cNvPr>
          <p:cNvSpPr>
            <a:spLocks noGrp="1"/>
          </p:cNvSpPr>
          <p:nvPr>
            <p:ph idx="1"/>
          </p:nvPr>
        </p:nvSpPr>
        <p:spPr/>
        <p:txBody>
          <a:bodyPr/>
          <a:lstStyle/>
          <a:p>
            <a:endParaRPr lang="en-AT"/>
          </a:p>
        </p:txBody>
      </p:sp>
    </p:spTree>
    <p:extLst>
      <p:ext uri="{BB962C8B-B14F-4D97-AF65-F5344CB8AC3E}">
        <p14:creationId xmlns:p14="http://schemas.microsoft.com/office/powerpoint/2010/main" val="3603112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AC8CD-0A2C-4DC2-9981-39430ECBA59D}"/>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CB4370EE-EAB2-48A4-B85A-21213670F404}"/>
              </a:ext>
            </a:extLst>
          </p:cNvPr>
          <p:cNvSpPr>
            <a:spLocks noGrp="1"/>
          </p:cNvSpPr>
          <p:nvPr>
            <p:ph idx="1"/>
          </p:nvPr>
        </p:nvSpPr>
        <p:spPr/>
        <p:txBody>
          <a:bodyPr/>
          <a:lstStyle/>
          <a:p>
            <a:endParaRPr lang="en-AT"/>
          </a:p>
        </p:txBody>
      </p:sp>
    </p:spTree>
    <p:extLst>
      <p:ext uri="{BB962C8B-B14F-4D97-AF65-F5344CB8AC3E}">
        <p14:creationId xmlns:p14="http://schemas.microsoft.com/office/powerpoint/2010/main" val="4208081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FA04A-1A8A-48CC-A529-5F5486638287}"/>
              </a:ext>
            </a:extLst>
          </p:cNvPr>
          <p:cNvSpPr>
            <a:spLocks noGrp="1"/>
          </p:cNvSpPr>
          <p:nvPr>
            <p:ph type="title"/>
          </p:nvPr>
        </p:nvSpPr>
        <p:spPr/>
        <p:txBody>
          <a:bodyPr/>
          <a:lstStyle/>
          <a:p>
            <a:r>
              <a:rPr lang="en-US" dirty="0"/>
              <a:t>Introduction</a:t>
            </a:r>
            <a:endParaRPr lang="en-AT" dirty="0"/>
          </a:p>
        </p:txBody>
      </p:sp>
      <p:sp>
        <p:nvSpPr>
          <p:cNvPr id="3" name="Text Placeholder 2">
            <a:extLst>
              <a:ext uri="{FF2B5EF4-FFF2-40B4-BE49-F238E27FC236}">
                <a16:creationId xmlns:a16="http://schemas.microsoft.com/office/drawing/2014/main" id="{0360BE8C-0FD6-46FA-8CD6-50F3D1715661}"/>
              </a:ext>
            </a:extLst>
          </p:cNvPr>
          <p:cNvSpPr>
            <a:spLocks noGrp="1"/>
          </p:cNvSpPr>
          <p:nvPr>
            <p:ph type="body" idx="1"/>
          </p:nvPr>
        </p:nvSpPr>
        <p:spPr/>
        <p:txBody>
          <a:bodyPr/>
          <a:lstStyle/>
          <a:p>
            <a:endParaRPr lang="en-AT"/>
          </a:p>
        </p:txBody>
      </p:sp>
    </p:spTree>
    <p:extLst>
      <p:ext uri="{BB962C8B-B14F-4D97-AF65-F5344CB8AC3E}">
        <p14:creationId xmlns:p14="http://schemas.microsoft.com/office/powerpoint/2010/main" val="4382311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D401C-53F5-42D3-A664-E3B9C83E0B9D}"/>
              </a:ext>
            </a:extLst>
          </p:cNvPr>
          <p:cNvSpPr>
            <a:spLocks noGrp="1"/>
          </p:cNvSpPr>
          <p:nvPr>
            <p:ph type="title"/>
          </p:nvPr>
        </p:nvSpPr>
        <p:spPr/>
        <p:txBody>
          <a:bodyPr/>
          <a:lstStyle/>
          <a:p>
            <a:r>
              <a:rPr lang="en-US" dirty="0"/>
              <a:t>Large Language Models (LLMs)</a:t>
            </a:r>
            <a:endParaRPr lang="en-AT" dirty="0"/>
          </a:p>
        </p:txBody>
      </p:sp>
      <p:sp>
        <p:nvSpPr>
          <p:cNvPr id="3" name="Content Placeholder 2">
            <a:extLst>
              <a:ext uri="{FF2B5EF4-FFF2-40B4-BE49-F238E27FC236}">
                <a16:creationId xmlns:a16="http://schemas.microsoft.com/office/drawing/2014/main" id="{BC3B52EA-3AC6-4281-9F5C-8545E0D1C5D0}"/>
              </a:ext>
            </a:extLst>
          </p:cNvPr>
          <p:cNvSpPr>
            <a:spLocks noGrp="1"/>
          </p:cNvSpPr>
          <p:nvPr>
            <p:ph idx="1"/>
          </p:nvPr>
        </p:nvSpPr>
        <p:spPr>
          <a:xfrm>
            <a:off x="628650" y="1369219"/>
            <a:ext cx="5772150" cy="3263504"/>
          </a:xfrm>
        </p:spPr>
        <p:txBody>
          <a:bodyPr/>
          <a:lstStyle/>
          <a:p>
            <a:r>
              <a:rPr lang="en-US" dirty="0">
                <a:solidFill>
                  <a:srgbClr val="0070C0"/>
                </a:solidFill>
              </a:rPr>
              <a:t>Large Language Models (LLMs) </a:t>
            </a:r>
            <a:r>
              <a:rPr lang="en-US" dirty="0"/>
              <a:t>are a type of </a:t>
            </a:r>
            <a:r>
              <a:rPr lang="en-US" dirty="0">
                <a:solidFill>
                  <a:srgbClr val="7030A0"/>
                </a:solidFill>
              </a:rPr>
              <a:t>generative AI </a:t>
            </a:r>
            <a:r>
              <a:rPr lang="en-US" dirty="0"/>
              <a:t>that are trained on text and produce textual content </a:t>
            </a:r>
          </a:p>
          <a:p>
            <a:pPr lvl="1"/>
            <a:r>
              <a:rPr lang="en-US" dirty="0" err="1"/>
              <a:t>ChatGPT</a:t>
            </a:r>
            <a:r>
              <a:rPr lang="en-US" dirty="0"/>
              <a:t> is a popular example of generative text AI</a:t>
            </a:r>
          </a:p>
          <a:p>
            <a:r>
              <a:rPr lang="en-US" dirty="0"/>
              <a:t>LLMs acquire the ability to achieve </a:t>
            </a:r>
            <a:r>
              <a:rPr lang="en-US" dirty="0">
                <a:solidFill>
                  <a:srgbClr val="0070C0"/>
                </a:solidFill>
              </a:rPr>
              <a:t>general-purpose language understanding &amp; generation </a:t>
            </a:r>
          </a:p>
          <a:p>
            <a:pPr lvl="1"/>
            <a:r>
              <a:rPr lang="en-US" dirty="0"/>
              <a:t>by using massive amounts of data to learn billions(?) of parameters during training </a:t>
            </a:r>
            <a:endParaRPr lang="en-AT" dirty="0"/>
          </a:p>
        </p:txBody>
      </p:sp>
      <p:pic>
        <p:nvPicPr>
          <p:cNvPr id="4" name="Picture 3">
            <a:extLst>
              <a:ext uri="{FF2B5EF4-FFF2-40B4-BE49-F238E27FC236}">
                <a16:creationId xmlns:a16="http://schemas.microsoft.com/office/drawing/2014/main" id="{0F91521C-C160-48C1-B653-31EFE5CC244B}"/>
              </a:ext>
            </a:extLst>
          </p:cNvPr>
          <p:cNvPicPr>
            <a:picLocks noChangeAspect="1"/>
          </p:cNvPicPr>
          <p:nvPr/>
        </p:nvPicPr>
        <p:blipFill>
          <a:blip r:embed="rId3"/>
          <a:stretch>
            <a:fillRect/>
          </a:stretch>
        </p:blipFill>
        <p:spPr>
          <a:xfrm>
            <a:off x="6400800" y="1461889"/>
            <a:ext cx="2591931" cy="2743200"/>
          </a:xfrm>
          <a:prstGeom prst="rect">
            <a:avLst/>
          </a:prstGeom>
        </p:spPr>
      </p:pic>
      <p:sp>
        <p:nvSpPr>
          <p:cNvPr id="5" name="TextBox 4">
            <a:extLst>
              <a:ext uri="{FF2B5EF4-FFF2-40B4-BE49-F238E27FC236}">
                <a16:creationId xmlns:a16="http://schemas.microsoft.com/office/drawing/2014/main" id="{CBA0D786-97EE-4B4B-A7CC-D35790DD96AC}"/>
              </a:ext>
            </a:extLst>
          </p:cNvPr>
          <p:cNvSpPr txBox="1"/>
          <p:nvPr/>
        </p:nvSpPr>
        <p:spPr>
          <a:xfrm>
            <a:off x="7848600" y="4209604"/>
            <a:ext cx="914033" cy="215444"/>
          </a:xfrm>
          <a:prstGeom prst="rect">
            <a:avLst/>
          </a:prstGeom>
          <a:noFill/>
        </p:spPr>
        <p:txBody>
          <a:bodyPr wrap="none" rtlCol="0">
            <a:spAutoFit/>
          </a:bodyPr>
          <a:lstStyle/>
          <a:p>
            <a:r>
              <a:rPr lang="en-US" sz="800" dirty="0">
                <a:solidFill>
                  <a:schemeClr val="bg1">
                    <a:lumMod val="50000"/>
                  </a:schemeClr>
                </a:solidFill>
              </a:rPr>
              <a:t>Credits: Nvidia</a:t>
            </a:r>
            <a:endParaRPr lang="en-AT" sz="800" dirty="0">
              <a:solidFill>
                <a:schemeClr val="bg1">
                  <a:lumMod val="50000"/>
                </a:schemeClr>
              </a:solidFill>
            </a:endParaRPr>
          </a:p>
        </p:txBody>
      </p:sp>
      <p:pic>
        <p:nvPicPr>
          <p:cNvPr id="6" name="Picture 5">
            <a:extLst>
              <a:ext uri="{FF2B5EF4-FFF2-40B4-BE49-F238E27FC236}">
                <a16:creationId xmlns:a16="http://schemas.microsoft.com/office/drawing/2014/main" id="{E0112027-5C4D-4F2B-9958-EA1D9F2AD38F}"/>
              </a:ext>
            </a:extLst>
          </p:cNvPr>
          <p:cNvPicPr>
            <a:picLocks noChangeAspect="1"/>
          </p:cNvPicPr>
          <p:nvPr/>
        </p:nvPicPr>
        <p:blipFill>
          <a:blip r:embed="rId4"/>
          <a:stretch>
            <a:fillRect/>
          </a:stretch>
        </p:blipFill>
        <p:spPr>
          <a:xfrm>
            <a:off x="1295400" y="3332119"/>
            <a:ext cx="2271447" cy="1498422"/>
          </a:xfrm>
          <a:prstGeom prst="rect">
            <a:avLst/>
          </a:prstGeom>
        </p:spPr>
      </p:pic>
      <p:sp>
        <p:nvSpPr>
          <p:cNvPr id="7" name="TextBox 6">
            <a:extLst>
              <a:ext uri="{FF2B5EF4-FFF2-40B4-BE49-F238E27FC236}">
                <a16:creationId xmlns:a16="http://schemas.microsoft.com/office/drawing/2014/main" id="{CBB27443-AFE8-438E-961F-4887BF708776}"/>
              </a:ext>
            </a:extLst>
          </p:cNvPr>
          <p:cNvSpPr txBox="1"/>
          <p:nvPr/>
        </p:nvSpPr>
        <p:spPr>
          <a:xfrm>
            <a:off x="3429000" y="3527332"/>
            <a:ext cx="1676400" cy="553998"/>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8.5 papers/day on </a:t>
            </a:r>
            <a:r>
              <a:rPr lang="en-US" sz="1000" dirty="0" err="1">
                <a:latin typeface="Calibri" panose="020F0502020204030204" pitchFamily="34" charset="0"/>
                <a:cs typeface="Calibri" panose="020F0502020204030204" pitchFamily="34" charset="0"/>
              </a:rPr>
              <a:t>arXiv</a:t>
            </a:r>
            <a:r>
              <a:rPr lang="en-US" sz="1000" dirty="0">
                <a:latin typeface="Calibri" panose="020F0502020204030204" pitchFamily="34" charset="0"/>
                <a:cs typeface="Calibri" panose="020F0502020204030204" pitchFamily="34" charset="0"/>
              </a:rPr>
              <a:t> that contain “large language model” in title or abstract</a:t>
            </a:r>
            <a:endParaRPr lang="en-AT" sz="10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D0F9D20-CA69-4D6E-A9C1-940600A2F125}"/>
              </a:ext>
            </a:extLst>
          </p:cNvPr>
          <p:cNvSpPr/>
          <p:nvPr/>
        </p:nvSpPr>
        <p:spPr>
          <a:xfrm>
            <a:off x="15240" y="4928532"/>
            <a:ext cx="4572000" cy="230832"/>
          </a:xfrm>
          <a:prstGeom prst="rect">
            <a:avLst/>
          </a:prstGeom>
        </p:spPr>
        <p:txBody>
          <a:bodyPr>
            <a:spAutoFit/>
          </a:bodyPr>
          <a:lstStyle/>
          <a:p>
            <a:r>
              <a:rPr lang="en-US" sz="900" dirty="0">
                <a:latin typeface="Calibri" panose="020F0502020204030204" pitchFamily="34" charset="0"/>
                <a:cs typeface="Calibri" panose="020F0502020204030204" pitchFamily="34" charset="0"/>
              </a:rPr>
              <a:t>Zhao et al. A Survey of Large Language Models, </a:t>
            </a:r>
            <a:r>
              <a:rPr lang="en-US" sz="900" dirty="0" err="1">
                <a:latin typeface="Calibri" panose="020F0502020204030204" pitchFamily="34" charset="0"/>
                <a:cs typeface="Calibri" panose="020F0502020204030204" pitchFamily="34" charset="0"/>
              </a:rPr>
              <a:t>arXiv</a:t>
            </a:r>
            <a:r>
              <a:rPr lang="en-US" sz="900" dirty="0">
                <a:latin typeface="Calibri" panose="020F0502020204030204" pitchFamily="34" charset="0"/>
                <a:cs typeface="Calibri" panose="020F0502020204030204" pitchFamily="34" charset="0"/>
              </a:rPr>
              <a:t>, 2023</a:t>
            </a:r>
            <a:endParaRPr lang="en-AT" sz="9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96859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7667-AB45-4E8A-A8FC-1B902761B6BB}"/>
              </a:ext>
            </a:extLst>
          </p:cNvPr>
          <p:cNvSpPr>
            <a:spLocks noGrp="1"/>
          </p:cNvSpPr>
          <p:nvPr>
            <p:ph type="title"/>
          </p:nvPr>
        </p:nvSpPr>
        <p:spPr>
          <a:xfrm>
            <a:off x="628650" y="170151"/>
            <a:ext cx="7886700" cy="994172"/>
          </a:xfrm>
        </p:spPr>
        <p:txBody>
          <a:bodyPr/>
          <a:lstStyle/>
          <a:p>
            <a:r>
              <a:rPr lang="en-US" dirty="0"/>
              <a:t>A Timeline of Existing LLMs with Size &gt;10B Parameters</a:t>
            </a:r>
            <a:endParaRPr lang="en-AT" dirty="0"/>
          </a:p>
        </p:txBody>
      </p:sp>
      <p:sp>
        <p:nvSpPr>
          <p:cNvPr id="4" name="Rectangle 3">
            <a:extLst>
              <a:ext uri="{FF2B5EF4-FFF2-40B4-BE49-F238E27FC236}">
                <a16:creationId xmlns:a16="http://schemas.microsoft.com/office/drawing/2014/main" id="{3AC30871-A30D-4907-9A4C-2B4B9ACCF966}"/>
              </a:ext>
            </a:extLst>
          </p:cNvPr>
          <p:cNvSpPr/>
          <p:nvPr/>
        </p:nvSpPr>
        <p:spPr>
          <a:xfrm>
            <a:off x="-25672" y="4911777"/>
            <a:ext cx="7693250" cy="230832"/>
          </a:xfrm>
          <a:prstGeom prst="rect">
            <a:avLst/>
          </a:prstGeom>
        </p:spPr>
        <p:txBody>
          <a:bodyPr wrap="square">
            <a:spAutoFit/>
          </a:bodyPr>
          <a:lstStyle/>
          <a:p>
            <a:r>
              <a:rPr lang="en-US" sz="900" dirty="0">
                <a:solidFill>
                  <a:srgbClr val="222222"/>
                </a:solidFill>
                <a:latin typeface="Arial" panose="020B0604020202020204" pitchFamily="34" charset="0"/>
              </a:rPr>
              <a:t>Zhao, Wayne Xin, et al. "A survey of large language models." </a:t>
            </a:r>
            <a:r>
              <a:rPr lang="en-US" sz="900" i="1" dirty="0" err="1">
                <a:solidFill>
                  <a:srgbClr val="222222"/>
                </a:solidFill>
                <a:latin typeface="Arial" panose="020B0604020202020204" pitchFamily="34" charset="0"/>
              </a:rPr>
              <a:t>arXiv</a:t>
            </a:r>
            <a:r>
              <a:rPr lang="en-US" sz="900" i="1" dirty="0">
                <a:solidFill>
                  <a:srgbClr val="222222"/>
                </a:solidFill>
                <a:latin typeface="Arial" panose="020B0604020202020204" pitchFamily="34" charset="0"/>
              </a:rPr>
              <a:t> preprint arXiv:2303.18223</a:t>
            </a:r>
            <a:r>
              <a:rPr lang="en-US" sz="900" dirty="0">
                <a:solidFill>
                  <a:srgbClr val="222222"/>
                </a:solidFill>
                <a:latin typeface="Arial" panose="020B0604020202020204" pitchFamily="34" charset="0"/>
              </a:rPr>
              <a:t> (2023).</a:t>
            </a:r>
            <a:endParaRPr lang="en-AT" sz="900" dirty="0"/>
          </a:p>
        </p:txBody>
      </p:sp>
      <p:pic>
        <p:nvPicPr>
          <p:cNvPr id="5" name="Picture 4">
            <a:extLst>
              <a:ext uri="{FF2B5EF4-FFF2-40B4-BE49-F238E27FC236}">
                <a16:creationId xmlns:a16="http://schemas.microsoft.com/office/drawing/2014/main" id="{70B66A56-14D7-40B9-AA6B-567E1E118471}"/>
              </a:ext>
            </a:extLst>
          </p:cNvPr>
          <p:cNvPicPr>
            <a:picLocks noChangeAspect="1"/>
          </p:cNvPicPr>
          <p:nvPr/>
        </p:nvPicPr>
        <p:blipFill rotWithShape="1">
          <a:blip r:embed="rId2"/>
          <a:srcRect l="2286"/>
          <a:stretch/>
        </p:blipFill>
        <p:spPr>
          <a:xfrm>
            <a:off x="1066800" y="1276350"/>
            <a:ext cx="6514485" cy="3350765"/>
          </a:xfrm>
          <a:prstGeom prst="rect">
            <a:avLst/>
          </a:prstGeom>
        </p:spPr>
      </p:pic>
      <p:sp>
        <p:nvSpPr>
          <p:cNvPr id="6" name="Rectangle 5">
            <a:extLst>
              <a:ext uri="{FF2B5EF4-FFF2-40B4-BE49-F238E27FC236}">
                <a16:creationId xmlns:a16="http://schemas.microsoft.com/office/drawing/2014/main" id="{F738508E-EA6E-4D58-A1AF-E0A070ECC640}"/>
              </a:ext>
            </a:extLst>
          </p:cNvPr>
          <p:cNvSpPr/>
          <p:nvPr/>
        </p:nvSpPr>
        <p:spPr>
          <a:xfrm>
            <a:off x="1143000" y="1926655"/>
            <a:ext cx="609600" cy="23083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 name="Rectangle 6">
            <a:extLst>
              <a:ext uri="{FF2B5EF4-FFF2-40B4-BE49-F238E27FC236}">
                <a16:creationId xmlns:a16="http://schemas.microsoft.com/office/drawing/2014/main" id="{E34ED0C8-FE41-4A64-B12C-85E9121D3803}"/>
              </a:ext>
            </a:extLst>
          </p:cNvPr>
          <p:cNvSpPr/>
          <p:nvPr/>
        </p:nvSpPr>
        <p:spPr>
          <a:xfrm>
            <a:off x="1837724" y="2004034"/>
            <a:ext cx="609600" cy="23083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Rectangle 7">
            <a:extLst>
              <a:ext uri="{FF2B5EF4-FFF2-40B4-BE49-F238E27FC236}">
                <a16:creationId xmlns:a16="http://schemas.microsoft.com/office/drawing/2014/main" id="{A7D2B108-E193-4416-849B-9CB60F18D965}"/>
              </a:ext>
            </a:extLst>
          </p:cNvPr>
          <p:cNvSpPr/>
          <p:nvPr/>
        </p:nvSpPr>
        <p:spPr>
          <a:xfrm>
            <a:off x="2057400" y="2699745"/>
            <a:ext cx="914400" cy="23083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Rectangle 8">
            <a:extLst>
              <a:ext uri="{FF2B5EF4-FFF2-40B4-BE49-F238E27FC236}">
                <a16:creationId xmlns:a16="http://schemas.microsoft.com/office/drawing/2014/main" id="{DC1BB5C2-1206-4BAA-87B6-36CEE6E42CF5}"/>
              </a:ext>
            </a:extLst>
          </p:cNvPr>
          <p:cNvSpPr/>
          <p:nvPr/>
        </p:nvSpPr>
        <p:spPr>
          <a:xfrm>
            <a:off x="4343400" y="3145855"/>
            <a:ext cx="609600" cy="23083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Rectangle 9">
            <a:extLst>
              <a:ext uri="{FF2B5EF4-FFF2-40B4-BE49-F238E27FC236}">
                <a16:creationId xmlns:a16="http://schemas.microsoft.com/office/drawing/2014/main" id="{6A77C630-910E-4316-BC37-87EFB94B7CE8}"/>
              </a:ext>
            </a:extLst>
          </p:cNvPr>
          <p:cNvSpPr/>
          <p:nvPr/>
        </p:nvSpPr>
        <p:spPr>
          <a:xfrm>
            <a:off x="5984524" y="3185218"/>
            <a:ext cx="609600" cy="23083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Rectangle 10">
            <a:extLst>
              <a:ext uri="{FF2B5EF4-FFF2-40B4-BE49-F238E27FC236}">
                <a16:creationId xmlns:a16="http://schemas.microsoft.com/office/drawing/2014/main" id="{95654FB5-9300-4DE2-A180-26FA0AEF69B5}"/>
              </a:ext>
            </a:extLst>
          </p:cNvPr>
          <p:cNvSpPr/>
          <p:nvPr/>
        </p:nvSpPr>
        <p:spPr>
          <a:xfrm>
            <a:off x="5119316" y="4365941"/>
            <a:ext cx="838200" cy="23083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Rectangle 12">
            <a:extLst>
              <a:ext uri="{FF2B5EF4-FFF2-40B4-BE49-F238E27FC236}">
                <a16:creationId xmlns:a16="http://schemas.microsoft.com/office/drawing/2014/main" id="{7EA50ADD-CB31-4A47-B235-37345EE0C2DB}"/>
              </a:ext>
            </a:extLst>
          </p:cNvPr>
          <p:cNvSpPr/>
          <p:nvPr/>
        </p:nvSpPr>
        <p:spPr>
          <a:xfrm>
            <a:off x="6019800" y="4364961"/>
            <a:ext cx="609600" cy="230832"/>
          </a:xfrm>
          <a:prstGeom prst="rect">
            <a:avLst/>
          </a:prstGeom>
          <a:noFill/>
          <a:ln w="28575">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4207099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7667-AB45-4E8A-A8FC-1B902761B6BB}"/>
              </a:ext>
            </a:extLst>
          </p:cNvPr>
          <p:cNvSpPr>
            <a:spLocks noGrp="1"/>
          </p:cNvSpPr>
          <p:nvPr>
            <p:ph type="title"/>
          </p:nvPr>
        </p:nvSpPr>
        <p:spPr/>
        <p:txBody>
          <a:bodyPr/>
          <a:lstStyle/>
          <a:p>
            <a:r>
              <a:rPr lang="en-US" dirty="0"/>
              <a:t>Open source world, e.g.: </a:t>
            </a:r>
            <a:r>
              <a:rPr lang="en-US" dirty="0" err="1"/>
              <a:t>LLaMa</a:t>
            </a:r>
            <a:r>
              <a:rPr lang="en-US" dirty="0"/>
              <a:t> legacy</a:t>
            </a:r>
            <a:endParaRPr lang="en-AT" dirty="0"/>
          </a:p>
        </p:txBody>
      </p:sp>
      <p:sp>
        <p:nvSpPr>
          <p:cNvPr id="3" name="Content Placeholder 2">
            <a:extLst>
              <a:ext uri="{FF2B5EF4-FFF2-40B4-BE49-F238E27FC236}">
                <a16:creationId xmlns:a16="http://schemas.microsoft.com/office/drawing/2014/main" id="{2918DB84-0D57-49DA-9A7D-A92732A177EE}"/>
              </a:ext>
            </a:extLst>
          </p:cNvPr>
          <p:cNvSpPr>
            <a:spLocks noGrp="1"/>
          </p:cNvSpPr>
          <p:nvPr>
            <p:ph idx="1"/>
          </p:nvPr>
        </p:nvSpPr>
        <p:spPr/>
        <p:txBody>
          <a:bodyPr/>
          <a:lstStyle/>
          <a:p>
            <a:endParaRPr lang="en-AT"/>
          </a:p>
        </p:txBody>
      </p:sp>
      <p:sp>
        <p:nvSpPr>
          <p:cNvPr id="4" name="Rectangle 3">
            <a:extLst>
              <a:ext uri="{FF2B5EF4-FFF2-40B4-BE49-F238E27FC236}">
                <a16:creationId xmlns:a16="http://schemas.microsoft.com/office/drawing/2014/main" id="{3AC30871-A30D-4907-9A4C-2B4B9ACCF966}"/>
              </a:ext>
            </a:extLst>
          </p:cNvPr>
          <p:cNvSpPr/>
          <p:nvPr/>
        </p:nvSpPr>
        <p:spPr>
          <a:xfrm>
            <a:off x="0" y="4933950"/>
            <a:ext cx="7693250" cy="215444"/>
          </a:xfrm>
          <a:prstGeom prst="rect">
            <a:avLst/>
          </a:prstGeom>
        </p:spPr>
        <p:txBody>
          <a:bodyPr wrap="square">
            <a:spAutoFit/>
          </a:bodyPr>
          <a:lstStyle/>
          <a:p>
            <a:r>
              <a:rPr lang="en-US" sz="800" dirty="0">
                <a:solidFill>
                  <a:srgbClr val="222222"/>
                </a:solidFill>
                <a:latin typeface="Arial" panose="020B0604020202020204" pitchFamily="34" charset="0"/>
              </a:rPr>
              <a:t>Zhao, Wayne Xin, et al. "A survey of large language models." </a:t>
            </a:r>
            <a:r>
              <a:rPr lang="en-US" sz="800" i="1" dirty="0" err="1">
                <a:solidFill>
                  <a:srgbClr val="222222"/>
                </a:solidFill>
                <a:latin typeface="Arial" panose="020B0604020202020204" pitchFamily="34" charset="0"/>
              </a:rPr>
              <a:t>arXiv</a:t>
            </a:r>
            <a:r>
              <a:rPr lang="en-US" sz="800" i="1" dirty="0">
                <a:solidFill>
                  <a:srgbClr val="222222"/>
                </a:solidFill>
                <a:latin typeface="Arial" panose="020B0604020202020204" pitchFamily="34" charset="0"/>
              </a:rPr>
              <a:t> preprint arXiv:2303.18223</a:t>
            </a:r>
            <a:r>
              <a:rPr lang="en-US" sz="800" dirty="0">
                <a:solidFill>
                  <a:srgbClr val="222222"/>
                </a:solidFill>
                <a:latin typeface="Arial" panose="020B0604020202020204" pitchFamily="34" charset="0"/>
              </a:rPr>
              <a:t> (2023).</a:t>
            </a:r>
            <a:endParaRPr lang="en-AT" sz="800" dirty="0"/>
          </a:p>
        </p:txBody>
      </p:sp>
      <p:pic>
        <p:nvPicPr>
          <p:cNvPr id="5" name="Picture 4">
            <a:extLst>
              <a:ext uri="{FF2B5EF4-FFF2-40B4-BE49-F238E27FC236}">
                <a16:creationId xmlns:a16="http://schemas.microsoft.com/office/drawing/2014/main" id="{3DD99245-6762-4244-9C52-34EAD9B4D337}"/>
              </a:ext>
            </a:extLst>
          </p:cNvPr>
          <p:cNvPicPr>
            <a:picLocks noChangeAspect="1"/>
          </p:cNvPicPr>
          <p:nvPr/>
        </p:nvPicPr>
        <p:blipFill>
          <a:blip r:embed="rId3"/>
          <a:stretch>
            <a:fillRect/>
          </a:stretch>
        </p:blipFill>
        <p:spPr>
          <a:xfrm>
            <a:off x="2209800" y="1515699"/>
            <a:ext cx="5047212" cy="3082164"/>
          </a:xfrm>
          <a:prstGeom prst="rect">
            <a:avLst/>
          </a:prstGeom>
        </p:spPr>
      </p:pic>
    </p:spTree>
    <p:extLst>
      <p:ext uri="{BB962C8B-B14F-4D97-AF65-F5344CB8AC3E}">
        <p14:creationId xmlns:p14="http://schemas.microsoft.com/office/powerpoint/2010/main" val="15508858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619EC-18C4-4C40-9647-1C499DC1D90C}"/>
              </a:ext>
            </a:extLst>
          </p:cNvPr>
          <p:cNvSpPr>
            <a:spLocks noGrp="1"/>
          </p:cNvSpPr>
          <p:nvPr>
            <p:ph type="title"/>
          </p:nvPr>
        </p:nvSpPr>
        <p:spPr>
          <a:xfrm>
            <a:off x="628650" y="273846"/>
            <a:ext cx="8362950" cy="994172"/>
          </a:xfrm>
        </p:spPr>
        <p:txBody>
          <a:bodyPr/>
          <a:lstStyle/>
          <a:p>
            <a:r>
              <a:rPr lang="en-US" dirty="0"/>
              <a:t>Effect of Scale: </a:t>
            </a:r>
            <a:r>
              <a:rPr lang="en-US" dirty="0">
                <a:solidFill>
                  <a:srgbClr val="0070C0"/>
                </a:solidFill>
              </a:rPr>
              <a:t>Emergent Abilities </a:t>
            </a:r>
            <a:r>
              <a:rPr lang="en-US" dirty="0"/>
              <a:t>of Large Language Models</a:t>
            </a:r>
            <a:endParaRPr lang="en-AT" dirty="0"/>
          </a:p>
        </p:txBody>
      </p:sp>
      <p:sp>
        <p:nvSpPr>
          <p:cNvPr id="3" name="Content Placeholder 2">
            <a:extLst>
              <a:ext uri="{FF2B5EF4-FFF2-40B4-BE49-F238E27FC236}">
                <a16:creationId xmlns:a16="http://schemas.microsoft.com/office/drawing/2014/main" id="{3EE57D75-1690-4D6E-95A5-042B5746950C}"/>
              </a:ext>
            </a:extLst>
          </p:cNvPr>
          <p:cNvSpPr>
            <a:spLocks noGrp="1"/>
          </p:cNvSpPr>
          <p:nvPr>
            <p:ph idx="1"/>
          </p:nvPr>
        </p:nvSpPr>
        <p:spPr>
          <a:xfrm>
            <a:off x="533400" y="1504949"/>
            <a:ext cx="2800350" cy="2971801"/>
          </a:xfrm>
        </p:spPr>
        <p:txBody>
          <a:bodyPr>
            <a:normAutofit/>
          </a:bodyPr>
          <a:lstStyle/>
          <a:p>
            <a:r>
              <a:rPr lang="en-US" dirty="0">
                <a:solidFill>
                  <a:srgbClr val="0070C0"/>
                </a:solidFill>
              </a:rPr>
              <a:t>Abilities that cannot be predicted</a:t>
            </a:r>
            <a:r>
              <a:rPr lang="en-US" dirty="0"/>
              <a:t> by extrapolating performance improvements</a:t>
            </a:r>
          </a:p>
          <a:p>
            <a:r>
              <a:rPr lang="en-US" dirty="0"/>
              <a:t>Models </a:t>
            </a:r>
            <a:r>
              <a:rPr lang="en-US" dirty="0">
                <a:solidFill>
                  <a:srgbClr val="0070C0"/>
                </a:solidFill>
              </a:rPr>
              <a:t>gain suddenly good performance </a:t>
            </a:r>
            <a:r>
              <a:rPr lang="en-US" dirty="0"/>
              <a:t>on some tasks once the scale exceeds a certain range</a:t>
            </a:r>
          </a:p>
          <a:p>
            <a:pPr lvl="1"/>
            <a:r>
              <a:rPr lang="en-US" dirty="0"/>
              <a:t>One explanation is that </a:t>
            </a:r>
            <a:r>
              <a:rPr lang="en-US" dirty="0">
                <a:solidFill>
                  <a:srgbClr val="0070C0"/>
                </a:solidFill>
              </a:rPr>
              <a:t>complex tasks </a:t>
            </a:r>
            <a:r>
              <a:rPr lang="en-US" dirty="0"/>
              <a:t>with </a:t>
            </a:r>
            <a:r>
              <a:rPr lang="en-US" dirty="0">
                <a:solidFill>
                  <a:srgbClr val="0070C0"/>
                </a:solidFill>
              </a:rPr>
              <a:t>multiple steps</a:t>
            </a:r>
            <a:r>
              <a:rPr lang="en-US" dirty="0"/>
              <a:t> cannot be handled by models unless they are large enough to </a:t>
            </a:r>
            <a:r>
              <a:rPr lang="en-US" dirty="0">
                <a:solidFill>
                  <a:srgbClr val="0070C0"/>
                </a:solidFill>
              </a:rPr>
              <a:t>handle</a:t>
            </a:r>
            <a:r>
              <a:rPr lang="en-US" dirty="0"/>
              <a:t> </a:t>
            </a:r>
            <a:r>
              <a:rPr lang="en-US" dirty="0">
                <a:solidFill>
                  <a:srgbClr val="0070C0"/>
                </a:solidFill>
              </a:rPr>
              <a:t>every step</a:t>
            </a:r>
            <a:r>
              <a:rPr lang="en-US" dirty="0"/>
              <a:t>.. </a:t>
            </a:r>
            <a:endParaRPr lang="en-AT" dirty="0"/>
          </a:p>
        </p:txBody>
      </p:sp>
      <p:pic>
        <p:nvPicPr>
          <p:cNvPr id="4" name="Picture 3">
            <a:extLst>
              <a:ext uri="{FF2B5EF4-FFF2-40B4-BE49-F238E27FC236}">
                <a16:creationId xmlns:a16="http://schemas.microsoft.com/office/drawing/2014/main" id="{21563065-90E4-4DE6-8605-C8F410FCEE0D}"/>
              </a:ext>
            </a:extLst>
          </p:cNvPr>
          <p:cNvPicPr>
            <a:picLocks noChangeAspect="1"/>
          </p:cNvPicPr>
          <p:nvPr/>
        </p:nvPicPr>
        <p:blipFill>
          <a:blip r:embed="rId2"/>
          <a:stretch>
            <a:fillRect/>
          </a:stretch>
        </p:blipFill>
        <p:spPr>
          <a:xfrm>
            <a:off x="3526286" y="1191905"/>
            <a:ext cx="5446903" cy="3502804"/>
          </a:xfrm>
          <a:prstGeom prst="rect">
            <a:avLst/>
          </a:prstGeom>
        </p:spPr>
      </p:pic>
      <p:sp>
        <p:nvSpPr>
          <p:cNvPr id="5" name="Rectangle 4">
            <a:extLst>
              <a:ext uri="{FF2B5EF4-FFF2-40B4-BE49-F238E27FC236}">
                <a16:creationId xmlns:a16="http://schemas.microsoft.com/office/drawing/2014/main" id="{2AFF64DC-D49D-46EF-9CBD-D85B7567FFDF}"/>
              </a:ext>
            </a:extLst>
          </p:cNvPr>
          <p:cNvSpPr/>
          <p:nvPr/>
        </p:nvSpPr>
        <p:spPr>
          <a:xfrm>
            <a:off x="0" y="4912668"/>
            <a:ext cx="7886699" cy="230832"/>
          </a:xfrm>
          <a:prstGeom prst="rect">
            <a:avLst/>
          </a:prstGeom>
        </p:spPr>
        <p:txBody>
          <a:bodyPr wrap="square">
            <a:spAutoFit/>
          </a:bodyPr>
          <a:lstStyle/>
          <a:p>
            <a:r>
              <a:rPr lang="en-US" sz="900" dirty="0">
                <a:solidFill>
                  <a:srgbClr val="222222"/>
                </a:solidFill>
                <a:latin typeface="Arial" panose="020B0604020202020204" pitchFamily="34" charset="0"/>
              </a:rPr>
              <a:t>Wei, Jason, et al. "Emergent abilities of large language models." </a:t>
            </a:r>
            <a:r>
              <a:rPr lang="en-US" sz="900" i="1" dirty="0" err="1">
                <a:solidFill>
                  <a:srgbClr val="222222"/>
                </a:solidFill>
                <a:latin typeface="Arial" panose="020B0604020202020204" pitchFamily="34" charset="0"/>
              </a:rPr>
              <a:t>arXiv</a:t>
            </a:r>
            <a:r>
              <a:rPr lang="en-US" sz="900" i="1" dirty="0">
                <a:solidFill>
                  <a:srgbClr val="222222"/>
                </a:solidFill>
                <a:latin typeface="Arial" panose="020B0604020202020204" pitchFamily="34" charset="0"/>
              </a:rPr>
              <a:t> preprint arXiv:2206.07682</a:t>
            </a:r>
            <a:r>
              <a:rPr lang="en-US" sz="900" dirty="0">
                <a:solidFill>
                  <a:srgbClr val="222222"/>
                </a:solidFill>
                <a:latin typeface="Arial" panose="020B0604020202020204" pitchFamily="34" charset="0"/>
              </a:rPr>
              <a:t> (2022).</a:t>
            </a:r>
            <a:endParaRPr lang="en-AT" sz="900" dirty="0"/>
          </a:p>
        </p:txBody>
      </p:sp>
    </p:spTree>
    <p:extLst>
      <p:ext uri="{BB962C8B-B14F-4D97-AF65-F5344CB8AC3E}">
        <p14:creationId xmlns:p14="http://schemas.microsoft.com/office/powerpoint/2010/main" val="27382352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63779" y="403319"/>
            <a:ext cx="6260306" cy="379431"/>
          </a:xfrm>
          <a:prstGeom prst="rect">
            <a:avLst/>
          </a:prstGeom>
        </p:spPr>
        <p:txBody>
          <a:bodyPr vert="horz" wrap="square" lIns="0" tIns="10001" rIns="0" bIns="0" rtlCol="0">
            <a:spAutoFit/>
          </a:bodyPr>
          <a:lstStyle/>
          <a:p>
            <a:pPr marL="9525">
              <a:spcBef>
                <a:spcPts val="79"/>
              </a:spcBef>
            </a:pPr>
            <a:r>
              <a:rPr spc="-4" dirty="0">
                <a:latin typeface="+mj-lt"/>
                <a:ea typeface="+mj-ea"/>
                <a:cs typeface="Calibri"/>
              </a:rPr>
              <a:t>In-context learning</a:t>
            </a:r>
            <a:r>
              <a:rPr lang="en-US" spc="-4" dirty="0">
                <a:latin typeface="+mj-lt"/>
                <a:ea typeface="+mj-ea"/>
                <a:cs typeface="Calibri"/>
              </a:rPr>
              <a:t> in </a:t>
            </a:r>
            <a:r>
              <a:rPr spc="-4" dirty="0">
                <a:latin typeface="+mj-lt"/>
                <a:ea typeface="+mj-ea"/>
                <a:cs typeface="Calibri"/>
              </a:rPr>
              <a:t>very large models</a:t>
            </a:r>
          </a:p>
        </p:txBody>
      </p:sp>
      <p:sp>
        <p:nvSpPr>
          <p:cNvPr id="3" name="object 3"/>
          <p:cNvSpPr txBox="1"/>
          <p:nvPr/>
        </p:nvSpPr>
        <p:spPr>
          <a:xfrm>
            <a:off x="376479" y="1142642"/>
            <a:ext cx="7907655" cy="748282"/>
          </a:xfrm>
          <a:prstGeom prst="rect">
            <a:avLst/>
          </a:prstGeom>
        </p:spPr>
        <p:txBody>
          <a:bodyPr vert="horz" wrap="square" lIns="0" tIns="9525" rIns="0" bIns="0" rtlCol="0">
            <a:spAutoFit/>
          </a:bodyPr>
          <a:lstStyle/>
          <a:p>
            <a:pPr marL="9525" marR="3810">
              <a:spcBef>
                <a:spcPts val="75"/>
              </a:spcBef>
            </a:pPr>
            <a:r>
              <a:rPr sz="1600" spc="-4" dirty="0">
                <a:latin typeface="+mj-lt"/>
                <a:cs typeface="Calibri"/>
              </a:rPr>
              <a:t>Very </a:t>
            </a:r>
            <a:r>
              <a:rPr sz="1600" dirty="0">
                <a:latin typeface="+mj-lt"/>
                <a:cs typeface="Calibri"/>
              </a:rPr>
              <a:t>large language models</a:t>
            </a:r>
            <a:r>
              <a:rPr lang="en-US" sz="1600" dirty="0">
                <a:latin typeface="+mj-lt"/>
                <a:cs typeface="Calibri"/>
              </a:rPr>
              <a:t> (e.g., GPT-3)</a:t>
            </a:r>
            <a:r>
              <a:rPr sz="1600" dirty="0">
                <a:latin typeface="+mj-lt"/>
                <a:cs typeface="Calibri"/>
              </a:rPr>
              <a:t> </a:t>
            </a:r>
            <a:r>
              <a:rPr sz="1600" spc="-4" dirty="0">
                <a:latin typeface="+mj-lt"/>
                <a:cs typeface="Calibri"/>
              </a:rPr>
              <a:t>seem </a:t>
            </a:r>
            <a:r>
              <a:rPr sz="1600" dirty="0">
                <a:latin typeface="+mj-lt"/>
                <a:cs typeface="Calibri"/>
              </a:rPr>
              <a:t>to </a:t>
            </a:r>
            <a:r>
              <a:rPr sz="1600" spc="-4" dirty="0">
                <a:latin typeface="+mj-lt"/>
                <a:cs typeface="Calibri"/>
              </a:rPr>
              <a:t>perform some </a:t>
            </a:r>
            <a:r>
              <a:rPr sz="1600" dirty="0">
                <a:latin typeface="+mj-lt"/>
                <a:cs typeface="Calibri"/>
              </a:rPr>
              <a:t>kind </a:t>
            </a:r>
            <a:r>
              <a:rPr sz="1600" spc="-4" dirty="0">
                <a:latin typeface="+mj-lt"/>
                <a:cs typeface="Calibri"/>
              </a:rPr>
              <a:t>of </a:t>
            </a:r>
            <a:r>
              <a:rPr sz="1600" b="1" dirty="0">
                <a:solidFill>
                  <a:srgbClr val="0070C0"/>
                </a:solidFill>
                <a:latin typeface="+mj-lt"/>
                <a:cs typeface="Calibri"/>
              </a:rPr>
              <a:t>learning</a:t>
            </a:r>
            <a:r>
              <a:rPr sz="1600" dirty="0">
                <a:latin typeface="+mj-lt"/>
                <a:cs typeface="Calibri"/>
              </a:rPr>
              <a:t> </a:t>
            </a:r>
            <a:r>
              <a:rPr sz="1600" b="1" spc="-4" dirty="0">
                <a:solidFill>
                  <a:srgbClr val="0070C0"/>
                </a:solidFill>
                <a:latin typeface="+mj-lt"/>
                <a:cs typeface="Calibri"/>
              </a:rPr>
              <a:t>without </a:t>
            </a:r>
            <a:r>
              <a:rPr lang="en-US" sz="1600" b="1" spc="-4" dirty="0">
                <a:solidFill>
                  <a:srgbClr val="0070C0"/>
                </a:solidFill>
                <a:latin typeface="+mj-lt"/>
                <a:cs typeface="Calibri"/>
              </a:rPr>
              <a:t>traditional machine learning procedures</a:t>
            </a:r>
            <a:r>
              <a:rPr sz="1600" b="1" dirty="0">
                <a:solidFill>
                  <a:srgbClr val="0070C0"/>
                </a:solidFill>
                <a:latin typeface="+mj-lt"/>
                <a:cs typeface="Calibri"/>
              </a:rPr>
              <a:t> </a:t>
            </a:r>
            <a:r>
              <a:rPr sz="1600" spc="-4" dirty="0">
                <a:latin typeface="+mj-lt"/>
                <a:cs typeface="Calibri"/>
              </a:rPr>
              <a:t>simply</a:t>
            </a:r>
            <a:r>
              <a:rPr sz="1600" spc="-8" dirty="0">
                <a:latin typeface="+mj-lt"/>
                <a:cs typeface="Calibri"/>
              </a:rPr>
              <a:t> </a:t>
            </a:r>
            <a:r>
              <a:rPr sz="1600" spc="-4" dirty="0">
                <a:latin typeface="+mj-lt"/>
                <a:cs typeface="Calibri"/>
              </a:rPr>
              <a:t>from</a:t>
            </a:r>
            <a:r>
              <a:rPr sz="1600" spc="4" dirty="0">
                <a:latin typeface="+mj-lt"/>
                <a:cs typeface="Calibri"/>
              </a:rPr>
              <a:t> </a:t>
            </a:r>
            <a:r>
              <a:rPr sz="1600" dirty="0">
                <a:solidFill>
                  <a:srgbClr val="0070C0"/>
                </a:solidFill>
                <a:latin typeface="+mj-lt"/>
                <a:cs typeface="Calibri"/>
              </a:rPr>
              <a:t>examples</a:t>
            </a:r>
            <a:r>
              <a:rPr sz="1600" spc="-23" dirty="0">
                <a:solidFill>
                  <a:srgbClr val="0070C0"/>
                </a:solidFill>
                <a:latin typeface="+mj-lt"/>
                <a:cs typeface="Calibri"/>
              </a:rPr>
              <a:t> </a:t>
            </a:r>
            <a:r>
              <a:rPr sz="1600" dirty="0">
                <a:solidFill>
                  <a:srgbClr val="0070C0"/>
                </a:solidFill>
                <a:latin typeface="+mj-lt"/>
                <a:cs typeface="Calibri"/>
              </a:rPr>
              <a:t>you </a:t>
            </a:r>
            <a:r>
              <a:rPr sz="1600" spc="-4" dirty="0">
                <a:solidFill>
                  <a:srgbClr val="0070C0"/>
                </a:solidFill>
                <a:latin typeface="+mj-lt"/>
                <a:cs typeface="Calibri"/>
              </a:rPr>
              <a:t>provide</a:t>
            </a:r>
            <a:r>
              <a:rPr sz="1600" spc="8" dirty="0">
                <a:solidFill>
                  <a:srgbClr val="0070C0"/>
                </a:solidFill>
                <a:latin typeface="+mj-lt"/>
                <a:cs typeface="Calibri"/>
              </a:rPr>
              <a:t> </a:t>
            </a:r>
            <a:r>
              <a:rPr sz="1600" dirty="0">
                <a:latin typeface="+mj-lt"/>
                <a:cs typeface="Calibri"/>
              </a:rPr>
              <a:t>within</a:t>
            </a:r>
            <a:r>
              <a:rPr sz="1600" spc="-8" dirty="0">
                <a:latin typeface="+mj-lt"/>
                <a:cs typeface="Calibri"/>
              </a:rPr>
              <a:t> </a:t>
            </a:r>
            <a:r>
              <a:rPr sz="1600" dirty="0">
                <a:latin typeface="+mj-lt"/>
                <a:cs typeface="Calibri"/>
              </a:rPr>
              <a:t>their</a:t>
            </a:r>
            <a:r>
              <a:rPr sz="1600" spc="-8" dirty="0">
                <a:latin typeface="+mj-lt"/>
                <a:cs typeface="Calibri"/>
              </a:rPr>
              <a:t> </a:t>
            </a:r>
            <a:r>
              <a:rPr sz="1600" dirty="0">
                <a:latin typeface="+mj-lt"/>
                <a:cs typeface="Calibri"/>
              </a:rPr>
              <a:t>contexts</a:t>
            </a:r>
            <a:r>
              <a:rPr lang="en-US" sz="1600" dirty="0">
                <a:latin typeface="+mj-lt"/>
                <a:cs typeface="Calibri"/>
              </a:rPr>
              <a:t> (prompts)</a:t>
            </a:r>
            <a:r>
              <a:rPr lang="en-AT" sz="1600" dirty="0">
                <a:latin typeface="+mj-lt"/>
                <a:cs typeface="Calibri"/>
              </a:rPr>
              <a:t>…</a:t>
            </a:r>
            <a:endParaRPr sz="1600" dirty="0">
              <a:latin typeface="+mj-lt"/>
              <a:cs typeface="Calibri"/>
            </a:endParaRPr>
          </a:p>
        </p:txBody>
      </p:sp>
      <p:pic>
        <p:nvPicPr>
          <p:cNvPr id="4" name="object 4"/>
          <p:cNvPicPr/>
          <p:nvPr/>
        </p:nvPicPr>
        <p:blipFill>
          <a:blip r:embed="rId2" cstate="print"/>
          <a:stretch>
            <a:fillRect/>
          </a:stretch>
        </p:blipFill>
        <p:spPr>
          <a:xfrm>
            <a:off x="2895600" y="2407017"/>
            <a:ext cx="3845442" cy="1956684"/>
          </a:xfrm>
          <a:prstGeom prst="rect">
            <a:avLst/>
          </a:prstGeom>
        </p:spPr>
      </p:pic>
      <p:sp>
        <p:nvSpPr>
          <p:cNvPr id="7" name="Rectangle 6">
            <a:extLst>
              <a:ext uri="{FF2B5EF4-FFF2-40B4-BE49-F238E27FC236}">
                <a16:creationId xmlns:a16="http://schemas.microsoft.com/office/drawing/2014/main" id="{8D90B1BA-B078-4B5C-9484-6EC609C98BFB}"/>
              </a:ext>
            </a:extLst>
          </p:cNvPr>
          <p:cNvSpPr/>
          <p:nvPr/>
        </p:nvSpPr>
        <p:spPr>
          <a:xfrm>
            <a:off x="0" y="4912668"/>
            <a:ext cx="7998106" cy="230832"/>
          </a:xfrm>
          <a:prstGeom prst="rect">
            <a:avLst/>
          </a:prstGeom>
        </p:spPr>
        <p:txBody>
          <a:bodyPr wrap="square">
            <a:spAutoFit/>
          </a:bodyPr>
          <a:lstStyle/>
          <a:p>
            <a:r>
              <a:rPr lang="en-US" sz="900" dirty="0">
                <a:solidFill>
                  <a:srgbClr val="222222"/>
                </a:solidFill>
                <a:latin typeface="+mj-lt"/>
              </a:rPr>
              <a:t>Brown, Tom, et al. "Language models are few-shot learners." </a:t>
            </a:r>
            <a:r>
              <a:rPr lang="en-US" sz="900" i="1" dirty="0">
                <a:solidFill>
                  <a:srgbClr val="222222"/>
                </a:solidFill>
                <a:latin typeface="+mj-lt"/>
              </a:rPr>
              <a:t>Advances in neural information processing systems</a:t>
            </a:r>
            <a:r>
              <a:rPr lang="en-US" sz="900" dirty="0">
                <a:solidFill>
                  <a:srgbClr val="222222"/>
                </a:solidFill>
                <a:latin typeface="+mj-lt"/>
              </a:rPr>
              <a:t> 33 (2020): 1877-1901.</a:t>
            </a:r>
            <a:endParaRPr lang="en-AT" sz="900" dirty="0">
              <a:latin typeface="+mj-lt"/>
            </a:endParaRPr>
          </a:p>
        </p:txBody>
      </p:sp>
    </p:spTree>
    <p:extLst>
      <p:ext uri="{BB962C8B-B14F-4D97-AF65-F5344CB8AC3E}">
        <p14:creationId xmlns:p14="http://schemas.microsoft.com/office/powerpoint/2010/main" val="32344196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CFC03-AD98-4D52-9C61-88E879B481D0}"/>
              </a:ext>
            </a:extLst>
          </p:cNvPr>
          <p:cNvSpPr>
            <a:spLocks noGrp="1"/>
          </p:cNvSpPr>
          <p:nvPr>
            <p:ph type="title"/>
          </p:nvPr>
        </p:nvSpPr>
        <p:spPr/>
        <p:txBody>
          <a:bodyPr/>
          <a:lstStyle/>
          <a:p>
            <a:r>
              <a:rPr lang="en-US" dirty="0"/>
              <a:t>However, there are (still) some problems..</a:t>
            </a:r>
            <a:endParaRPr lang="en-AT" dirty="0"/>
          </a:p>
        </p:txBody>
      </p:sp>
      <p:sp>
        <p:nvSpPr>
          <p:cNvPr id="3" name="Content Placeholder 2">
            <a:extLst>
              <a:ext uri="{FF2B5EF4-FFF2-40B4-BE49-F238E27FC236}">
                <a16:creationId xmlns:a16="http://schemas.microsoft.com/office/drawing/2014/main" id="{A2DE4DAA-A4F0-4858-99B2-BD005D351FB5}"/>
              </a:ext>
            </a:extLst>
          </p:cNvPr>
          <p:cNvSpPr>
            <a:spLocks noGrp="1"/>
          </p:cNvSpPr>
          <p:nvPr>
            <p:ph idx="1"/>
          </p:nvPr>
        </p:nvSpPr>
        <p:spPr/>
        <p:txBody>
          <a:bodyPr/>
          <a:lstStyle/>
          <a:p>
            <a:endParaRPr lang="en-AT" dirty="0"/>
          </a:p>
        </p:txBody>
      </p:sp>
      <p:pic>
        <p:nvPicPr>
          <p:cNvPr id="4" name="Picture 3">
            <a:extLst>
              <a:ext uri="{FF2B5EF4-FFF2-40B4-BE49-F238E27FC236}">
                <a16:creationId xmlns:a16="http://schemas.microsoft.com/office/drawing/2014/main" id="{9C952451-B947-4EF9-9F45-FF353BB26469}"/>
              </a:ext>
            </a:extLst>
          </p:cNvPr>
          <p:cNvPicPr>
            <a:picLocks noChangeAspect="1"/>
          </p:cNvPicPr>
          <p:nvPr/>
        </p:nvPicPr>
        <p:blipFill>
          <a:blip r:embed="rId3"/>
          <a:stretch>
            <a:fillRect/>
          </a:stretch>
        </p:blipFill>
        <p:spPr>
          <a:xfrm>
            <a:off x="1752600" y="1209529"/>
            <a:ext cx="5011187" cy="1013530"/>
          </a:xfrm>
          <a:prstGeom prst="rect">
            <a:avLst/>
          </a:prstGeom>
        </p:spPr>
      </p:pic>
      <p:sp>
        <p:nvSpPr>
          <p:cNvPr id="5" name="Rectangle 4">
            <a:extLst>
              <a:ext uri="{FF2B5EF4-FFF2-40B4-BE49-F238E27FC236}">
                <a16:creationId xmlns:a16="http://schemas.microsoft.com/office/drawing/2014/main" id="{31C5C5F7-E3F0-42B8-83B9-B48C4A7621F2}"/>
              </a:ext>
            </a:extLst>
          </p:cNvPr>
          <p:cNvSpPr/>
          <p:nvPr/>
        </p:nvSpPr>
        <p:spPr>
          <a:xfrm>
            <a:off x="0" y="4917663"/>
            <a:ext cx="6422554" cy="246221"/>
          </a:xfrm>
          <a:prstGeom prst="rect">
            <a:avLst/>
          </a:prstGeom>
        </p:spPr>
        <p:txBody>
          <a:bodyPr wrap="square">
            <a:spAutoFit/>
          </a:bodyPr>
          <a:lstStyle/>
          <a:p>
            <a:r>
              <a:rPr lang="en-US" sz="1000" dirty="0" err="1">
                <a:solidFill>
                  <a:srgbClr val="000000"/>
                </a:solidFill>
                <a:latin typeface="Inter"/>
              </a:rPr>
              <a:t>Yejin</a:t>
            </a:r>
            <a:r>
              <a:rPr lang="en-US" sz="1000" dirty="0">
                <a:solidFill>
                  <a:srgbClr val="000000"/>
                </a:solidFill>
                <a:latin typeface="Inter"/>
              </a:rPr>
              <a:t> Choi, </a:t>
            </a:r>
            <a:r>
              <a:rPr lang="en-US" sz="1000" i="1" dirty="0">
                <a:solidFill>
                  <a:srgbClr val="000000"/>
                </a:solidFill>
                <a:latin typeface="Inter"/>
              </a:rPr>
              <a:t>Why AI is incredibly smart and shockingly stupid?, </a:t>
            </a:r>
            <a:r>
              <a:rPr lang="en-US" sz="1000" dirty="0">
                <a:solidFill>
                  <a:srgbClr val="000000"/>
                </a:solidFill>
                <a:latin typeface="Inter"/>
              </a:rPr>
              <a:t>TED talk, April 2023</a:t>
            </a:r>
          </a:p>
        </p:txBody>
      </p:sp>
      <p:pic>
        <p:nvPicPr>
          <p:cNvPr id="6" name="Picture 5">
            <a:extLst>
              <a:ext uri="{FF2B5EF4-FFF2-40B4-BE49-F238E27FC236}">
                <a16:creationId xmlns:a16="http://schemas.microsoft.com/office/drawing/2014/main" id="{90037B9C-15D8-432C-A59C-23ADE7542ADC}"/>
              </a:ext>
            </a:extLst>
          </p:cNvPr>
          <p:cNvPicPr>
            <a:picLocks noChangeAspect="1"/>
          </p:cNvPicPr>
          <p:nvPr/>
        </p:nvPicPr>
        <p:blipFill>
          <a:blip r:embed="rId4"/>
          <a:stretch>
            <a:fillRect/>
          </a:stretch>
        </p:blipFill>
        <p:spPr>
          <a:xfrm>
            <a:off x="2438352" y="2324260"/>
            <a:ext cx="3639681" cy="2382748"/>
          </a:xfrm>
          <a:prstGeom prst="rect">
            <a:avLst/>
          </a:prstGeom>
        </p:spPr>
      </p:pic>
    </p:spTree>
    <p:extLst>
      <p:ext uri="{BB962C8B-B14F-4D97-AF65-F5344CB8AC3E}">
        <p14:creationId xmlns:p14="http://schemas.microsoft.com/office/powerpoint/2010/main" val="683225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170B-0C15-4E35-8DD7-09D25A823604}"/>
              </a:ext>
            </a:extLst>
          </p:cNvPr>
          <p:cNvSpPr>
            <a:spLocks noGrp="1"/>
          </p:cNvSpPr>
          <p:nvPr>
            <p:ph type="title"/>
          </p:nvPr>
        </p:nvSpPr>
        <p:spPr/>
        <p:txBody>
          <a:bodyPr/>
          <a:lstStyle/>
          <a:p>
            <a:r>
              <a:rPr lang="en-US" dirty="0"/>
              <a:t>Commonsense Reasoning</a:t>
            </a:r>
            <a:endParaRPr lang="en-AT" dirty="0"/>
          </a:p>
        </p:txBody>
      </p:sp>
      <p:sp>
        <p:nvSpPr>
          <p:cNvPr id="3" name="Content Placeholder 2">
            <a:extLst>
              <a:ext uri="{FF2B5EF4-FFF2-40B4-BE49-F238E27FC236}">
                <a16:creationId xmlns:a16="http://schemas.microsoft.com/office/drawing/2014/main" id="{820529E0-2D70-420F-B927-4566EBD481C6}"/>
              </a:ext>
            </a:extLst>
          </p:cNvPr>
          <p:cNvSpPr>
            <a:spLocks noGrp="1"/>
          </p:cNvSpPr>
          <p:nvPr>
            <p:ph idx="1"/>
          </p:nvPr>
        </p:nvSpPr>
        <p:spPr/>
        <p:txBody>
          <a:bodyPr>
            <a:normAutofit/>
          </a:bodyPr>
          <a:lstStyle/>
          <a:p>
            <a:r>
              <a:rPr lang="en-US" sz="1500" dirty="0"/>
              <a:t>the </a:t>
            </a:r>
            <a:r>
              <a:rPr lang="en-US" sz="1500" dirty="0">
                <a:solidFill>
                  <a:srgbClr val="0070C0"/>
                </a:solidFill>
              </a:rPr>
              <a:t>basic level </a:t>
            </a:r>
            <a:r>
              <a:rPr lang="en-US" sz="1500" dirty="0"/>
              <a:t>of practical knowledge and reasoning</a:t>
            </a:r>
          </a:p>
          <a:p>
            <a:r>
              <a:rPr lang="en-US" sz="1500" dirty="0"/>
              <a:t>concerning </a:t>
            </a:r>
            <a:r>
              <a:rPr lang="en-US" sz="1500" dirty="0">
                <a:solidFill>
                  <a:srgbClr val="0070C0"/>
                </a:solidFill>
              </a:rPr>
              <a:t>common situations </a:t>
            </a:r>
            <a:r>
              <a:rPr lang="en-US" sz="1500" dirty="0"/>
              <a:t>and </a:t>
            </a:r>
            <a:r>
              <a:rPr lang="en-US" sz="1500" dirty="0">
                <a:solidFill>
                  <a:srgbClr val="0070C0"/>
                </a:solidFill>
              </a:rPr>
              <a:t>events</a:t>
            </a:r>
          </a:p>
          <a:p>
            <a:r>
              <a:rPr lang="en-US" sz="1500" dirty="0"/>
              <a:t>that are </a:t>
            </a:r>
            <a:r>
              <a:rPr lang="en-US" sz="1500" dirty="0">
                <a:solidFill>
                  <a:srgbClr val="0070C0"/>
                </a:solidFill>
              </a:rPr>
              <a:t>commonly shared </a:t>
            </a:r>
            <a:r>
              <a:rPr lang="en-US" sz="1500" dirty="0"/>
              <a:t>among most </a:t>
            </a:r>
            <a:r>
              <a:rPr lang="en-US" sz="1500" dirty="0">
                <a:solidFill>
                  <a:srgbClr val="0070C0"/>
                </a:solidFill>
              </a:rPr>
              <a:t>people</a:t>
            </a:r>
            <a:endParaRPr lang="en-AT" sz="1500" dirty="0">
              <a:solidFill>
                <a:srgbClr val="0070C0"/>
              </a:solidFill>
            </a:endParaRPr>
          </a:p>
        </p:txBody>
      </p:sp>
      <p:pic>
        <p:nvPicPr>
          <p:cNvPr id="4" name="Picture 3">
            <a:extLst>
              <a:ext uri="{FF2B5EF4-FFF2-40B4-BE49-F238E27FC236}">
                <a16:creationId xmlns:a16="http://schemas.microsoft.com/office/drawing/2014/main" id="{ACC40F77-B6C8-4EFD-B180-C8CCA5FBC794}"/>
              </a:ext>
            </a:extLst>
          </p:cNvPr>
          <p:cNvPicPr>
            <a:picLocks noChangeAspect="1"/>
          </p:cNvPicPr>
          <p:nvPr/>
        </p:nvPicPr>
        <p:blipFill>
          <a:blip r:embed="rId3"/>
          <a:stretch>
            <a:fillRect/>
          </a:stretch>
        </p:blipFill>
        <p:spPr>
          <a:xfrm>
            <a:off x="628650" y="2876550"/>
            <a:ext cx="3761077" cy="722077"/>
          </a:xfrm>
          <a:prstGeom prst="rect">
            <a:avLst/>
          </a:prstGeom>
        </p:spPr>
      </p:pic>
      <p:pic>
        <p:nvPicPr>
          <p:cNvPr id="2050" name="Picture 2" descr="Giraffe - Wikipedia">
            <a:extLst>
              <a:ext uri="{FF2B5EF4-FFF2-40B4-BE49-F238E27FC236}">
                <a16:creationId xmlns:a16="http://schemas.microsoft.com/office/drawing/2014/main" id="{941AC324-5821-41A1-8091-A825EABE1B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8218" y="2343150"/>
            <a:ext cx="1115913" cy="14128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A782D0-4311-414A-87F4-DB042462F600}"/>
              </a:ext>
            </a:extLst>
          </p:cNvPr>
          <p:cNvSpPr txBox="1"/>
          <p:nvPr/>
        </p:nvSpPr>
        <p:spPr>
          <a:xfrm>
            <a:off x="6656703" y="2742420"/>
            <a:ext cx="428322" cy="553998"/>
          </a:xfrm>
          <a:prstGeom prst="rect">
            <a:avLst/>
          </a:prstGeom>
          <a:noFill/>
        </p:spPr>
        <p:txBody>
          <a:bodyPr wrap="none" rtlCol="0">
            <a:spAutoFit/>
          </a:bodyPr>
          <a:lstStyle/>
          <a:p>
            <a:r>
              <a:rPr lang="en-US" sz="3000" dirty="0"/>
              <a:t>&lt;</a:t>
            </a:r>
            <a:endParaRPr lang="en-AT" sz="3000" dirty="0"/>
          </a:p>
        </p:txBody>
      </p:sp>
      <p:pic>
        <p:nvPicPr>
          <p:cNvPr id="2052" name="Picture 4" descr="Mice vs Rats | Differences Between Rodents In Colorado">
            <a:extLst>
              <a:ext uri="{FF2B5EF4-FFF2-40B4-BE49-F238E27FC236}">
                <a16:creationId xmlns:a16="http://schemas.microsoft.com/office/drawing/2014/main" id="{B5E46D41-0A9C-4A25-AACB-7219449905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2477511"/>
            <a:ext cx="1343209" cy="10061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9097A56-0211-43B0-8DEB-0EA71070793B}"/>
              </a:ext>
            </a:extLst>
          </p:cNvPr>
          <p:cNvPicPr>
            <a:picLocks noChangeAspect="1"/>
          </p:cNvPicPr>
          <p:nvPr/>
        </p:nvPicPr>
        <p:blipFill>
          <a:blip r:embed="rId6"/>
          <a:stretch>
            <a:fillRect/>
          </a:stretch>
        </p:blipFill>
        <p:spPr>
          <a:xfrm>
            <a:off x="2509188" y="3906435"/>
            <a:ext cx="3657600" cy="880954"/>
          </a:xfrm>
          <a:prstGeom prst="rect">
            <a:avLst/>
          </a:prstGeom>
        </p:spPr>
      </p:pic>
      <p:sp>
        <p:nvSpPr>
          <p:cNvPr id="8" name="Rectangle 7">
            <a:extLst>
              <a:ext uri="{FF2B5EF4-FFF2-40B4-BE49-F238E27FC236}">
                <a16:creationId xmlns:a16="http://schemas.microsoft.com/office/drawing/2014/main" id="{9ED4F05E-A59C-4778-BEFC-D3CAB2390F9A}"/>
              </a:ext>
            </a:extLst>
          </p:cNvPr>
          <p:cNvSpPr/>
          <p:nvPr/>
        </p:nvSpPr>
        <p:spPr>
          <a:xfrm>
            <a:off x="0" y="4947815"/>
            <a:ext cx="4572000" cy="215444"/>
          </a:xfrm>
          <a:prstGeom prst="rect">
            <a:avLst/>
          </a:prstGeom>
        </p:spPr>
        <p:txBody>
          <a:bodyPr>
            <a:spAutoFit/>
          </a:bodyPr>
          <a:lstStyle/>
          <a:p>
            <a:r>
              <a:rPr lang="en-US" sz="800" dirty="0">
                <a:solidFill>
                  <a:srgbClr val="212121"/>
                </a:solidFill>
                <a:latin typeface="wf_segoe-ui_normal"/>
              </a:rPr>
              <a:t>Y. Choi et al., ACL 2020 Commonsense Tutorial, https://maartensap.com/acl2020-commonsense/</a:t>
            </a:r>
          </a:p>
        </p:txBody>
      </p:sp>
    </p:spTree>
    <p:extLst>
      <p:ext uri="{BB962C8B-B14F-4D97-AF65-F5344CB8AC3E}">
        <p14:creationId xmlns:p14="http://schemas.microsoft.com/office/powerpoint/2010/main" val="35890079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2269A-3746-4212-92ED-EC56CF1EEC01}"/>
              </a:ext>
            </a:extLst>
          </p:cNvPr>
          <p:cNvSpPr>
            <a:spLocks noGrp="1"/>
          </p:cNvSpPr>
          <p:nvPr>
            <p:ph type="title"/>
          </p:nvPr>
        </p:nvSpPr>
        <p:spPr/>
        <p:txBody>
          <a:bodyPr/>
          <a:lstStyle/>
          <a:p>
            <a:r>
              <a:rPr lang="en-US" dirty="0"/>
              <a:t>And dangers..</a:t>
            </a:r>
            <a:endParaRPr lang="en-AT" dirty="0"/>
          </a:p>
        </p:txBody>
      </p:sp>
      <p:sp>
        <p:nvSpPr>
          <p:cNvPr id="3" name="Content Placeholder 2">
            <a:extLst>
              <a:ext uri="{FF2B5EF4-FFF2-40B4-BE49-F238E27FC236}">
                <a16:creationId xmlns:a16="http://schemas.microsoft.com/office/drawing/2014/main" id="{C51F4815-5E7A-44C6-BAE5-92568C720790}"/>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9D213983-97D5-4A84-B971-54CD811F0DFB}"/>
              </a:ext>
            </a:extLst>
          </p:cNvPr>
          <p:cNvPicPr>
            <a:picLocks noChangeAspect="1"/>
          </p:cNvPicPr>
          <p:nvPr/>
        </p:nvPicPr>
        <p:blipFill>
          <a:blip r:embed="rId3"/>
          <a:stretch>
            <a:fillRect/>
          </a:stretch>
        </p:blipFill>
        <p:spPr>
          <a:xfrm>
            <a:off x="1219200" y="1733550"/>
            <a:ext cx="3976042" cy="1634132"/>
          </a:xfrm>
          <a:prstGeom prst="rect">
            <a:avLst/>
          </a:prstGeom>
        </p:spPr>
      </p:pic>
      <p:pic>
        <p:nvPicPr>
          <p:cNvPr id="5" name="Picture 4">
            <a:extLst>
              <a:ext uri="{FF2B5EF4-FFF2-40B4-BE49-F238E27FC236}">
                <a16:creationId xmlns:a16="http://schemas.microsoft.com/office/drawing/2014/main" id="{E8AA9750-4588-425A-A2BC-5FEA3AB6A52D}"/>
              </a:ext>
            </a:extLst>
          </p:cNvPr>
          <p:cNvPicPr>
            <a:picLocks noChangeAspect="1"/>
          </p:cNvPicPr>
          <p:nvPr/>
        </p:nvPicPr>
        <p:blipFill>
          <a:blip r:embed="rId4"/>
          <a:stretch>
            <a:fillRect/>
          </a:stretch>
        </p:blipFill>
        <p:spPr>
          <a:xfrm>
            <a:off x="5410200" y="219757"/>
            <a:ext cx="3590515" cy="4710493"/>
          </a:xfrm>
          <a:prstGeom prst="rect">
            <a:avLst/>
          </a:prstGeom>
        </p:spPr>
      </p:pic>
      <p:sp>
        <p:nvSpPr>
          <p:cNvPr id="6" name="Rectangle 5">
            <a:extLst>
              <a:ext uri="{FF2B5EF4-FFF2-40B4-BE49-F238E27FC236}">
                <a16:creationId xmlns:a16="http://schemas.microsoft.com/office/drawing/2014/main" id="{8AD6C4F7-EA01-46B5-95F2-938BF8565F99}"/>
              </a:ext>
            </a:extLst>
          </p:cNvPr>
          <p:cNvSpPr/>
          <p:nvPr/>
        </p:nvSpPr>
        <p:spPr>
          <a:xfrm>
            <a:off x="5650945" y="4908005"/>
            <a:ext cx="4572000" cy="215444"/>
          </a:xfrm>
          <a:prstGeom prst="rect">
            <a:avLst/>
          </a:prstGeom>
        </p:spPr>
        <p:txBody>
          <a:bodyPr>
            <a:spAutoFit/>
          </a:bodyPr>
          <a:lstStyle/>
          <a:p>
            <a:r>
              <a:rPr lang="en-US" sz="800" dirty="0">
                <a:solidFill>
                  <a:schemeClr val="bg1">
                    <a:lumMod val="50000"/>
                  </a:schemeClr>
                </a:solidFill>
              </a:rPr>
              <a:t>https://time.com/collection/time100-ai/6308275/emily-m-bender/</a:t>
            </a:r>
            <a:endParaRPr lang="en-AT" sz="800" dirty="0">
              <a:solidFill>
                <a:schemeClr val="bg1">
                  <a:lumMod val="50000"/>
                </a:schemeClr>
              </a:solidFill>
            </a:endParaRPr>
          </a:p>
        </p:txBody>
      </p:sp>
      <p:sp>
        <p:nvSpPr>
          <p:cNvPr id="7" name="Rectangle 6">
            <a:extLst>
              <a:ext uri="{FF2B5EF4-FFF2-40B4-BE49-F238E27FC236}">
                <a16:creationId xmlns:a16="http://schemas.microsoft.com/office/drawing/2014/main" id="{6C4B47B1-992C-4F25-B9AC-62195145D479}"/>
              </a:ext>
            </a:extLst>
          </p:cNvPr>
          <p:cNvSpPr/>
          <p:nvPr/>
        </p:nvSpPr>
        <p:spPr>
          <a:xfrm>
            <a:off x="0" y="4835723"/>
            <a:ext cx="5505573" cy="307777"/>
          </a:xfrm>
          <a:prstGeom prst="rect">
            <a:avLst/>
          </a:prstGeom>
        </p:spPr>
        <p:txBody>
          <a:bodyPr wrap="square">
            <a:spAutoFit/>
          </a:bodyPr>
          <a:lstStyle/>
          <a:p>
            <a:r>
              <a:rPr lang="en-US" sz="700" dirty="0"/>
              <a:t>Emily M. Bender, et al. On the Dangers of Stochastic Parrots: Can Language Models Be Too Big? In Proceedings of the 2021 ACM Conference on Fairness, Accountability, and Transparency (</a:t>
            </a:r>
            <a:r>
              <a:rPr lang="en-US" sz="700" dirty="0" err="1"/>
              <a:t>FAccT</a:t>
            </a:r>
            <a:r>
              <a:rPr lang="en-US" sz="700" dirty="0"/>
              <a:t> '21). 610–623.</a:t>
            </a:r>
            <a:endParaRPr lang="en-AT" sz="700" dirty="0"/>
          </a:p>
        </p:txBody>
      </p:sp>
    </p:spTree>
    <p:extLst>
      <p:ext uri="{BB962C8B-B14F-4D97-AF65-F5344CB8AC3E}">
        <p14:creationId xmlns:p14="http://schemas.microsoft.com/office/powerpoint/2010/main" val="3112434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992E2-A83B-4121-90F4-422B0FFEA0EC}"/>
              </a:ext>
            </a:extLst>
          </p:cNvPr>
          <p:cNvSpPr>
            <a:spLocks noGrp="1"/>
          </p:cNvSpPr>
          <p:nvPr>
            <p:ph type="title"/>
          </p:nvPr>
        </p:nvSpPr>
        <p:spPr/>
        <p:txBody>
          <a:bodyPr/>
          <a:lstStyle/>
          <a:p>
            <a:r>
              <a:rPr lang="en-US" dirty="0"/>
              <a:t>Pause Giant AI Experiments: An Open Letter</a:t>
            </a:r>
            <a:endParaRPr lang="en-AT" dirty="0"/>
          </a:p>
        </p:txBody>
      </p:sp>
      <p:sp>
        <p:nvSpPr>
          <p:cNvPr id="3" name="Content Placeholder 2">
            <a:extLst>
              <a:ext uri="{FF2B5EF4-FFF2-40B4-BE49-F238E27FC236}">
                <a16:creationId xmlns:a16="http://schemas.microsoft.com/office/drawing/2014/main" id="{15D1E9F4-833C-4935-9C50-AC48FF3E5F93}"/>
              </a:ext>
            </a:extLst>
          </p:cNvPr>
          <p:cNvSpPr>
            <a:spLocks noGrp="1"/>
          </p:cNvSpPr>
          <p:nvPr>
            <p:ph idx="1"/>
          </p:nvPr>
        </p:nvSpPr>
        <p:spPr/>
        <p:txBody>
          <a:bodyPr>
            <a:normAutofit lnSpcReduction="10000"/>
          </a:bodyPr>
          <a:lstStyle/>
          <a:p>
            <a:r>
              <a:rPr lang="en-US" dirty="0"/>
              <a:t>“</a:t>
            </a:r>
            <a:r>
              <a:rPr lang="en-US" i="1" dirty="0"/>
              <a:t>We call on all AI labs to immediately pause for at least 6 months the training of AI systems more powerful than GPT-4</a:t>
            </a:r>
            <a:r>
              <a:rPr lang="en-US" dirty="0"/>
              <a:t>”</a:t>
            </a:r>
          </a:p>
          <a:p>
            <a:endParaRPr lang="en-US" dirty="0"/>
          </a:p>
          <a:p>
            <a:pPr algn="just"/>
            <a:r>
              <a:rPr lang="en-US" dirty="0"/>
              <a:t>“AI labs and independent experts should use this </a:t>
            </a:r>
            <a:r>
              <a:rPr lang="en-US" dirty="0">
                <a:solidFill>
                  <a:srgbClr val="0070C0"/>
                </a:solidFill>
              </a:rPr>
              <a:t>pause to jointly develop and implement a set of </a:t>
            </a:r>
            <a:r>
              <a:rPr lang="en-US" i="1" dirty="0">
                <a:solidFill>
                  <a:srgbClr val="0070C0"/>
                </a:solidFill>
              </a:rPr>
              <a:t>shared safety protocols for advanced AI</a:t>
            </a:r>
            <a:r>
              <a:rPr lang="en-US" i="1" dirty="0"/>
              <a:t> </a:t>
            </a:r>
            <a:r>
              <a:rPr lang="en-US" dirty="0"/>
              <a:t>design and development that are </a:t>
            </a:r>
            <a:r>
              <a:rPr lang="en-US" i="1" dirty="0">
                <a:solidFill>
                  <a:srgbClr val="0070C0"/>
                </a:solidFill>
              </a:rPr>
              <a:t>rigorously audited </a:t>
            </a:r>
            <a:r>
              <a:rPr lang="en-US" dirty="0"/>
              <a:t>and overseen by </a:t>
            </a:r>
            <a:r>
              <a:rPr lang="en-US" i="1" dirty="0">
                <a:solidFill>
                  <a:srgbClr val="0070C0"/>
                </a:solidFill>
              </a:rPr>
              <a:t>independent outside experts</a:t>
            </a:r>
            <a:r>
              <a:rPr lang="en-US" dirty="0"/>
              <a:t>. …This does </a:t>
            </a:r>
            <a:r>
              <a:rPr lang="en-US" i="1" dirty="0"/>
              <a:t>not</a:t>
            </a:r>
            <a:r>
              <a:rPr lang="en-US" dirty="0"/>
              <a:t> mean a pause on AI development in general, merely a stepping back from the dangerous race to </a:t>
            </a:r>
            <a:r>
              <a:rPr lang="en-US" i="1" dirty="0">
                <a:solidFill>
                  <a:srgbClr val="0070C0"/>
                </a:solidFill>
              </a:rPr>
              <a:t>ever-larger unpredictable black-box models with emergent capabilities</a:t>
            </a:r>
            <a:r>
              <a:rPr lang="en-US" dirty="0"/>
              <a:t>.”</a:t>
            </a:r>
          </a:p>
          <a:p>
            <a:endParaRPr lang="en-US" dirty="0"/>
          </a:p>
          <a:p>
            <a:pPr marL="0" indent="0">
              <a:buNone/>
            </a:pPr>
            <a:r>
              <a:rPr lang="en-US" dirty="0"/>
              <a:t>“The letter addresses none of the ongoing harms from these systems, including </a:t>
            </a:r>
          </a:p>
          <a:p>
            <a:pPr marL="257168" lvl="1" indent="0">
              <a:buNone/>
            </a:pPr>
            <a:r>
              <a:rPr lang="en-US" dirty="0"/>
              <a:t>1) </a:t>
            </a:r>
            <a:r>
              <a:rPr lang="en-US" dirty="0">
                <a:solidFill>
                  <a:srgbClr val="FF0000"/>
                </a:solidFill>
              </a:rPr>
              <a:t>worker exploitation </a:t>
            </a:r>
            <a:r>
              <a:rPr lang="en-US" dirty="0"/>
              <a:t>and </a:t>
            </a:r>
            <a:r>
              <a:rPr lang="en-US" dirty="0">
                <a:solidFill>
                  <a:srgbClr val="FF0000"/>
                </a:solidFill>
              </a:rPr>
              <a:t>massive data theft </a:t>
            </a:r>
            <a:r>
              <a:rPr lang="en-US" dirty="0"/>
              <a:t>to create products that profit a handful of entities, </a:t>
            </a:r>
          </a:p>
          <a:p>
            <a:pPr marL="257168" lvl="1" indent="0">
              <a:buNone/>
            </a:pPr>
            <a:r>
              <a:rPr lang="en-US" dirty="0"/>
              <a:t>2) </a:t>
            </a:r>
            <a:r>
              <a:rPr lang="en-US" dirty="0">
                <a:solidFill>
                  <a:srgbClr val="FF0000"/>
                </a:solidFill>
              </a:rPr>
              <a:t>explosion of synthetic media in the world</a:t>
            </a:r>
            <a:r>
              <a:rPr lang="en-US" dirty="0"/>
              <a:t>, which both reproduces systems of oppression and endangers our information ecosystem, and </a:t>
            </a:r>
          </a:p>
          <a:p>
            <a:pPr marL="257168" lvl="1" indent="0">
              <a:buNone/>
            </a:pPr>
            <a:r>
              <a:rPr lang="en-US" dirty="0"/>
              <a:t>3) </a:t>
            </a:r>
            <a:r>
              <a:rPr lang="en-US" dirty="0">
                <a:solidFill>
                  <a:srgbClr val="FF0000"/>
                </a:solidFill>
              </a:rPr>
              <a:t>concentration of power in the hands of a few people </a:t>
            </a:r>
            <a:r>
              <a:rPr lang="en-US" dirty="0"/>
              <a:t>which exacerbates social inequities.”</a:t>
            </a:r>
            <a:endParaRPr lang="en-AT" dirty="0"/>
          </a:p>
        </p:txBody>
      </p:sp>
      <p:sp>
        <p:nvSpPr>
          <p:cNvPr id="4" name="Rectangle 3">
            <a:extLst>
              <a:ext uri="{FF2B5EF4-FFF2-40B4-BE49-F238E27FC236}">
                <a16:creationId xmlns:a16="http://schemas.microsoft.com/office/drawing/2014/main" id="{B030CC0B-BC98-409D-9D8F-9DE7AF90C526}"/>
              </a:ext>
            </a:extLst>
          </p:cNvPr>
          <p:cNvSpPr/>
          <p:nvPr/>
        </p:nvSpPr>
        <p:spPr>
          <a:xfrm>
            <a:off x="685800" y="4389191"/>
            <a:ext cx="4572000" cy="230832"/>
          </a:xfrm>
          <a:prstGeom prst="rect">
            <a:avLst/>
          </a:prstGeom>
        </p:spPr>
        <p:txBody>
          <a:bodyPr>
            <a:spAutoFit/>
          </a:bodyPr>
          <a:lstStyle/>
          <a:p>
            <a:r>
              <a:rPr lang="en-AT" sz="900" dirty="0">
                <a:solidFill>
                  <a:schemeClr val="bg1">
                    <a:lumMod val="50000"/>
                  </a:schemeClr>
                </a:solidFill>
              </a:rPr>
              <a:t>https://www.dair-institute.org/blog/letter-statement-March2023/</a:t>
            </a:r>
          </a:p>
        </p:txBody>
      </p:sp>
      <p:sp>
        <p:nvSpPr>
          <p:cNvPr id="5" name="Rectangle 4">
            <a:extLst>
              <a:ext uri="{FF2B5EF4-FFF2-40B4-BE49-F238E27FC236}">
                <a16:creationId xmlns:a16="http://schemas.microsoft.com/office/drawing/2014/main" id="{804CF85B-0FF6-43ED-A424-6DAC2CC0B0B4}"/>
              </a:ext>
            </a:extLst>
          </p:cNvPr>
          <p:cNvSpPr/>
          <p:nvPr/>
        </p:nvSpPr>
        <p:spPr>
          <a:xfrm>
            <a:off x="666750" y="909070"/>
            <a:ext cx="4572000" cy="230832"/>
          </a:xfrm>
          <a:prstGeom prst="rect">
            <a:avLst/>
          </a:prstGeom>
        </p:spPr>
        <p:txBody>
          <a:bodyPr>
            <a:spAutoFit/>
          </a:bodyPr>
          <a:lstStyle/>
          <a:p>
            <a:r>
              <a:rPr lang="en-US" sz="900" dirty="0">
                <a:solidFill>
                  <a:schemeClr val="bg1">
                    <a:lumMod val="50000"/>
                  </a:schemeClr>
                </a:solidFill>
              </a:rPr>
              <a:t>https://futureoflife.org/open-letter/pause-giant-ai-experiments/</a:t>
            </a:r>
            <a:endParaRPr lang="en-AT" sz="900" dirty="0">
              <a:solidFill>
                <a:schemeClr val="bg1">
                  <a:lumMod val="50000"/>
                </a:schemeClr>
              </a:solidFill>
            </a:endParaRPr>
          </a:p>
        </p:txBody>
      </p:sp>
    </p:spTree>
    <p:extLst>
      <p:ext uri="{BB962C8B-B14F-4D97-AF65-F5344CB8AC3E}">
        <p14:creationId xmlns:p14="http://schemas.microsoft.com/office/powerpoint/2010/main" val="4108043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EE9C6-BF50-4B8C-932D-B24F113E168E}"/>
              </a:ext>
            </a:extLst>
          </p:cNvPr>
          <p:cNvSpPr>
            <a:spLocks noGrp="1"/>
          </p:cNvSpPr>
          <p:nvPr>
            <p:ph type="title"/>
          </p:nvPr>
        </p:nvSpPr>
        <p:spPr/>
        <p:txBody>
          <a:bodyPr/>
          <a:lstStyle/>
          <a:p>
            <a:r>
              <a:rPr lang="en-US" dirty="0"/>
              <a:t>In-context Learning</a:t>
            </a:r>
            <a:endParaRPr lang="en-AT" dirty="0"/>
          </a:p>
        </p:txBody>
      </p:sp>
      <p:sp>
        <p:nvSpPr>
          <p:cNvPr id="3" name="Content Placeholder 2">
            <a:extLst>
              <a:ext uri="{FF2B5EF4-FFF2-40B4-BE49-F238E27FC236}">
                <a16:creationId xmlns:a16="http://schemas.microsoft.com/office/drawing/2014/main" id="{E92911B0-EBA8-4217-9A52-891502838F0C}"/>
              </a:ext>
            </a:extLst>
          </p:cNvPr>
          <p:cNvSpPr>
            <a:spLocks noGrp="1"/>
          </p:cNvSpPr>
          <p:nvPr>
            <p:ph idx="1"/>
          </p:nvPr>
        </p:nvSpPr>
        <p:spPr>
          <a:xfrm>
            <a:off x="628650" y="1268018"/>
            <a:ext cx="7886700" cy="3263504"/>
          </a:xfrm>
        </p:spPr>
        <p:txBody>
          <a:bodyPr/>
          <a:lstStyle/>
          <a:p>
            <a:r>
              <a:rPr lang="en-US" dirty="0"/>
              <a:t>Zero-shot learning</a:t>
            </a:r>
          </a:p>
          <a:p>
            <a:r>
              <a:rPr lang="en-US" dirty="0"/>
              <a:t>One-shot learning</a:t>
            </a:r>
          </a:p>
          <a:p>
            <a:r>
              <a:rPr lang="en-US" dirty="0"/>
              <a:t>Few-shot learning</a:t>
            </a:r>
          </a:p>
          <a:p>
            <a:pPr marL="0" indent="0">
              <a:buNone/>
            </a:pPr>
            <a:endParaRPr lang="en-AT" dirty="0"/>
          </a:p>
        </p:txBody>
      </p:sp>
      <p:pic>
        <p:nvPicPr>
          <p:cNvPr id="4" name="Picture 3">
            <a:extLst>
              <a:ext uri="{FF2B5EF4-FFF2-40B4-BE49-F238E27FC236}">
                <a16:creationId xmlns:a16="http://schemas.microsoft.com/office/drawing/2014/main" id="{690B019F-A069-42BF-A4C4-622C9ECA497E}"/>
              </a:ext>
            </a:extLst>
          </p:cNvPr>
          <p:cNvPicPr>
            <a:picLocks noChangeAspect="1"/>
          </p:cNvPicPr>
          <p:nvPr/>
        </p:nvPicPr>
        <p:blipFill rotWithShape="1">
          <a:blip r:embed="rId2"/>
          <a:srcRect t="8487" r="49474"/>
          <a:stretch/>
        </p:blipFill>
        <p:spPr>
          <a:xfrm>
            <a:off x="5334000" y="474729"/>
            <a:ext cx="2758540" cy="4422550"/>
          </a:xfrm>
          <a:prstGeom prst="rect">
            <a:avLst/>
          </a:prstGeom>
        </p:spPr>
      </p:pic>
      <p:sp>
        <p:nvSpPr>
          <p:cNvPr id="5" name="Rectangle 4">
            <a:extLst>
              <a:ext uri="{FF2B5EF4-FFF2-40B4-BE49-F238E27FC236}">
                <a16:creationId xmlns:a16="http://schemas.microsoft.com/office/drawing/2014/main" id="{47F5975A-CB67-4365-99F7-98303916A4A3}"/>
              </a:ext>
            </a:extLst>
          </p:cNvPr>
          <p:cNvSpPr/>
          <p:nvPr/>
        </p:nvSpPr>
        <p:spPr>
          <a:xfrm>
            <a:off x="0" y="4920910"/>
            <a:ext cx="4572000" cy="215444"/>
          </a:xfrm>
          <a:prstGeom prst="rect">
            <a:avLst/>
          </a:prstGeom>
        </p:spPr>
        <p:txBody>
          <a:bodyPr>
            <a:spAutoFit/>
          </a:bodyPr>
          <a:lstStyle/>
          <a:p>
            <a:r>
              <a:rPr lang="en-AT" sz="800" dirty="0"/>
              <a:t>https://medium.com/@haifengl/a-tutorial-to-llm-f78dd4e82efc</a:t>
            </a:r>
          </a:p>
        </p:txBody>
      </p:sp>
      <p:pic>
        <p:nvPicPr>
          <p:cNvPr id="6" name="Picture 5">
            <a:extLst>
              <a:ext uri="{FF2B5EF4-FFF2-40B4-BE49-F238E27FC236}">
                <a16:creationId xmlns:a16="http://schemas.microsoft.com/office/drawing/2014/main" id="{80DB7535-34EC-44AA-8FAE-598A93A49AFA}"/>
              </a:ext>
            </a:extLst>
          </p:cNvPr>
          <p:cNvPicPr>
            <a:picLocks noChangeAspect="1"/>
          </p:cNvPicPr>
          <p:nvPr/>
        </p:nvPicPr>
        <p:blipFill>
          <a:blip r:embed="rId3"/>
          <a:stretch>
            <a:fillRect/>
          </a:stretch>
        </p:blipFill>
        <p:spPr>
          <a:xfrm>
            <a:off x="1310740" y="2647949"/>
            <a:ext cx="3084838" cy="1984773"/>
          </a:xfrm>
          <a:prstGeom prst="rect">
            <a:avLst/>
          </a:prstGeom>
        </p:spPr>
      </p:pic>
    </p:spTree>
    <p:extLst>
      <p:ext uri="{BB962C8B-B14F-4D97-AF65-F5344CB8AC3E}">
        <p14:creationId xmlns:p14="http://schemas.microsoft.com/office/powerpoint/2010/main" val="32522649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CDA4-48E4-4001-AB81-E43D333A5376}"/>
              </a:ext>
            </a:extLst>
          </p:cNvPr>
          <p:cNvSpPr>
            <a:spLocks noGrp="1"/>
          </p:cNvSpPr>
          <p:nvPr>
            <p:ph type="title"/>
          </p:nvPr>
        </p:nvSpPr>
        <p:spPr/>
        <p:txBody>
          <a:bodyPr/>
          <a:lstStyle/>
          <a:p>
            <a:r>
              <a:rPr lang="en-US" dirty="0"/>
              <a:t>Time &amp; Text</a:t>
            </a:r>
            <a:endParaRPr lang="en-AT" dirty="0"/>
          </a:p>
        </p:txBody>
      </p:sp>
      <p:sp>
        <p:nvSpPr>
          <p:cNvPr id="3" name="Content Placeholder 2">
            <a:extLst>
              <a:ext uri="{FF2B5EF4-FFF2-40B4-BE49-F238E27FC236}">
                <a16:creationId xmlns:a16="http://schemas.microsoft.com/office/drawing/2014/main" id="{3745ED8A-38E6-4832-9503-7EBC2DC70E43}"/>
              </a:ext>
            </a:extLst>
          </p:cNvPr>
          <p:cNvSpPr>
            <a:spLocks noGrp="1"/>
          </p:cNvSpPr>
          <p:nvPr>
            <p:ph idx="1"/>
          </p:nvPr>
        </p:nvSpPr>
        <p:spPr>
          <a:xfrm>
            <a:off x="762000" y="1352550"/>
            <a:ext cx="7467600" cy="2315115"/>
          </a:xfrm>
        </p:spPr>
        <p:txBody>
          <a:bodyPr>
            <a:normAutofit/>
          </a:bodyPr>
          <a:lstStyle/>
          <a:p>
            <a:r>
              <a:rPr lang="en-US" dirty="0">
                <a:solidFill>
                  <a:srgbClr val="0070C0"/>
                </a:solidFill>
              </a:rPr>
              <a:t>Time is of the essence</a:t>
            </a:r>
            <a:r>
              <a:rPr lang="en-US" dirty="0"/>
              <a:t>: </a:t>
            </a:r>
          </a:p>
          <a:p>
            <a:pPr lvl="1"/>
            <a:r>
              <a:rPr lang="en-US" dirty="0"/>
              <a:t>A key aspect of stories, events, narrative documents, message streams, etc. </a:t>
            </a:r>
          </a:p>
          <a:p>
            <a:pPr lvl="1"/>
            <a:r>
              <a:rPr lang="en-US" dirty="0"/>
              <a:t>Can determine if documents are relevant</a:t>
            </a:r>
          </a:p>
          <a:p>
            <a:pPr lvl="1"/>
            <a:r>
              <a:rPr lang="en-US" dirty="0"/>
              <a:t>Can tell how the different story pieces should be combined</a:t>
            </a:r>
          </a:p>
          <a:p>
            <a:pPr lvl="1"/>
            <a:r>
              <a:rPr lang="en-US" dirty="0"/>
              <a:t>Can help in correct text understanding &amp; and information extraction…</a:t>
            </a:r>
          </a:p>
          <a:p>
            <a:pPr lvl="1"/>
            <a:r>
              <a:rPr lang="en-US" dirty="0"/>
              <a:t>…</a:t>
            </a:r>
          </a:p>
          <a:p>
            <a:pPr marL="0" indent="0">
              <a:buNone/>
            </a:pPr>
            <a:endParaRPr lang="en-US" dirty="0"/>
          </a:p>
        </p:txBody>
      </p:sp>
      <p:sp>
        <p:nvSpPr>
          <p:cNvPr id="4" name="Rectangle 3">
            <a:extLst>
              <a:ext uri="{FF2B5EF4-FFF2-40B4-BE49-F238E27FC236}">
                <a16:creationId xmlns:a16="http://schemas.microsoft.com/office/drawing/2014/main" id="{E0C8DEF9-0FB1-44D4-8AA4-8D482A3402A8}"/>
              </a:ext>
            </a:extLst>
          </p:cNvPr>
          <p:cNvSpPr/>
          <p:nvPr/>
        </p:nvSpPr>
        <p:spPr>
          <a:xfrm>
            <a:off x="2133600" y="3181350"/>
            <a:ext cx="5105400" cy="424732"/>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vert="horz" wrap="square" lIns="90000" tIns="45720" rIns="91440" bIns="45720" rtlCol="0">
            <a:spAutoFit/>
          </a:bodyPr>
          <a:lstStyle/>
          <a:p>
            <a:pPr algn="ctr" defTabSz="514337">
              <a:lnSpc>
                <a:spcPct val="90000"/>
              </a:lnSpc>
              <a:spcBef>
                <a:spcPts val="563"/>
              </a:spcBef>
            </a:pPr>
            <a:r>
              <a:rPr lang="en-US" sz="1200" dirty="0"/>
              <a:t>So far, the NLP and IR communities placed rather limited focus on research towards understanding and utilizing temporal aspects of text…</a:t>
            </a:r>
          </a:p>
        </p:txBody>
      </p:sp>
      <p:sp>
        <p:nvSpPr>
          <p:cNvPr id="5" name="Rectangle 4">
            <a:extLst>
              <a:ext uri="{FF2B5EF4-FFF2-40B4-BE49-F238E27FC236}">
                <a16:creationId xmlns:a16="http://schemas.microsoft.com/office/drawing/2014/main" id="{2D2C0C21-3BFD-483B-AB3C-BDA019C0C78A}"/>
              </a:ext>
            </a:extLst>
          </p:cNvPr>
          <p:cNvSpPr/>
          <p:nvPr/>
        </p:nvSpPr>
        <p:spPr>
          <a:xfrm>
            <a:off x="2162671" y="3769265"/>
            <a:ext cx="5105400" cy="258532"/>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vert="horz" wrap="square" lIns="90000" tIns="45720" rIns="91440" bIns="45720" rtlCol="0">
            <a:spAutoFit/>
          </a:bodyPr>
          <a:lstStyle/>
          <a:p>
            <a:pPr algn="ctr" defTabSz="514337">
              <a:lnSpc>
                <a:spcPct val="90000"/>
              </a:lnSpc>
              <a:spcBef>
                <a:spcPts val="563"/>
              </a:spcBef>
            </a:pPr>
            <a:r>
              <a:rPr lang="en-US" sz="1200" dirty="0"/>
              <a:t>It is unclear how well can LLMs perform tasks of temporal nature</a:t>
            </a:r>
          </a:p>
        </p:txBody>
      </p:sp>
    </p:spTree>
    <p:extLst>
      <p:ext uri="{BB962C8B-B14F-4D97-AF65-F5344CB8AC3E}">
        <p14:creationId xmlns:p14="http://schemas.microsoft.com/office/powerpoint/2010/main" val="7835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AA11770-B85E-4F51-832E-B0397148CAEA}"/>
              </a:ext>
            </a:extLst>
          </p:cNvPr>
          <p:cNvSpPr>
            <a:spLocks noGrp="1"/>
          </p:cNvSpPr>
          <p:nvPr>
            <p:ph type="title"/>
          </p:nvPr>
        </p:nvSpPr>
        <p:spPr>
          <a:xfrm>
            <a:off x="637276" y="271050"/>
            <a:ext cx="6972300" cy="857250"/>
          </a:xfrm>
        </p:spPr>
        <p:txBody>
          <a:bodyPr>
            <a:noAutofit/>
          </a:bodyPr>
          <a:lstStyle/>
          <a:p>
            <a:r>
              <a:rPr lang="en-US" dirty="0"/>
              <a:t>Two Main Types of Temporal Knowledge</a:t>
            </a:r>
            <a:endParaRPr lang="en-AT" dirty="0"/>
          </a:p>
        </p:txBody>
      </p:sp>
      <p:sp>
        <p:nvSpPr>
          <p:cNvPr id="8" name="Content Placeholder 2">
            <a:extLst>
              <a:ext uri="{FF2B5EF4-FFF2-40B4-BE49-F238E27FC236}">
                <a16:creationId xmlns:a16="http://schemas.microsoft.com/office/drawing/2014/main" id="{D8C06D06-2C89-405D-8A4E-F2CEEEF07545}"/>
              </a:ext>
            </a:extLst>
          </p:cNvPr>
          <p:cNvSpPr>
            <a:spLocks noGrp="1"/>
          </p:cNvSpPr>
          <p:nvPr>
            <p:ph idx="1"/>
          </p:nvPr>
        </p:nvSpPr>
        <p:spPr>
          <a:xfrm>
            <a:off x="650528" y="1428750"/>
            <a:ext cx="6172200" cy="1418996"/>
          </a:xfrm>
        </p:spPr>
        <p:txBody>
          <a:bodyPr>
            <a:normAutofit fontScale="92500"/>
          </a:bodyPr>
          <a:lstStyle/>
          <a:p>
            <a:r>
              <a:rPr lang="en-US" dirty="0">
                <a:solidFill>
                  <a:srgbClr val="0070C0"/>
                </a:solidFill>
              </a:rPr>
              <a:t>Temporal Commonsense Knowledge</a:t>
            </a:r>
          </a:p>
          <a:p>
            <a:pPr lvl="1"/>
            <a:r>
              <a:rPr lang="en-US" dirty="0"/>
              <a:t>E.g., visiting a doctor is </a:t>
            </a:r>
            <a:r>
              <a:rPr lang="en-US" u="sng" dirty="0"/>
              <a:t>after</a:t>
            </a:r>
            <a:r>
              <a:rPr lang="en-US" dirty="0"/>
              <a:t> breaking the leg rather than before</a:t>
            </a:r>
          </a:p>
          <a:p>
            <a:pPr lvl="1"/>
            <a:r>
              <a:rPr lang="en-US" dirty="0"/>
              <a:t>E.g., going on holiday takes </a:t>
            </a:r>
            <a:r>
              <a:rPr lang="en-US" u="sng" dirty="0"/>
              <a:t>longer than</a:t>
            </a:r>
            <a:r>
              <a:rPr lang="en-US" dirty="0"/>
              <a:t> going for a walk</a:t>
            </a:r>
          </a:p>
          <a:p>
            <a:r>
              <a:rPr lang="en-US" dirty="0">
                <a:solidFill>
                  <a:srgbClr val="0070C0"/>
                </a:solidFill>
              </a:rPr>
              <a:t>Temporal Factual Knowledge</a:t>
            </a:r>
          </a:p>
          <a:p>
            <a:pPr lvl="1"/>
            <a:r>
              <a:rPr lang="en-US" dirty="0"/>
              <a:t>E.g., Barack Obama was the US president </a:t>
            </a:r>
            <a:r>
              <a:rPr lang="en-US" u="sng" dirty="0"/>
              <a:t>from 2009 to 2017</a:t>
            </a:r>
          </a:p>
          <a:p>
            <a:pPr lvl="1"/>
            <a:r>
              <a:rPr lang="en-US" dirty="0"/>
              <a:t>E.g., Hiroshima and Nagasaki bombings were </a:t>
            </a:r>
            <a:r>
              <a:rPr lang="en-US" u="sng" dirty="0"/>
              <a:t>after</a:t>
            </a:r>
            <a:r>
              <a:rPr lang="en-US" dirty="0"/>
              <a:t> the Attack on Pearl Harbor</a:t>
            </a:r>
          </a:p>
        </p:txBody>
      </p:sp>
      <p:sp>
        <p:nvSpPr>
          <p:cNvPr id="3" name="Rectangle 2">
            <a:extLst>
              <a:ext uri="{FF2B5EF4-FFF2-40B4-BE49-F238E27FC236}">
                <a16:creationId xmlns:a16="http://schemas.microsoft.com/office/drawing/2014/main" id="{23FD5894-FFFE-49C3-99BA-C482BDE4D199}"/>
              </a:ext>
            </a:extLst>
          </p:cNvPr>
          <p:cNvSpPr/>
          <p:nvPr/>
        </p:nvSpPr>
        <p:spPr>
          <a:xfrm>
            <a:off x="650528" y="1476828"/>
            <a:ext cx="5789167" cy="641540"/>
          </a:xfrm>
          <a:prstGeom prst="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Tree>
    <p:extLst>
      <p:ext uri="{BB962C8B-B14F-4D97-AF65-F5344CB8AC3E}">
        <p14:creationId xmlns:p14="http://schemas.microsoft.com/office/powerpoint/2010/main" val="396957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5C084-DEFD-41D8-B17C-DF32710DDE26}"/>
              </a:ext>
            </a:extLst>
          </p:cNvPr>
          <p:cNvSpPr>
            <a:spLocks noGrp="1"/>
          </p:cNvSpPr>
          <p:nvPr>
            <p:ph type="title"/>
          </p:nvPr>
        </p:nvSpPr>
        <p:spPr/>
        <p:txBody>
          <a:bodyPr/>
          <a:lstStyle/>
          <a:p>
            <a:r>
              <a:rPr lang="en-US" dirty="0">
                <a:highlight>
                  <a:srgbClr val="FFFF00"/>
                </a:highlight>
              </a:rPr>
              <a:t>Temporal Commonsense Reasoning</a:t>
            </a:r>
            <a:endParaRPr lang="en-AT" dirty="0">
              <a:highlight>
                <a:srgbClr val="FFFF00"/>
              </a:highlight>
            </a:endParaRPr>
          </a:p>
        </p:txBody>
      </p:sp>
      <p:sp>
        <p:nvSpPr>
          <p:cNvPr id="3" name="Text Placeholder 2">
            <a:extLst>
              <a:ext uri="{FF2B5EF4-FFF2-40B4-BE49-F238E27FC236}">
                <a16:creationId xmlns:a16="http://schemas.microsoft.com/office/drawing/2014/main" id="{4BB20371-F9AC-4351-8FF1-AC9CC35FE248}"/>
              </a:ext>
            </a:extLst>
          </p:cNvPr>
          <p:cNvSpPr>
            <a:spLocks noGrp="1"/>
          </p:cNvSpPr>
          <p:nvPr>
            <p:ph type="body" idx="1"/>
          </p:nvPr>
        </p:nvSpPr>
        <p:spPr/>
        <p:txBody>
          <a:bodyPr/>
          <a:lstStyle/>
          <a:p>
            <a:endParaRPr lang="en-AT"/>
          </a:p>
        </p:txBody>
      </p:sp>
      <p:sp>
        <p:nvSpPr>
          <p:cNvPr id="4" name="Rectangle 3">
            <a:extLst>
              <a:ext uri="{FF2B5EF4-FFF2-40B4-BE49-F238E27FC236}">
                <a16:creationId xmlns:a16="http://schemas.microsoft.com/office/drawing/2014/main" id="{B347D97F-CA18-4BD1-9604-57CD695D995C}"/>
              </a:ext>
            </a:extLst>
          </p:cNvPr>
          <p:cNvSpPr/>
          <p:nvPr/>
        </p:nvSpPr>
        <p:spPr>
          <a:xfrm>
            <a:off x="-76200" y="4852464"/>
            <a:ext cx="9220200" cy="338554"/>
          </a:xfrm>
          <a:prstGeom prst="rect">
            <a:avLst/>
          </a:prstGeom>
        </p:spPr>
        <p:txBody>
          <a:bodyPr wrap="square">
            <a:spAutoFit/>
          </a:bodyPr>
          <a:lstStyle/>
          <a:p>
            <a:r>
              <a:rPr lang="en-US" sz="800" dirty="0">
                <a:solidFill>
                  <a:srgbClr val="252525"/>
                </a:solidFill>
                <a:latin typeface="arial" panose="020B0604020202020204" pitchFamily="34" charset="0"/>
              </a:rPr>
              <a:t>Raghav Jain, </a:t>
            </a:r>
            <a:r>
              <a:rPr lang="en-US" sz="800" dirty="0" err="1">
                <a:solidFill>
                  <a:srgbClr val="252525"/>
                </a:solidFill>
                <a:latin typeface="arial" panose="020B0604020202020204" pitchFamily="34" charset="0"/>
              </a:rPr>
              <a:t>Daivik</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Sojitra</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Arkadeep</a:t>
            </a:r>
            <a:r>
              <a:rPr lang="en-US" sz="800" dirty="0">
                <a:solidFill>
                  <a:srgbClr val="252525"/>
                </a:solidFill>
                <a:latin typeface="arial" panose="020B0604020202020204" pitchFamily="34" charset="0"/>
              </a:rPr>
              <a:t> Acharya, </a:t>
            </a:r>
            <a:r>
              <a:rPr lang="en-US" sz="800" dirty="0" err="1">
                <a:solidFill>
                  <a:srgbClr val="252525"/>
                </a:solidFill>
                <a:latin typeface="arial" panose="020B0604020202020204" pitchFamily="34" charset="0"/>
              </a:rPr>
              <a:t>Sriparna</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Saha</a:t>
            </a:r>
            <a:r>
              <a:rPr lang="en-US" sz="800" dirty="0">
                <a:solidFill>
                  <a:srgbClr val="252525"/>
                </a:solidFill>
                <a:latin typeface="arial" panose="020B0604020202020204" pitchFamily="34" charset="0"/>
              </a:rPr>
              <a:t>, Adam Jatowt, </a:t>
            </a:r>
            <a:r>
              <a:rPr lang="en-US" sz="800" dirty="0" err="1">
                <a:solidFill>
                  <a:srgbClr val="252525"/>
                </a:solidFill>
                <a:latin typeface="arial" panose="020B0604020202020204" pitchFamily="34" charset="0"/>
              </a:rPr>
              <a:t>Sandipan</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Dandapat</a:t>
            </a:r>
            <a:r>
              <a:rPr lang="en-US" sz="800" dirty="0">
                <a:solidFill>
                  <a:srgbClr val="252525"/>
                </a:solidFill>
                <a:latin typeface="arial" panose="020B0604020202020204" pitchFamily="34" charset="0"/>
              </a:rPr>
              <a:t>: </a:t>
            </a:r>
            <a:r>
              <a:rPr lang="en-US" sz="800" i="1" dirty="0">
                <a:solidFill>
                  <a:srgbClr val="252525"/>
                </a:solidFill>
                <a:latin typeface="arial" panose="020B0604020202020204" pitchFamily="34" charset="0"/>
              </a:rPr>
              <a:t>Do Language Models Have a Common Sense regarding Time? Revisiting Temporal Commonsense Reasoning in the Era of Large Language Models</a:t>
            </a:r>
            <a:r>
              <a:rPr lang="en-US" sz="800" dirty="0">
                <a:solidFill>
                  <a:srgbClr val="252525"/>
                </a:solidFill>
                <a:latin typeface="arial" panose="020B0604020202020204" pitchFamily="34" charset="0"/>
              </a:rPr>
              <a:t>, Proc. of EMNLP 2023</a:t>
            </a:r>
            <a:endParaRPr lang="en-AT" sz="800" dirty="0"/>
          </a:p>
        </p:txBody>
      </p:sp>
    </p:spTree>
    <p:extLst>
      <p:ext uri="{BB962C8B-B14F-4D97-AF65-F5344CB8AC3E}">
        <p14:creationId xmlns:p14="http://schemas.microsoft.com/office/powerpoint/2010/main" val="15158345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61EDC-CEAA-4D74-9B64-CB6B0E5D8521}"/>
              </a:ext>
            </a:extLst>
          </p:cNvPr>
          <p:cNvSpPr>
            <a:spLocks noGrp="1"/>
          </p:cNvSpPr>
          <p:nvPr>
            <p:ph type="title"/>
          </p:nvPr>
        </p:nvSpPr>
        <p:spPr/>
        <p:txBody>
          <a:bodyPr/>
          <a:lstStyle/>
          <a:p>
            <a:r>
              <a:rPr lang="en-US" dirty="0"/>
              <a:t>Research Questions</a:t>
            </a:r>
            <a:endParaRPr lang="en-AT" dirty="0"/>
          </a:p>
        </p:txBody>
      </p:sp>
      <p:sp>
        <p:nvSpPr>
          <p:cNvPr id="3" name="Content Placeholder 2">
            <a:extLst>
              <a:ext uri="{FF2B5EF4-FFF2-40B4-BE49-F238E27FC236}">
                <a16:creationId xmlns:a16="http://schemas.microsoft.com/office/drawing/2014/main" id="{4116F1DA-CDB8-4BA4-BE22-39E1121B46CE}"/>
              </a:ext>
            </a:extLst>
          </p:cNvPr>
          <p:cNvSpPr>
            <a:spLocks noGrp="1"/>
          </p:cNvSpPr>
          <p:nvPr>
            <p:ph idx="1"/>
          </p:nvPr>
        </p:nvSpPr>
        <p:spPr>
          <a:xfrm>
            <a:off x="990600" y="1428750"/>
            <a:ext cx="6705600" cy="2071243"/>
          </a:xfrm>
        </p:spPr>
        <p:txBody>
          <a:bodyPr>
            <a:normAutofit/>
          </a:bodyPr>
          <a:lstStyle/>
          <a:p>
            <a:pPr marL="385763" indent="-385763">
              <a:buFont typeface="+mj-lt"/>
              <a:buAutoNum type="arabicPeriod"/>
            </a:pPr>
            <a:r>
              <a:rPr lang="en-US" dirty="0"/>
              <a:t>What is the general performance of LLMs in Temporal Commonsense Reasoning?</a:t>
            </a:r>
          </a:p>
          <a:p>
            <a:pPr marL="385763" indent="-385763">
              <a:buFont typeface="+mj-lt"/>
              <a:buAutoNum type="arabicPeriod"/>
            </a:pPr>
            <a:r>
              <a:rPr lang="en-US" dirty="0"/>
              <a:t>Are the models proficient across all different temporal tasks?</a:t>
            </a:r>
          </a:p>
          <a:p>
            <a:pPr marL="385763" indent="-385763">
              <a:buFont typeface="+mj-lt"/>
              <a:buAutoNum type="arabicPeriod"/>
            </a:pPr>
            <a:r>
              <a:rPr lang="en-US" dirty="0"/>
              <a:t>Which temporal commonsense tasks present the greatest challenges?</a:t>
            </a:r>
          </a:p>
          <a:p>
            <a:pPr marL="385763" indent="-385763">
              <a:buFont typeface="+mj-lt"/>
              <a:buAutoNum type="arabicPeriod"/>
            </a:pPr>
            <a:r>
              <a:rPr lang="en-US" dirty="0"/>
              <a:t>Does the ambiguity in temporal expressions affect model performance?</a:t>
            </a:r>
          </a:p>
          <a:p>
            <a:pPr marL="385763" indent="-385763">
              <a:buFont typeface="+mj-lt"/>
              <a:buAutoNum type="arabicPeriod"/>
            </a:pPr>
            <a:r>
              <a:rPr lang="en-US" dirty="0"/>
              <a:t>How do models perform when they need to reason about long time frames, multiple events, or past and future events?</a:t>
            </a:r>
            <a:endParaRPr lang="en-AT" dirty="0"/>
          </a:p>
        </p:txBody>
      </p:sp>
    </p:spTree>
    <p:extLst>
      <p:ext uri="{BB962C8B-B14F-4D97-AF65-F5344CB8AC3E}">
        <p14:creationId xmlns:p14="http://schemas.microsoft.com/office/powerpoint/2010/main" val="17637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6A8E8-E829-4021-AE0F-17354587AD05}"/>
              </a:ext>
            </a:extLst>
          </p:cNvPr>
          <p:cNvSpPr>
            <a:spLocks noGrp="1"/>
          </p:cNvSpPr>
          <p:nvPr>
            <p:ph type="title"/>
          </p:nvPr>
        </p:nvSpPr>
        <p:spPr/>
        <p:txBody>
          <a:bodyPr/>
          <a:lstStyle/>
          <a:p>
            <a:r>
              <a:rPr lang="en-US" dirty="0"/>
              <a:t>Datasets</a:t>
            </a:r>
            <a:endParaRPr lang="en-AT" dirty="0"/>
          </a:p>
        </p:txBody>
      </p:sp>
      <p:sp>
        <p:nvSpPr>
          <p:cNvPr id="3" name="Content Placeholder 2">
            <a:extLst>
              <a:ext uri="{FF2B5EF4-FFF2-40B4-BE49-F238E27FC236}">
                <a16:creationId xmlns:a16="http://schemas.microsoft.com/office/drawing/2014/main" id="{E14288C3-4D88-43A6-A063-FB2CBD2C3F29}"/>
              </a:ext>
            </a:extLst>
          </p:cNvPr>
          <p:cNvSpPr>
            <a:spLocks noGrp="1"/>
          </p:cNvSpPr>
          <p:nvPr>
            <p:ph idx="1"/>
          </p:nvPr>
        </p:nvSpPr>
        <p:spPr>
          <a:xfrm>
            <a:off x="457200" y="1581150"/>
            <a:ext cx="7543800" cy="2918910"/>
          </a:xfrm>
        </p:spPr>
        <p:txBody>
          <a:bodyPr>
            <a:normAutofit fontScale="85000" lnSpcReduction="20000"/>
          </a:bodyPr>
          <a:lstStyle/>
          <a:p>
            <a:r>
              <a:rPr lang="en-US" dirty="0">
                <a:solidFill>
                  <a:srgbClr val="0070C0"/>
                </a:solidFill>
              </a:rPr>
              <a:t>MC-TACO </a:t>
            </a:r>
            <a:r>
              <a:rPr lang="en-US" dirty="0"/>
              <a:t>(Zhou et al., 2019):</a:t>
            </a:r>
          </a:p>
          <a:p>
            <a:pPr lvl="1"/>
            <a:r>
              <a:rPr lang="en-US" dirty="0"/>
              <a:t>Given a context, a question, and a candidate response, the task is to determine whether the candidate answer is "yes" (plausible) or "no" (implausible)</a:t>
            </a:r>
            <a:endParaRPr lang="en-US" dirty="0">
              <a:solidFill>
                <a:srgbClr val="0070C0"/>
              </a:solidFill>
            </a:endParaRPr>
          </a:p>
          <a:p>
            <a:r>
              <a:rPr lang="en-US" dirty="0" err="1">
                <a:solidFill>
                  <a:srgbClr val="0070C0"/>
                </a:solidFill>
              </a:rPr>
              <a:t>TimeDial</a:t>
            </a:r>
            <a:r>
              <a:rPr lang="en-US" dirty="0"/>
              <a:t> (Qin et al., 2021): </a:t>
            </a:r>
          </a:p>
          <a:p>
            <a:pPr lvl="1"/>
            <a:r>
              <a:rPr lang="en-US" dirty="0"/>
              <a:t>Multiple-choice cloze task featuring over 1.1K carefully curated dialogues. The dialogues require an understanding of temporal commonsense concepts interwoven with the presented events</a:t>
            </a:r>
          </a:p>
          <a:p>
            <a:r>
              <a:rPr lang="en-US" dirty="0">
                <a:solidFill>
                  <a:srgbClr val="0070C0"/>
                </a:solidFill>
              </a:rPr>
              <a:t>TNLI </a:t>
            </a:r>
            <a:r>
              <a:rPr lang="en-US" dirty="0"/>
              <a:t>(Hosokawa et al., 2023): </a:t>
            </a:r>
          </a:p>
          <a:p>
            <a:pPr lvl="1"/>
            <a:r>
              <a:rPr lang="en-US" dirty="0"/>
              <a:t>Temporal Natural Language Inference (TNLI) – ascertain the validity of textual content by using additional associated content as corroborating evidence</a:t>
            </a:r>
          </a:p>
          <a:p>
            <a:r>
              <a:rPr lang="en-US" dirty="0" err="1">
                <a:solidFill>
                  <a:srgbClr val="0070C0"/>
                </a:solidFill>
              </a:rPr>
              <a:t>WikiHow</a:t>
            </a:r>
            <a:r>
              <a:rPr lang="en-US" dirty="0"/>
              <a:t> (Zhang et al., 2020): </a:t>
            </a:r>
          </a:p>
          <a:p>
            <a:pPr lvl="1"/>
            <a:r>
              <a:rPr lang="en-US" dirty="0"/>
              <a:t>Given a goal and a number of steps, a system has to determine if the steps are in the correct temporal order</a:t>
            </a:r>
          </a:p>
          <a:p>
            <a:r>
              <a:rPr lang="en-US" dirty="0">
                <a:solidFill>
                  <a:srgbClr val="0070C0"/>
                </a:solidFill>
              </a:rPr>
              <a:t>BIG-bench </a:t>
            </a:r>
            <a:r>
              <a:rPr lang="en-US" dirty="0"/>
              <a:t>(Srivastava et al., 2023): </a:t>
            </a:r>
          </a:p>
          <a:p>
            <a:pPr lvl="1"/>
            <a:r>
              <a:rPr lang="en-US" dirty="0"/>
              <a:t>Provided with a sequence of finished events, each with its defined timeframe, the model needs to determine when an individual might have been available for an unscheduled activity. </a:t>
            </a:r>
          </a:p>
          <a:p>
            <a:r>
              <a:rPr lang="en-US" dirty="0" err="1">
                <a:solidFill>
                  <a:srgbClr val="0070C0"/>
                </a:solidFill>
              </a:rPr>
              <a:t>TimeQA</a:t>
            </a:r>
            <a:r>
              <a:rPr lang="en-US" dirty="0"/>
              <a:t> (Chen et al., 2021): </a:t>
            </a:r>
          </a:p>
          <a:p>
            <a:pPr lvl="1"/>
            <a:r>
              <a:rPr lang="en-US" dirty="0"/>
              <a:t>A series of time-sensitive question-answer pairs. Answering these questions involves understanding and reasoning within a longer context that requires temporal comprehension</a:t>
            </a:r>
          </a:p>
        </p:txBody>
      </p:sp>
      <p:pic>
        <p:nvPicPr>
          <p:cNvPr id="5" name="Picture 4">
            <a:extLst>
              <a:ext uri="{FF2B5EF4-FFF2-40B4-BE49-F238E27FC236}">
                <a16:creationId xmlns:a16="http://schemas.microsoft.com/office/drawing/2014/main" id="{DE57EB25-D2A3-4F28-801B-81E06CF24B1A}"/>
              </a:ext>
            </a:extLst>
          </p:cNvPr>
          <p:cNvPicPr>
            <a:picLocks noChangeAspect="1"/>
          </p:cNvPicPr>
          <p:nvPr/>
        </p:nvPicPr>
        <p:blipFill>
          <a:blip r:embed="rId2"/>
          <a:stretch>
            <a:fillRect/>
          </a:stretch>
        </p:blipFill>
        <p:spPr>
          <a:xfrm>
            <a:off x="3200400" y="157715"/>
            <a:ext cx="5678685" cy="1110303"/>
          </a:xfrm>
          <a:prstGeom prst="rect">
            <a:avLst/>
          </a:prstGeom>
        </p:spPr>
      </p:pic>
    </p:spTree>
    <p:extLst>
      <p:ext uri="{BB962C8B-B14F-4D97-AF65-F5344CB8AC3E}">
        <p14:creationId xmlns:p14="http://schemas.microsoft.com/office/powerpoint/2010/main" val="2618813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9A8A3-BD48-4111-9312-A0324E04C4EA}"/>
              </a:ext>
            </a:extLst>
          </p:cNvPr>
          <p:cNvSpPr>
            <a:spLocks noGrp="1"/>
          </p:cNvSpPr>
          <p:nvPr>
            <p:ph type="title"/>
          </p:nvPr>
        </p:nvSpPr>
        <p:spPr/>
        <p:txBody>
          <a:bodyPr/>
          <a:lstStyle/>
          <a:p>
            <a:r>
              <a:rPr lang="en-US" dirty="0"/>
              <a:t>Example Questions from MC-Taco</a:t>
            </a:r>
            <a:endParaRPr lang="en-AT" dirty="0"/>
          </a:p>
        </p:txBody>
      </p:sp>
      <p:sp>
        <p:nvSpPr>
          <p:cNvPr id="3" name="Content Placeholder 2">
            <a:extLst>
              <a:ext uri="{FF2B5EF4-FFF2-40B4-BE49-F238E27FC236}">
                <a16:creationId xmlns:a16="http://schemas.microsoft.com/office/drawing/2014/main" id="{64361481-440F-4D1E-BCCB-C778A64AE563}"/>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13A0CC87-3912-47F1-8455-3FB92DF6E425}"/>
              </a:ext>
            </a:extLst>
          </p:cNvPr>
          <p:cNvPicPr>
            <a:picLocks noChangeAspect="1"/>
          </p:cNvPicPr>
          <p:nvPr/>
        </p:nvPicPr>
        <p:blipFill rotWithShape="1">
          <a:blip r:embed="rId2"/>
          <a:srcRect/>
          <a:stretch/>
        </p:blipFill>
        <p:spPr>
          <a:xfrm>
            <a:off x="1600200" y="1268018"/>
            <a:ext cx="2131136" cy="3529101"/>
          </a:xfrm>
          <a:prstGeom prst="rect">
            <a:avLst/>
          </a:prstGeom>
        </p:spPr>
      </p:pic>
      <p:pic>
        <p:nvPicPr>
          <p:cNvPr id="6" name="Picture 5">
            <a:extLst>
              <a:ext uri="{FF2B5EF4-FFF2-40B4-BE49-F238E27FC236}">
                <a16:creationId xmlns:a16="http://schemas.microsoft.com/office/drawing/2014/main" id="{DC3D55EF-FE8C-48A6-904F-526D2251118A}"/>
              </a:ext>
            </a:extLst>
          </p:cNvPr>
          <p:cNvPicPr>
            <a:picLocks noChangeAspect="1"/>
          </p:cNvPicPr>
          <p:nvPr/>
        </p:nvPicPr>
        <p:blipFill>
          <a:blip r:embed="rId3"/>
          <a:stretch>
            <a:fillRect/>
          </a:stretch>
        </p:blipFill>
        <p:spPr>
          <a:xfrm>
            <a:off x="4419600" y="2038350"/>
            <a:ext cx="1932155" cy="2222319"/>
          </a:xfrm>
          <a:prstGeom prst="rect">
            <a:avLst/>
          </a:prstGeom>
        </p:spPr>
      </p:pic>
      <p:sp>
        <p:nvSpPr>
          <p:cNvPr id="5" name="Rectangle 4">
            <a:extLst>
              <a:ext uri="{FF2B5EF4-FFF2-40B4-BE49-F238E27FC236}">
                <a16:creationId xmlns:a16="http://schemas.microsoft.com/office/drawing/2014/main" id="{D4E02EFD-9810-4EE7-BA41-2E32059B1BE0}"/>
              </a:ext>
            </a:extLst>
          </p:cNvPr>
          <p:cNvSpPr/>
          <p:nvPr/>
        </p:nvSpPr>
        <p:spPr>
          <a:xfrm>
            <a:off x="2743200" y="2146230"/>
            <a:ext cx="685800" cy="182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 name="Rectangle 6">
            <a:extLst>
              <a:ext uri="{FF2B5EF4-FFF2-40B4-BE49-F238E27FC236}">
                <a16:creationId xmlns:a16="http://schemas.microsoft.com/office/drawing/2014/main" id="{A0632AAA-A98C-4B45-B197-2C72A389DE75}"/>
              </a:ext>
            </a:extLst>
          </p:cNvPr>
          <p:cNvSpPr/>
          <p:nvPr/>
        </p:nvSpPr>
        <p:spPr>
          <a:xfrm>
            <a:off x="2739883" y="3298471"/>
            <a:ext cx="536717" cy="182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Rectangle 7">
            <a:extLst>
              <a:ext uri="{FF2B5EF4-FFF2-40B4-BE49-F238E27FC236}">
                <a16:creationId xmlns:a16="http://schemas.microsoft.com/office/drawing/2014/main" id="{22C42676-1766-4F4B-9BB7-718408259FE4}"/>
              </a:ext>
            </a:extLst>
          </p:cNvPr>
          <p:cNvSpPr/>
          <p:nvPr/>
        </p:nvSpPr>
        <p:spPr>
          <a:xfrm>
            <a:off x="2739882" y="4571923"/>
            <a:ext cx="612918" cy="182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Rectangle 8">
            <a:extLst>
              <a:ext uri="{FF2B5EF4-FFF2-40B4-BE49-F238E27FC236}">
                <a16:creationId xmlns:a16="http://schemas.microsoft.com/office/drawing/2014/main" id="{1A267556-E81E-4954-AC9B-1AFC52F739B4}"/>
              </a:ext>
            </a:extLst>
          </p:cNvPr>
          <p:cNvSpPr/>
          <p:nvPr/>
        </p:nvSpPr>
        <p:spPr>
          <a:xfrm>
            <a:off x="5440275" y="3098264"/>
            <a:ext cx="612918" cy="182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Rectangle 9">
            <a:extLst>
              <a:ext uri="{FF2B5EF4-FFF2-40B4-BE49-F238E27FC236}">
                <a16:creationId xmlns:a16="http://schemas.microsoft.com/office/drawing/2014/main" id="{11C1BC5F-CB7B-4FCE-A816-2F288EED85D7}"/>
              </a:ext>
            </a:extLst>
          </p:cNvPr>
          <p:cNvSpPr/>
          <p:nvPr/>
        </p:nvSpPr>
        <p:spPr>
          <a:xfrm>
            <a:off x="5451615" y="4025738"/>
            <a:ext cx="415785" cy="1820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28321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73C2-8E5A-4143-9DE2-BF6072D1A017}"/>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34DB26B7-3721-46BB-AECD-93733FB433D1}"/>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F3025202-AEBC-43F0-BB94-8460BA51CFC1}"/>
              </a:ext>
            </a:extLst>
          </p:cNvPr>
          <p:cNvPicPr>
            <a:picLocks noChangeAspect="1"/>
          </p:cNvPicPr>
          <p:nvPr/>
        </p:nvPicPr>
        <p:blipFill>
          <a:blip r:embed="rId2"/>
          <a:stretch>
            <a:fillRect/>
          </a:stretch>
        </p:blipFill>
        <p:spPr>
          <a:xfrm>
            <a:off x="5942803" y="246135"/>
            <a:ext cx="1839596" cy="1901350"/>
          </a:xfrm>
          <a:prstGeom prst="rect">
            <a:avLst/>
          </a:prstGeom>
        </p:spPr>
      </p:pic>
    </p:spTree>
    <p:extLst>
      <p:ext uri="{BB962C8B-B14F-4D97-AF65-F5344CB8AC3E}">
        <p14:creationId xmlns:p14="http://schemas.microsoft.com/office/powerpoint/2010/main" val="18150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D8B11-4EAB-4473-AD3F-AB61A3A97846}"/>
              </a:ext>
            </a:extLst>
          </p:cNvPr>
          <p:cNvSpPr>
            <a:spLocks noGrp="1"/>
          </p:cNvSpPr>
          <p:nvPr>
            <p:ph type="title"/>
          </p:nvPr>
        </p:nvSpPr>
        <p:spPr/>
        <p:txBody>
          <a:bodyPr/>
          <a:lstStyle/>
          <a:p>
            <a:r>
              <a:rPr lang="en-US" dirty="0"/>
              <a:t>Temporal Commonsense Reasoning Examples</a:t>
            </a:r>
            <a:endParaRPr lang="en-AT" dirty="0"/>
          </a:p>
        </p:txBody>
      </p:sp>
      <p:sp>
        <p:nvSpPr>
          <p:cNvPr id="4" name="Rectangle 3">
            <a:extLst>
              <a:ext uri="{FF2B5EF4-FFF2-40B4-BE49-F238E27FC236}">
                <a16:creationId xmlns:a16="http://schemas.microsoft.com/office/drawing/2014/main" id="{A467927A-CD7B-4013-869C-82CFC46BAC78}"/>
              </a:ext>
            </a:extLst>
          </p:cNvPr>
          <p:cNvSpPr/>
          <p:nvPr/>
        </p:nvSpPr>
        <p:spPr>
          <a:xfrm>
            <a:off x="-22464" y="4865055"/>
            <a:ext cx="7620000" cy="338554"/>
          </a:xfrm>
          <a:prstGeom prst="rect">
            <a:avLst/>
          </a:prstGeom>
        </p:spPr>
        <p:txBody>
          <a:bodyPr wrap="square">
            <a:spAutoFit/>
          </a:bodyPr>
          <a:lstStyle/>
          <a:p>
            <a:r>
              <a:rPr lang="en-US" sz="800" dirty="0">
                <a:solidFill>
                  <a:srgbClr val="212121"/>
                </a:solidFill>
                <a:latin typeface="wf_segoe-ui_normal"/>
              </a:rPr>
              <a:t>Y. Choi et al., ACL 2020 Commonsense Tutorial, https://maartensap.com/acl2020-commonsense/</a:t>
            </a:r>
          </a:p>
          <a:p>
            <a:r>
              <a:rPr lang="en-US" sz="800" dirty="0">
                <a:solidFill>
                  <a:srgbClr val="212121"/>
                </a:solidFill>
                <a:latin typeface="wf_segoe-ui_normal"/>
              </a:rPr>
              <a:t>G. Wenzel, A. Jatowt: “An Overview of Temporal Commonsense Reasoning and Acquisition”, 2023, </a:t>
            </a:r>
            <a:r>
              <a:rPr lang="en-US" sz="800" dirty="0" err="1">
                <a:solidFill>
                  <a:srgbClr val="212121"/>
                </a:solidFill>
                <a:latin typeface="wf_segoe-ui_normal"/>
              </a:rPr>
              <a:t>arxiv</a:t>
            </a:r>
            <a:endParaRPr lang="en-AT" sz="800" dirty="0"/>
          </a:p>
        </p:txBody>
      </p:sp>
      <p:pic>
        <p:nvPicPr>
          <p:cNvPr id="5" name="Picture 4">
            <a:extLst>
              <a:ext uri="{FF2B5EF4-FFF2-40B4-BE49-F238E27FC236}">
                <a16:creationId xmlns:a16="http://schemas.microsoft.com/office/drawing/2014/main" id="{3327036C-F389-4BF7-BA28-703A530CF58F}"/>
              </a:ext>
            </a:extLst>
          </p:cNvPr>
          <p:cNvPicPr>
            <a:picLocks noChangeAspect="1"/>
          </p:cNvPicPr>
          <p:nvPr/>
        </p:nvPicPr>
        <p:blipFill>
          <a:blip r:embed="rId2"/>
          <a:stretch>
            <a:fillRect/>
          </a:stretch>
        </p:blipFill>
        <p:spPr>
          <a:xfrm>
            <a:off x="2016168" y="1350866"/>
            <a:ext cx="5111663" cy="1371600"/>
          </a:xfrm>
          <a:prstGeom prst="rect">
            <a:avLst/>
          </a:prstGeom>
          <a:ln>
            <a:solidFill>
              <a:srgbClr val="0070C0"/>
            </a:solidFill>
          </a:ln>
        </p:spPr>
      </p:pic>
      <p:pic>
        <p:nvPicPr>
          <p:cNvPr id="6" name="Picture 5">
            <a:extLst>
              <a:ext uri="{FF2B5EF4-FFF2-40B4-BE49-F238E27FC236}">
                <a16:creationId xmlns:a16="http://schemas.microsoft.com/office/drawing/2014/main" id="{76976BA7-A411-4694-8359-7734DB2F7CB7}"/>
              </a:ext>
            </a:extLst>
          </p:cNvPr>
          <p:cNvPicPr>
            <a:picLocks noChangeAspect="1"/>
          </p:cNvPicPr>
          <p:nvPr/>
        </p:nvPicPr>
        <p:blipFill>
          <a:blip r:embed="rId3"/>
          <a:stretch>
            <a:fillRect/>
          </a:stretch>
        </p:blipFill>
        <p:spPr>
          <a:xfrm>
            <a:off x="2655063" y="3022884"/>
            <a:ext cx="3833871" cy="1528862"/>
          </a:xfrm>
          <a:prstGeom prst="rect">
            <a:avLst/>
          </a:prstGeom>
          <a:ln>
            <a:solidFill>
              <a:srgbClr val="0070C0"/>
            </a:solidFill>
          </a:ln>
        </p:spPr>
      </p:pic>
      <p:sp>
        <p:nvSpPr>
          <p:cNvPr id="7" name="Rectangle 6">
            <a:extLst>
              <a:ext uri="{FF2B5EF4-FFF2-40B4-BE49-F238E27FC236}">
                <a16:creationId xmlns:a16="http://schemas.microsoft.com/office/drawing/2014/main" id="{4B875037-7DAF-4B92-94A2-0DF0E364DACC}"/>
              </a:ext>
            </a:extLst>
          </p:cNvPr>
          <p:cNvSpPr/>
          <p:nvPr/>
        </p:nvSpPr>
        <p:spPr>
          <a:xfrm>
            <a:off x="1916934" y="2690524"/>
            <a:ext cx="4572000" cy="200055"/>
          </a:xfrm>
          <a:prstGeom prst="rect">
            <a:avLst/>
          </a:prstGeom>
        </p:spPr>
        <p:txBody>
          <a:bodyPr>
            <a:spAutoFit/>
          </a:bodyPr>
          <a:lstStyle/>
          <a:p>
            <a:r>
              <a:rPr lang="en-US" sz="700" dirty="0">
                <a:solidFill>
                  <a:schemeClr val="bg1">
                    <a:lumMod val="75000"/>
                  </a:schemeClr>
                </a:solidFill>
                <a:latin typeface="wf_segoe-ui_normal"/>
              </a:rPr>
              <a:t>https://maartensap.com/acl2020-commonsense</a:t>
            </a:r>
            <a:endParaRPr lang="en-AT" sz="700" dirty="0">
              <a:solidFill>
                <a:schemeClr val="bg1">
                  <a:lumMod val="75000"/>
                </a:schemeClr>
              </a:solidFill>
            </a:endParaRPr>
          </a:p>
        </p:txBody>
      </p:sp>
      <p:sp>
        <p:nvSpPr>
          <p:cNvPr id="8" name="Rectangle 7">
            <a:extLst>
              <a:ext uri="{FF2B5EF4-FFF2-40B4-BE49-F238E27FC236}">
                <a16:creationId xmlns:a16="http://schemas.microsoft.com/office/drawing/2014/main" id="{49B14976-D0EA-49CA-91AA-6F851E27C625}"/>
              </a:ext>
            </a:extLst>
          </p:cNvPr>
          <p:cNvSpPr/>
          <p:nvPr/>
        </p:nvSpPr>
        <p:spPr>
          <a:xfrm>
            <a:off x="2555831" y="4538095"/>
            <a:ext cx="4572000" cy="200055"/>
          </a:xfrm>
          <a:prstGeom prst="rect">
            <a:avLst/>
          </a:prstGeom>
        </p:spPr>
        <p:txBody>
          <a:bodyPr>
            <a:spAutoFit/>
          </a:bodyPr>
          <a:lstStyle/>
          <a:p>
            <a:r>
              <a:rPr lang="en-US" sz="700" dirty="0">
                <a:solidFill>
                  <a:schemeClr val="bg1">
                    <a:lumMod val="75000"/>
                  </a:schemeClr>
                </a:solidFill>
                <a:latin typeface="wf_segoe-ui_normal"/>
              </a:rPr>
              <a:t>https://maartensap.com/acl2020-commonsense</a:t>
            </a:r>
            <a:endParaRPr lang="en-AT" sz="700" dirty="0">
              <a:solidFill>
                <a:schemeClr val="bg1">
                  <a:lumMod val="75000"/>
                </a:schemeClr>
              </a:solidFill>
            </a:endParaRPr>
          </a:p>
        </p:txBody>
      </p:sp>
    </p:spTree>
    <p:extLst>
      <p:ext uri="{BB962C8B-B14F-4D97-AF65-F5344CB8AC3E}">
        <p14:creationId xmlns:p14="http://schemas.microsoft.com/office/powerpoint/2010/main" val="21670038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799B-2E39-446F-A40C-61F5EB401B48}"/>
              </a:ext>
            </a:extLst>
          </p:cNvPr>
          <p:cNvSpPr>
            <a:spLocks noGrp="1"/>
          </p:cNvSpPr>
          <p:nvPr>
            <p:ph type="title"/>
          </p:nvPr>
        </p:nvSpPr>
        <p:spPr/>
        <p:txBody>
          <a:bodyPr/>
          <a:lstStyle/>
          <a:p>
            <a:r>
              <a:rPr lang="en-US" dirty="0"/>
              <a:t>Large Language Models</a:t>
            </a:r>
            <a:endParaRPr lang="en-AT" dirty="0"/>
          </a:p>
        </p:txBody>
      </p:sp>
      <p:sp>
        <p:nvSpPr>
          <p:cNvPr id="3" name="Content Placeholder 2">
            <a:extLst>
              <a:ext uri="{FF2B5EF4-FFF2-40B4-BE49-F238E27FC236}">
                <a16:creationId xmlns:a16="http://schemas.microsoft.com/office/drawing/2014/main" id="{9BFA1826-F57D-43B1-8C9F-3B18DD92D58A}"/>
              </a:ext>
            </a:extLst>
          </p:cNvPr>
          <p:cNvSpPr>
            <a:spLocks noGrp="1"/>
          </p:cNvSpPr>
          <p:nvPr>
            <p:ph idx="1"/>
          </p:nvPr>
        </p:nvSpPr>
        <p:spPr>
          <a:xfrm>
            <a:off x="381000" y="1497929"/>
            <a:ext cx="6277280" cy="2793610"/>
          </a:xfrm>
        </p:spPr>
        <p:txBody>
          <a:bodyPr>
            <a:normAutofit fontScale="92500" lnSpcReduction="20000"/>
          </a:bodyPr>
          <a:lstStyle/>
          <a:p>
            <a:r>
              <a:rPr lang="en-US" sz="1700" dirty="0">
                <a:solidFill>
                  <a:srgbClr val="0070C0"/>
                </a:solidFill>
              </a:rPr>
              <a:t>Large autoregressive models:</a:t>
            </a:r>
          </a:p>
          <a:p>
            <a:pPr lvl="1"/>
            <a:r>
              <a:rPr lang="en-US" sz="1500" dirty="0"/>
              <a:t>GPT-J, </a:t>
            </a:r>
          </a:p>
          <a:p>
            <a:pPr lvl="1"/>
            <a:r>
              <a:rPr lang="en-US" sz="1500" dirty="0"/>
              <a:t>GPT Neo, </a:t>
            </a:r>
          </a:p>
          <a:p>
            <a:pPr lvl="1"/>
            <a:r>
              <a:rPr lang="en-US" sz="1500" dirty="0" err="1"/>
              <a:t>LLaMA</a:t>
            </a:r>
            <a:endParaRPr lang="en-US" sz="1500" dirty="0"/>
          </a:p>
          <a:p>
            <a:pPr lvl="1"/>
            <a:r>
              <a:rPr lang="en-US" sz="1500" dirty="0"/>
              <a:t>OPT</a:t>
            </a:r>
          </a:p>
          <a:p>
            <a:r>
              <a:rPr lang="en-US" sz="1700" dirty="0">
                <a:solidFill>
                  <a:srgbClr val="0070C0"/>
                </a:solidFill>
              </a:rPr>
              <a:t>Supervised instruction finetuned models:</a:t>
            </a:r>
          </a:p>
          <a:p>
            <a:pPr lvl="1"/>
            <a:r>
              <a:rPr lang="en-US" sz="1500" dirty="0"/>
              <a:t>FLAN-T5, </a:t>
            </a:r>
          </a:p>
          <a:p>
            <a:pPr lvl="1"/>
            <a:r>
              <a:rPr lang="en-US" sz="1500" dirty="0"/>
              <a:t>BLOOMZ, </a:t>
            </a:r>
          </a:p>
          <a:p>
            <a:pPr lvl="1"/>
            <a:r>
              <a:rPr lang="en-US" sz="1500" dirty="0"/>
              <a:t>Dolly</a:t>
            </a:r>
          </a:p>
          <a:p>
            <a:pPr lvl="1"/>
            <a:r>
              <a:rPr lang="en-US" sz="1500" dirty="0"/>
              <a:t>GPT-3.5</a:t>
            </a:r>
          </a:p>
          <a:p>
            <a:r>
              <a:rPr lang="en-US" sz="1700" dirty="0">
                <a:solidFill>
                  <a:srgbClr val="0070C0"/>
                </a:solidFill>
              </a:rPr>
              <a:t>Code generation models:</a:t>
            </a:r>
          </a:p>
          <a:p>
            <a:pPr lvl="1"/>
            <a:r>
              <a:rPr lang="en-US" sz="1500" dirty="0" err="1"/>
              <a:t>SantaCoder</a:t>
            </a:r>
            <a:endParaRPr lang="en-US" sz="1500" dirty="0"/>
          </a:p>
          <a:p>
            <a:pPr lvl="1"/>
            <a:r>
              <a:rPr lang="en-US" sz="1500" dirty="0"/>
              <a:t>CodeGen2</a:t>
            </a:r>
          </a:p>
        </p:txBody>
      </p:sp>
      <p:pic>
        <p:nvPicPr>
          <p:cNvPr id="5" name="Picture 4">
            <a:extLst>
              <a:ext uri="{FF2B5EF4-FFF2-40B4-BE49-F238E27FC236}">
                <a16:creationId xmlns:a16="http://schemas.microsoft.com/office/drawing/2014/main" id="{015F8596-7A1C-4D4F-BB89-6C6115BD0BB2}"/>
              </a:ext>
            </a:extLst>
          </p:cNvPr>
          <p:cNvPicPr>
            <a:picLocks noChangeAspect="1"/>
          </p:cNvPicPr>
          <p:nvPr/>
        </p:nvPicPr>
        <p:blipFill>
          <a:blip r:embed="rId2"/>
          <a:stretch>
            <a:fillRect/>
          </a:stretch>
        </p:blipFill>
        <p:spPr>
          <a:xfrm>
            <a:off x="3802939" y="3515562"/>
            <a:ext cx="4747648" cy="1267123"/>
          </a:xfrm>
          <a:prstGeom prst="rect">
            <a:avLst/>
          </a:prstGeom>
        </p:spPr>
      </p:pic>
      <p:pic>
        <p:nvPicPr>
          <p:cNvPr id="7" name="Picture 6">
            <a:extLst>
              <a:ext uri="{FF2B5EF4-FFF2-40B4-BE49-F238E27FC236}">
                <a16:creationId xmlns:a16="http://schemas.microsoft.com/office/drawing/2014/main" id="{EF646E32-675F-4282-AA0B-0BE80A565F2E}"/>
              </a:ext>
            </a:extLst>
          </p:cNvPr>
          <p:cNvPicPr>
            <a:picLocks noChangeAspect="1"/>
          </p:cNvPicPr>
          <p:nvPr/>
        </p:nvPicPr>
        <p:blipFill>
          <a:blip r:embed="rId3"/>
          <a:stretch>
            <a:fillRect/>
          </a:stretch>
        </p:blipFill>
        <p:spPr>
          <a:xfrm>
            <a:off x="6705600" y="848075"/>
            <a:ext cx="2308409" cy="2331964"/>
          </a:xfrm>
          <a:prstGeom prst="rect">
            <a:avLst/>
          </a:prstGeom>
        </p:spPr>
      </p:pic>
      <p:pic>
        <p:nvPicPr>
          <p:cNvPr id="8" name="Picture 7">
            <a:extLst>
              <a:ext uri="{FF2B5EF4-FFF2-40B4-BE49-F238E27FC236}">
                <a16:creationId xmlns:a16="http://schemas.microsoft.com/office/drawing/2014/main" id="{615B8E3F-07B1-4107-8C9F-E3A3B2B29106}"/>
              </a:ext>
            </a:extLst>
          </p:cNvPr>
          <p:cNvPicPr>
            <a:picLocks noChangeAspect="1"/>
          </p:cNvPicPr>
          <p:nvPr/>
        </p:nvPicPr>
        <p:blipFill>
          <a:blip r:embed="rId4"/>
          <a:stretch>
            <a:fillRect/>
          </a:stretch>
        </p:blipFill>
        <p:spPr>
          <a:xfrm>
            <a:off x="4349870" y="1532640"/>
            <a:ext cx="2308410" cy="921032"/>
          </a:xfrm>
          <a:prstGeom prst="rect">
            <a:avLst/>
          </a:prstGeom>
        </p:spPr>
      </p:pic>
    </p:spTree>
    <p:extLst>
      <p:ext uri="{BB962C8B-B14F-4D97-AF65-F5344CB8AC3E}">
        <p14:creationId xmlns:p14="http://schemas.microsoft.com/office/powerpoint/2010/main" val="1704407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B9AD8-F2D7-46D7-94A3-40DEB1403F21}"/>
              </a:ext>
            </a:extLst>
          </p:cNvPr>
          <p:cNvSpPr>
            <a:spLocks noGrp="1"/>
          </p:cNvSpPr>
          <p:nvPr>
            <p:ph type="title"/>
          </p:nvPr>
        </p:nvSpPr>
        <p:spPr/>
        <p:txBody>
          <a:bodyPr>
            <a:normAutofit/>
          </a:bodyPr>
          <a:lstStyle/>
          <a:p>
            <a:r>
              <a:rPr lang="en-US" dirty="0"/>
              <a:t>Results: General Model Performance</a:t>
            </a:r>
            <a:endParaRPr lang="en-AT" dirty="0"/>
          </a:p>
        </p:txBody>
      </p:sp>
      <p:sp>
        <p:nvSpPr>
          <p:cNvPr id="3" name="Content Placeholder 2">
            <a:extLst>
              <a:ext uri="{FF2B5EF4-FFF2-40B4-BE49-F238E27FC236}">
                <a16:creationId xmlns:a16="http://schemas.microsoft.com/office/drawing/2014/main" id="{72C4056D-2770-411D-A659-EE73A788C7E4}"/>
              </a:ext>
            </a:extLst>
          </p:cNvPr>
          <p:cNvSpPr>
            <a:spLocks noGrp="1"/>
          </p:cNvSpPr>
          <p:nvPr>
            <p:ph idx="1"/>
          </p:nvPr>
        </p:nvSpPr>
        <p:spPr/>
        <p:txBody>
          <a:bodyPr/>
          <a:lstStyle/>
          <a:p>
            <a:endParaRPr lang="en-AT"/>
          </a:p>
        </p:txBody>
      </p:sp>
      <p:pic>
        <p:nvPicPr>
          <p:cNvPr id="4" name="Picture 3">
            <a:extLst>
              <a:ext uri="{FF2B5EF4-FFF2-40B4-BE49-F238E27FC236}">
                <a16:creationId xmlns:a16="http://schemas.microsoft.com/office/drawing/2014/main" id="{747EBF22-5CFA-45A1-AE52-B39CFDEE70DE}"/>
              </a:ext>
            </a:extLst>
          </p:cNvPr>
          <p:cNvPicPr>
            <a:picLocks noChangeAspect="1"/>
          </p:cNvPicPr>
          <p:nvPr/>
        </p:nvPicPr>
        <p:blipFill>
          <a:blip r:embed="rId2"/>
          <a:stretch>
            <a:fillRect/>
          </a:stretch>
        </p:blipFill>
        <p:spPr>
          <a:xfrm>
            <a:off x="3048000" y="2655061"/>
            <a:ext cx="2987790" cy="347786"/>
          </a:xfrm>
          <a:prstGeom prst="rect">
            <a:avLst/>
          </a:prstGeom>
        </p:spPr>
      </p:pic>
      <p:pic>
        <p:nvPicPr>
          <p:cNvPr id="5" name="Picture 4">
            <a:extLst>
              <a:ext uri="{FF2B5EF4-FFF2-40B4-BE49-F238E27FC236}">
                <a16:creationId xmlns:a16="http://schemas.microsoft.com/office/drawing/2014/main" id="{52BAB58D-F203-44EB-8C5A-CD859BC9EA78}"/>
              </a:ext>
            </a:extLst>
          </p:cNvPr>
          <p:cNvPicPr>
            <a:picLocks noChangeAspect="1"/>
          </p:cNvPicPr>
          <p:nvPr/>
        </p:nvPicPr>
        <p:blipFill rotWithShape="1">
          <a:blip r:embed="rId3"/>
          <a:srcRect b="32213"/>
          <a:stretch/>
        </p:blipFill>
        <p:spPr>
          <a:xfrm>
            <a:off x="1461042" y="1352550"/>
            <a:ext cx="6045841" cy="1326837"/>
          </a:xfrm>
          <a:prstGeom prst="rect">
            <a:avLst/>
          </a:prstGeom>
        </p:spPr>
      </p:pic>
      <p:pic>
        <p:nvPicPr>
          <p:cNvPr id="6" name="Picture 5">
            <a:extLst>
              <a:ext uri="{FF2B5EF4-FFF2-40B4-BE49-F238E27FC236}">
                <a16:creationId xmlns:a16="http://schemas.microsoft.com/office/drawing/2014/main" id="{CC310467-5A78-4B31-AC27-BFB8A631B8CC}"/>
              </a:ext>
            </a:extLst>
          </p:cNvPr>
          <p:cNvPicPr>
            <a:picLocks noChangeAspect="1"/>
          </p:cNvPicPr>
          <p:nvPr/>
        </p:nvPicPr>
        <p:blipFill>
          <a:blip r:embed="rId4"/>
          <a:stretch>
            <a:fillRect/>
          </a:stretch>
        </p:blipFill>
        <p:spPr>
          <a:xfrm>
            <a:off x="5486400" y="4580562"/>
            <a:ext cx="2785703" cy="404297"/>
          </a:xfrm>
          <a:prstGeom prst="rect">
            <a:avLst/>
          </a:prstGeom>
        </p:spPr>
      </p:pic>
      <p:pic>
        <p:nvPicPr>
          <p:cNvPr id="7" name="Picture 6">
            <a:extLst>
              <a:ext uri="{FF2B5EF4-FFF2-40B4-BE49-F238E27FC236}">
                <a16:creationId xmlns:a16="http://schemas.microsoft.com/office/drawing/2014/main" id="{01FBADB3-525A-4EE1-9D00-7F69115D58B5}"/>
              </a:ext>
            </a:extLst>
          </p:cNvPr>
          <p:cNvPicPr>
            <a:picLocks noChangeAspect="1"/>
          </p:cNvPicPr>
          <p:nvPr/>
        </p:nvPicPr>
        <p:blipFill>
          <a:blip r:embed="rId5"/>
          <a:stretch>
            <a:fillRect/>
          </a:stretch>
        </p:blipFill>
        <p:spPr>
          <a:xfrm>
            <a:off x="5320787" y="3270394"/>
            <a:ext cx="2866979" cy="1167843"/>
          </a:xfrm>
          <a:prstGeom prst="rect">
            <a:avLst/>
          </a:prstGeom>
        </p:spPr>
      </p:pic>
      <p:pic>
        <p:nvPicPr>
          <p:cNvPr id="8" name="Picture 7">
            <a:extLst>
              <a:ext uri="{FF2B5EF4-FFF2-40B4-BE49-F238E27FC236}">
                <a16:creationId xmlns:a16="http://schemas.microsoft.com/office/drawing/2014/main" id="{CD420BA5-CEC0-4B19-99BE-A3A51199E841}"/>
              </a:ext>
            </a:extLst>
          </p:cNvPr>
          <p:cNvPicPr>
            <a:picLocks noChangeAspect="1"/>
          </p:cNvPicPr>
          <p:nvPr/>
        </p:nvPicPr>
        <p:blipFill>
          <a:blip r:embed="rId6"/>
          <a:stretch>
            <a:fillRect/>
          </a:stretch>
        </p:blipFill>
        <p:spPr>
          <a:xfrm>
            <a:off x="1295400" y="3247570"/>
            <a:ext cx="2866979" cy="1291388"/>
          </a:xfrm>
          <a:prstGeom prst="rect">
            <a:avLst/>
          </a:prstGeom>
        </p:spPr>
      </p:pic>
    </p:spTree>
    <p:extLst>
      <p:ext uri="{BB962C8B-B14F-4D97-AF65-F5344CB8AC3E}">
        <p14:creationId xmlns:p14="http://schemas.microsoft.com/office/powerpoint/2010/main" val="128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D0D7-A1F6-4759-A790-E29C418DE44F}"/>
              </a:ext>
            </a:extLst>
          </p:cNvPr>
          <p:cNvSpPr>
            <a:spLocks noGrp="1"/>
          </p:cNvSpPr>
          <p:nvPr>
            <p:ph type="title"/>
          </p:nvPr>
        </p:nvSpPr>
        <p:spPr/>
        <p:txBody>
          <a:bodyPr/>
          <a:lstStyle/>
          <a:p>
            <a:r>
              <a:rPr lang="en-US" dirty="0"/>
              <a:t>Results: Task-based Analysis</a:t>
            </a:r>
            <a:endParaRPr lang="en-AT" dirty="0"/>
          </a:p>
        </p:txBody>
      </p:sp>
      <p:sp>
        <p:nvSpPr>
          <p:cNvPr id="3" name="Content Placeholder 2">
            <a:extLst>
              <a:ext uri="{FF2B5EF4-FFF2-40B4-BE49-F238E27FC236}">
                <a16:creationId xmlns:a16="http://schemas.microsoft.com/office/drawing/2014/main" id="{F41A3E38-B8FB-4414-8321-833F01C85646}"/>
              </a:ext>
            </a:extLst>
          </p:cNvPr>
          <p:cNvSpPr>
            <a:spLocks noGrp="1"/>
          </p:cNvSpPr>
          <p:nvPr>
            <p:ph idx="1"/>
          </p:nvPr>
        </p:nvSpPr>
        <p:spPr/>
        <p:txBody>
          <a:bodyPr/>
          <a:lstStyle/>
          <a:p>
            <a:endParaRPr lang="en-AT"/>
          </a:p>
        </p:txBody>
      </p:sp>
      <p:pic>
        <p:nvPicPr>
          <p:cNvPr id="5" name="Picture 4">
            <a:extLst>
              <a:ext uri="{FF2B5EF4-FFF2-40B4-BE49-F238E27FC236}">
                <a16:creationId xmlns:a16="http://schemas.microsoft.com/office/drawing/2014/main" id="{B45F4241-4463-454E-88BB-2E20A6FEA569}"/>
              </a:ext>
            </a:extLst>
          </p:cNvPr>
          <p:cNvPicPr>
            <a:picLocks noChangeAspect="1"/>
          </p:cNvPicPr>
          <p:nvPr/>
        </p:nvPicPr>
        <p:blipFill rotWithShape="1">
          <a:blip r:embed="rId2"/>
          <a:srcRect b="21965"/>
          <a:stretch/>
        </p:blipFill>
        <p:spPr>
          <a:xfrm>
            <a:off x="701952" y="2242771"/>
            <a:ext cx="7813398" cy="1671724"/>
          </a:xfrm>
          <a:prstGeom prst="rect">
            <a:avLst/>
          </a:prstGeom>
        </p:spPr>
      </p:pic>
      <p:pic>
        <p:nvPicPr>
          <p:cNvPr id="6" name="Picture 5">
            <a:extLst>
              <a:ext uri="{FF2B5EF4-FFF2-40B4-BE49-F238E27FC236}">
                <a16:creationId xmlns:a16="http://schemas.microsoft.com/office/drawing/2014/main" id="{1901BDF1-BC76-41A7-B0BE-6D4D73EAB40E}"/>
              </a:ext>
            </a:extLst>
          </p:cNvPr>
          <p:cNvPicPr>
            <a:picLocks noChangeAspect="1"/>
          </p:cNvPicPr>
          <p:nvPr/>
        </p:nvPicPr>
        <p:blipFill>
          <a:blip r:embed="rId3"/>
          <a:stretch>
            <a:fillRect/>
          </a:stretch>
        </p:blipFill>
        <p:spPr>
          <a:xfrm>
            <a:off x="924212" y="1710186"/>
            <a:ext cx="2786904" cy="448864"/>
          </a:xfrm>
          <a:prstGeom prst="rect">
            <a:avLst/>
          </a:prstGeom>
        </p:spPr>
      </p:pic>
      <p:pic>
        <p:nvPicPr>
          <p:cNvPr id="7" name="Picture 6">
            <a:extLst>
              <a:ext uri="{FF2B5EF4-FFF2-40B4-BE49-F238E27FC236}">
                <a16:creationId xmlns:a16="http://schemas.microsoft.com/office/drawing/2014/main" id="{6FA292F0-5FED-44AB-8D9E-D50E81164C4B}"/>
              </a:ext>
            </a:extLst>
          </p:cNvPr>
          <p:cNvPicPr>
            <a:picLocks noChangeAspect="1"/>
          </p:cNvPicPr>
          <p:nvPr/>
        </p:nvPicPr>
        <p:blipFill>
          <a:blip r:embed="rId4"/>
          <a:stretch>
            <a:fillRect/>
          </a:stretch>
        </p:blipFill>
        <p:spPr>
          <a:xfrm>
            <a:off x="376707" y="4095751"/>
            <a:ext cx="3334409" cy="355355"/>
          </a:xfrm>
          <a:prstGeom prst="rect">
            <a:avLst/>
          </a:prstGeom>
        </p:spPr>
      </p:pic>
      <p:pic>
        <p:nvPicPr>
          <p:cNvPr id="8" name="Picture 7">
            <a:extLst>
              <a:ext uri="{FF2B5EF4-FFF2-40B4-BE49-F238E27FC236}">
                <a16:creationId xmlns:a16="http://schemas.microsoft.com/office/drawing/2014/main" id="{B8D6BC3D-8DAF-4DD7-AE84-4D7363E99CD3}"/>
              </a:ext>
            </a:extLst>
          </p:cNvPr>
          <p:cNvPicPr>
            <a:picLocks noChangeAspect="1"/>
          </p:cNvPicPr>
          <p:nvPr/>
        </p:nvPicPr>
        <p:blipFill>
          <a:blip r:embed="rId5"/>
          <a:stretch>
            <a:fillRect/>
          </a:stretch>
        </p:blipFill>
        <p:spPr>
          <a:xfrm>
            <a:off x="4398606" y="1717152"/>
            <a:ext cx="2712373" cy="424418"/>
          </a:xfrm>
          <a:prstGeom prst="rect">
            <a:avLst/>
          </a:prstGeom>
        </p:spPr>
      </p:pic>
      <p:pic>
        <p:nvPicPr>
          <p:cNvPr id="9" name="Picture 8">
            <a:extLst>
              <a:ext uri="{FF2B5EF4-FFF2-40B4-BE49-F238E27FC236}">
                <a16:creationId xmlns:a16="http://schemas.microsoft.com/office/drawing/2014/main" id="{AF333F05-ACBF-4A0C-A18D-7A55BEAA40D9}"/>
              </a:ext>
            </a:extLst>
          </p:cNvPr>
          <p:cNvPicPr>
            <a:picLocks noChangeAspect="1"/>
          </p:cNvPicPr>
          <p:nvPr/>
        </p:nvPicPr>
        <p:blipFill>
          <a:blip r:embed="rId6"/>
          <a:stretch>
            <a:fillRect/>
          </a:stretch>
        </p:blipFill>
        <p:spPr>
          <a:xfrm>
            <a:off x="4834900" y="4105221"/>
            <a:ext cx="3336428" cy="315769"/>
          </a:xfrm>
          <a:prstGeom prst="rect">
            <a:avLst/>
          </a:prstGeom>
        </p:spPr>
      </p:pic>
      <p:sp>
        <p:nvSpPr>
          <p:cNvPr id="10" name="Rectangle 9">
            <a:extLst>
              <a:ext uri="{FF2B5EF4-FFF2-40B4-BE49-F238E27FC236}">
                <a16:creationId xmlns:a16="http://schemas.microsoft.com/office/drawing/2014/main" id="{80292EE6-83B3-4C1E-93A8-5029139A19CA}"/>
              </a:ext>
            </a:extLst>
          </p:cNvPr>
          <p:cNvSpPr/>
          <p:nvPr/>
        </p:nvSpPr>
        <p:spPr>
          <a:xfrm>
            <a:off x="1612350" y="2296134"/>
            <a:ext cx="293914" cy="1027985"/>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1" name="Rectangle 10">
            <a:extLst>
              <a:ext uri="{FF2B5EF4-FFF2-40B4-BE49-F238E27FC236}">
                <a16:creationId xmlns:a16="http://schemas.microsoft.com/office/drawing/2014/main" id="{63B8AD33-B84A-44D8-86BD-BF86E286A150}"/>
              </a:ext>
            </a:extLst>
          </p:cNvPr>
          <p:cNvSpPr/>
          <p:nvPr/>
        </p:nvSpPr>
        <p:spPr>
          <a:xfrm>
            <a:off x="2288666" y="2296134"/>
            <a:ext cx="317751" cy="1027983"/>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2" name="Rectangle 11">
            <a:extLst>
              <a:ext uri="{FF2B5EF4-FFF2-40B4-BE49-F238E27FC236}">
                <a16:creationId xmlns:a16="http://schemas.microsoft.com/office/drawing/2014/main" id="{365EFBCD-22D5-4AEF-953D-CEF5B7922252}"/>
              </a:ext>
            </a:extLst>
          </p:cNvPr>
          <p:cNvSpPr/>
          <p:nvPr/>
        </p:nvSpPr>
        <p:spPr>
          <a:xfrm>
            <a:off x="4145027" y="2305764"/>
            <a:ext cx="288213" cy="1001573"/>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3" name="Rectangle 12">
            <a:extLst>
              <a:ext uri="{FF2B5EF4-FFF2-40B4-BE49-F238E27FC236}">
                <a16:creationId xmlns:a16="http://schemas.microsoft.com/office/drawing/2014/main" id="{95B03F96-DAC9-4825-B207-DD8A3B0C2B9F}"/>
              </a:ext>
            </a:extLst>
          </p:cNvPr>
          <p:cNvSpPr/>
          <p:nvPr/>
        </p:nvSpPr>
        <p:spPr>
          <a:xfrm>
            <a:off x="4834900" y="2294342"/>
            <a:ext cx="293914" cy="1012997"/>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4" name="Rectangle 13">
            <a:extLst>
              <a:ext uri="{FF2B5EF4-FFF2-40B4-BE49-F238E27FC236}">
                <a16:creationId xmlns:a16="http://schemas.microsoft.com/office/drawing/2014/main" id="{45599B37-4443-4677-98AE-EB850A45EBAA}"/>
              </a:ext>
            </a:extLst>
          </p:cNvPr>
          <p:cNvSpPr/>
          <p:nvPr/>
        </p:nvSpPr>
        <p:spPr>
          <a:xfrm>
            <a:off x="2636939" y="2298349"/>
            <a:ext cx="317751" cy="1027982"/>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5" name="Rectangle 14">
            <a:extLst>
              <a:ext uri="{FF2B5EF4-FFF2-40B4-BE49-F238E27FC236}">
                <a16:creationId xmlns:a16="http://schemas.microsoft.com/office/drawing/2014/main" id="{D996643C-DE71-4B8F-90A1-C2F189F9DA49}"/>
              </a:ext>
            </a:extLst>
          </p:cNvPr>
          <p:cNvSpPr/>
          <p:nvPr/>
        </p:nvSpPr>
        <p:spPr>
          <a:xfrm>
            <a:off x="5174838" y="2305764"/>
            <a:ext cx="293914" cy="1012997"/>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6" name="Rectangle 15">
            <a:extLst>
              <a:ext uri="{FF2B5EF4-FFF2-40B4-BE49-F238E27FC236}">
                <a16:creationId xmlns:a16="http://schemas.microsoft.com/office/drawing/2014/main" id="{89EF4871-8D29-4097-8149-F4BAC5090A0D}"/>
              </a:ext>
            </a:extLst>
          </p:cNvPr>
          <p:cNvSpPr/>
          <p:nvPr/>
        </p:nvSpPr>
        <p:spPr>
          <a:xfrm>
            <a:off x="1938117" y="2296134"/>
            <a:ext cx="309906" cy="1027984"/>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7" name="Rectangle 16">
            <a:extLst>
              <a:ext uri="{FF2B5EF4-FFF2-40B4-BE49-F238E27FC236}">
                <a16:creationId xmlns:a16="http://schemas.microsoft.com/office/drawing/2014/main" id="{4D687EAC-B367-4ADE-BF7B-F59EB5ED8F0C}"/>
              </a:ext>
            </a:extLst>
          </p:cNvPr>
          <p:cNvSpPr/>
          <p:nvPr/>
        </p:nvSpPr>
        <p:spPr>
          <a:xfrm>
            <a:off x="4479264" y="2305763"/>
            <a:ext cx="293914" cy="1001575"/>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8" name="Rectangle 17">
            <a:extLst>
              <a:ext uri="{FF2B5EF4-FFF2-40B4-BE49-F238E27FC236}">
                <a16:creationId xmlns:a16="http://schemas.microsoft.com/office/drawing/2014/main" id="{67D0EE49-63E1-4814-99B6-6E7F6C5BD4BD}"/>
              </a:ext>
            </a:extLst>
          </p:cNvPr>
          <p:cNvSpPr/>
          <p:nvPr/>
        </p:nvSpPr>
        <p:spPr>
          <a:xfrm>
            <a:off x="2983920" y="2294342"/>
            <a:ext cx="293914" cy="1027981"/>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9" name="Rectangle 18">
            <a:extLst>
              <a:ext uri="{FF2B5EF4-FFF2-40B4-BE49-F238E27FC236}">
                <a16:creationId xmlns:a16="http://schemas.microsoft.com/office/drawing/2014/main" id="{D0CA2D53-47FE-48C4-BABE-29E70EDA7CA7}"/>
              </a:ext>
            </a:extLst>
          </p:cNvPr>
          <p:cNvSpPr/>
          <p:nvPr/>
        </p:nvSpPr>
        <p:spPr>
          <a:xfrm>
            <a:off x="5508432" y="2309325"/>
            <a:ext cx="293914" cy="1012997"/>
          </a:xfrm>
          <a:prstGeom prst="rect">
            <a:avLst/>
          </a:prstGeom>
          <a:noFill/>
          <a:ln w="190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Tree>
    <p:extLst>
      <p:ext uri="{BB962C8B-B14F-4D97-AF65-F5344CB8AC3E}">
        <p14:creationId xmlns:p14="http://schemas.microsoft.com/office/powerpoint/2010/main" val="52067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AD36B-828E-4622-A970-4CFE849F4838}"/>
              </a:ext>
            </a:extLst>
          </p:cNvPr>
          <p:cNvSpPr>
            <a:spLocks noGrp="1"/>
          </p:cNvSpPr>
          <p:nvPr>
            <p:ph type="title"/>
          </p:nvPr>
        </p:nvSpPr>
        <p:spPr/>
        <p:txBody>
          <a:bodyPr/>
          <a:lstStyle/>
          <a:p>
            <a:r>
              <a:rPr lang="en-US" dirty="0"/>
              <a:t>Temporal Aspect-based Analysis</a:t>
            </a:r>
            <a:endParaRPr lang="en-AT" dirty="0"/>
          </a:p>
        </p:txBody>
      </p:sp>
      <p:sp>
        <p:nvSpPr>
          <p:cNvPr id="3" name="Content Placeholder 2">
            <a:extLst>
              <a:ext uri="{FF2B5EF4-FFF2-40B4-BE49-F238E27FC236}">
                <a16:creationId xmlns:a16="http://schemas.microsoft.com/office/drawing/2014/main" id="{DB476BF6-E127-476D-87CB-EF51D6F9E5CE}"/>
              </a:ext>
            </a:extLst>
          </p:cNvPr>
          <p:cNvSpPr>
            <a:spLocks noGrp="1"/>
          </p:cNvSpPr>
          <p:nvPr>
            <p:ph idx="1"/>
          </p:nvPr>
        </p:nvSpPr>
        <p:spPr/>
        <p:txBody>
          <a:bodyPr/>
          <a:lstStyle/>
          <a:p>
            <a:endParaRPr lang="en-AT" dirty="0"/>
          </a:p>
        </p:txBody>
      </p:sp>
      <p:pic>
        <p:nvPicPr>
          <p:cNvPr id="4" name="Picture 3">
            <a:extLst>
              <a:ext uri="{FF2B5EF4-FFF2-40B4-BE49-F238E27FC236}">
                <a16:creationId xmlns:a16="http://schemas.microsoft.com/office/drawing/2014/main" id="{F909B34B-96F1-48ED-8DE5-DF1747AB7425}"/>
              </a:ext>
            </a:extLst>
          </p:cNvPr>
          <p:cNvPicPr>
            <a:picLocks noChangeAspect="1"/>
          </p:cNvPicPr>
          <p:nvPr/>
        </p:nvPicPr>
        <p:blipFill rotWithShape="1">
          <a:blip r:embed="rId2"/>
          <a:srcRect b="10598"/>
          <a:stretch/>
        </p:blipFill>
        <p:spPr>
          <a:xfrm>
            <a:off x="2895600" y="1809750"/>
            <a:ext cx="3519661" cy="2035767"/>
          </a:xfrm>
          <a:prstGeom prst="rect">
            <a:avLst/>
          </a:prstGeom>
        </p:spPr>
      </p:pic>
    </p:spTree>
    <p:extLst>
      <p:ext uri="{BB962C8B-B14F-4D97-AF65-F5344CB8AC3E}">
        <p14:creationId xmlns:p14="http://schemas.microsoft.com/office/powerpoint/2010/main" val="411794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1B1D0-D40D-430D-9212-49B0F1502436}"/>
              </a:ext>
            </a:extLst>
          </p:cNvPr>
          <p:cNvSpPr>
            <a:spLocks noGrp="1"/>
          </p:cNvSpPr>
          <p:nvPr>
            <p:ph type="title"/>
          </p:nvPr>
        </p:nvSpPr>
        <p:spPr/>
        <p:txBody>
          <a:bodyPr>
            <a:normAutofit/>
          </a:bodyPr>
          <a:lstStyle/>
          <a:p>
            <a:r>
              <a:rPr lang="en-US" dirty="0"/>
              <a:t>Results: Temporal Aspect-based Analysis</a:t>
            </a:r>
            <a:endParaRPr lang="en-AT" dirty="0"/>
          </a:p>
        </p:txBody>
      </p:sp>
      <p:pic>
        <p:nvPicPr>
          <p:cNvPr id="8" name="Picture 7">
            <a:extLst>
              <a:ext uri="{FF2B5EF4-FFF2-40B4-BE49-F238E27FC236}">
                <a16:creationId xmlns:a16="http://schemas.microsoft.com/office/drawing/2014/main" id="{0444FF02-BF2C-499A-8C69-FEE7F778EED7}"/>
              </a:ext>
            </a:extLst>
          </p:cNvPr>
          <p:cNvPicPr>
            <a:picLocks noChangeAspect="1"/>
          </p:cNvPicPr>
          <p:nvPr/>
        </p:nvPicPr>
        <p:blipFill>
          <a:blip r:embed="rId2"/>
          <a:stretch>
            <a:fillRect/>
          </a:stretch>
        </p:blipFill>
        <p:spPr>
          <a:xfrm>
            <a:off x="571817" y="3813557"/>
            <a:ext cx="2656773" cy="429567"/>
          </a:xfrm>
          <a:prstGeom prst="rect">
            <a:avLst/>
          </a:prstGeom>
        </p:spPr>
      </p:pic>
      <p:pic>
        <p:nvPicPr>
          <p:cNvPr id="9" name="Picture 8">
            <a:extLst>
              <a:ext uri="{FF2B5EF4-FFF2-40B4-BE49-F238E27FC236}">
                <a16:creationId xmlns:a16="http://schemas.microsoft.com/office/drawing/2014/main" id="{A537E35D-760C-4979-8581-E2938D69EC8A}"/>
              </a:ext>
            </a:extLst>
          </p:cNvPr>
          <p:cNvPicPr>
            <a:picLocks noChangeAspect="1"/>
          </p:cNvPicPr>
          <p:nvPr/>
        </p:nvPicPr>
        <p:blipFill rotWithShape="1">
          <a:blip r:embed="rId3"/>
          <a:srcRect b="21225"/>
          <a:stretch/>
        </p:blipFill>
        <p:spPr>
          <a:xfrm>
            <a:off x="1398819" y="2190750"/>
            <a:ext cx="6346362" cy="1459196"/>
          </a:xfrm>
          <a:prstGeom prst="rect">
            <a:avLst/>
          </a:prstGeom>
        </p:spPr>
      </p:pic>
      <p:pic>
        <p:nvPicPr>
          <p:cNvPr id="10" name="Picture 9">
            <a:extLst>
              <a:ext uri="{FF2B5EF4-FFF2-40B4-BE49-F238E27FC236}">
                <a16:creationId xmlns:a16="http://schemas.microsoft.com/office/drawing/2014/main" id="{BF86BF21-C1CF-49B5-8FF4-2F2B5C8C8804}"/>
              </a:ext>
            </a:extLst>
          </p:cNvPr>
          <p:cNvPicPr>
            <a:picLocks noChangeAspect="1"/>
          </p:cNvPicPr>
          <p:nvPr/>
        </p:nvPicPr>
        <p:blipFill>
          <a:blip r:embed="rId4"/>
          <a:stretch>
            <a:fillRect/>
          </a:stretch>
        </p:blipFill>
        <p:spPr>
          <a:xfrm>
            <a:off x="5486400" y="3813557"/>
            <a:ext cx="2596083" cy="429567"/>
          </a:xfrm>
          <a:prstGeom prst="rect">
            <a:avLst/>
          </a:prstGeom>
        </p:spPr>
      </p:pic>
      <p:pic>
        <p:nvPicPr>
          <p:cNvPr id="12" name="Picture 11">
            <a:extLst>
              <a:ext uri="{FF2B5EF4-FFF2-40B4-BE49-F238E27FC236}">
                <a16:creationId xmlns:a16="http://schemas.microsoft.com/office/drawing/2014/main" id="{B467D0C5-E545-4DF7-A221-80A10EBBE8C9}"/>
              </a:ext>
            </a:extLst>
          </p:cNvPr>
          <p:cNvPicPr>
            <a:picLocks noChangeAspect="1"/>
          </p:cNvPicPr>
          <p:nvPr/>
        </p:nvPicPr>
        <p:blipFill>
          <a:blip r:embed="rId5"/>
          <a:stretch>
            <a:fillRect/>
          </a:stretch>
        </p:blipFill>
        <p:spPr>
          <a:xfrm>
            <a:off x="3048000" y="1592717"/>
            <a:ext cx="2667000" cy="416867"/>
          </a:xfrm>
          <a:prstGeom prst="rect">
            <a:avLst/>
          </a:prstGeom>
        </p:spPr>
      </p:pic>
    </p:spTree>
    <p:extLst>
      <p:ext uri="{BB962C8B-B14F-4D97-AF65-F5344CB8AC3E}">
        <p14:creationId xmlns:p14="http://schemas.microsoft.com/office/powerpoint/2010/main" val="24794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AD36B-828E-4622-A970-4CFE849F4838}"/>
              </a:ext>
            </a:extLst>
          </p:cNvPr>
          <p:cNvSpPr>
            <a:spLocks noGrp="1"/>
          </p:cNvSpPr>
          <p:nvPr>
            <p:ph type="title"/>
          </p:nvPr>
        </p:nvSpPr>
        <p:spPr/>
        <p:txBody>
          <a:bodyPr/>
          <a:lstStyle/>
          <a:p>
            <a:r>
              <a:rPr lang="en-US" dirty="0"/>
              <a:t>Temporal Aspect-based Analysis</a:t>
            </a:r>
            <a:endParaRPr lang="en-AT" dirty="0"/>
          </a:p>
        </p:txBody>
      </p:sp>
      <p:sp>
        <p:nvSpPr>
          <p:cNvPr id="3" name="Content Placeholder 2">
            <a:extLst>
              <a:ext uri="{FF2B5EF4-FFF2-40B4-BE49-F238E27FC236}">
                <a16:creationId xmlns:a16="http://schemas.microsoft.com/office/drawing/2014/main" id="{DB476BF6-E127-476D-87CB-EF51D6F9E5CE}"/>
              </a:ext>
            </a:extLst>
          </p:cNvPr>
          <p:cNvSpPr>
            <a:spLocks noGrp="1"/>
          </p:cNvSpPr>
          <p:nvPr>
            <p:ph idx="1"/>
          </p:nvPr>
        </p:nvSpPr>
        <p:spPr/>
        <p:txBody>
          <a:bodyPr/>
          <a:lstStyle/>
          <a:p>
            <a:endParaRPr lang="en-AT"/>
          </a:p>
        </p:txBody>
      </p:sp>
      <p:pic>
        <p:nvPicPr>
          <p:cNvPr id="5" name="Picture 4">
            <a:extLst>
              <a:ext uri="{FF2B5EF4-FFF2-40B4-BE49-F238E27FC236}">
                <a16:creationId xmlns:a16="http://schemas.microsoft.com/office/drawing/2014/main" id="{B15039D1-14E7-4228-92D3-C2F581E598FD}"/>
              </a:ext>
            </a:extLst>
          </p:cNvPr>
          <p:cNvPicPr>
            <a:picLocks noChangeAspect="1"/>
          </p:cNvPicPr>
          <p:nvPr/>
        </p:nvPicPr>
        <p:blipFill rotWithShape="1">
          <a:blip r:embed="rId2"/>
          <a:srcRect b="11236"/>
          <a:stretch/>
        </p:blipFill>
        <p:spPr>
          <a:xfrm>
            <a:off x="2590800" y="1885950"/>
            <a:ext cx="3803347" cy="2041900"/>
          </a:xfrm>
          <a:prstGeom prst="rect">
            <a:avLst/>
          </a:prstGeom>
        </p:spPr>
      </p:pic>
    </p:spTree>
    <p:extLst>
      <p:ext uri="{BB962C8B-B14F-4D97-AF65-F5344CB8AC3E}">
        <p14:creationId xmlns:p14="http://schemas.microsoft.com/office/powerpoint/2010/main" val="30947714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B772F-9484-4EDB-8A4C-75FFC7D09DDA}"/>
              </a:ext>
            </a:extLst>
          </p:cNvPr>
          <p:cNvSpPr>
            <a:spLocks noGrp="1"/>
          </p:cNvSpPr>
          <p:nvPr>
            <p:ph type="title"/>
          </p:nvPr>
        </p:nvSpPr>
        <p:spPr/>
        <p:txBody>
          <a:bodyPr>
            <a:normAutofit/>
          </a:bodyPr>
          <a:lstStyle/>
          <a:p>
            <a:r>
              <a:rPr lang="en-US" dirty="0"/>
              <a:t>Results: Temporal Aspect-based Analysis</a:t>
            </a:r>
            <a:endParaRPr lang="en-AT" dirty="0"/>
          </a:p>
        </p:txBody>
      </p:sp>
      <p:sp>
        <p:nvSpPr>
          <p:cNvPr id="3" name="Content Placeholder 2">
            <a:extLst>
              <a:ext uri="{FF2B5EF4-FFF2-40B4-BE49-F238E27FC236}">
                <a16:creationId xmlns:a16="http://schemas.microsoft.com/office/drawing/2014/main" id="{B91873A0-FA9E-402E-95A6-C4E3834E0B23}"/>
              </a:ext>
            </a:extLst>
          </p:cNvPr>
          <p:cNvSpPr>
            <a:spLocks noGrp="1"/>
          </p:cNvSpPr>
          <p:nvPr>
            <p:ph idx="1"/>
          </p:nvPr>
        </p:nvSpPr>
        <p:spPr/>
        <p:txBody>
          <a:bodyPr/>
          <a:lstStyle/>
          <a:p>
            <a:endParaRPr lang="en-AT" dirty="0"/>
          </a:p>
        </p:txBody>
      </p:sp>
      <p:pic>
        <p:nvPicPr>
          <p:cNvPr id="4" name="Picture 3">
            <a:extLst>
              <a:ext uri="{FF2B5EF4-FFF2-40B4-BE49-F238E27FC236}">
                <a16:creationId xmlns:a16="http://schemas.microsoft.com/office/drawing/2014/main" id="{23C2D3D6-2236-4482-AA3A-6F6D2434E850}"/>
              </a:ext>
            </a:extLst>
          </p:cNvPr>
          <p:cNvPicPr>
            <a:picLocks noChangeAspect="1"/>
          </p:cNvPicPr>
          <p:nvPr/>
        </p:nvPicPr>
        <p:blipFill rotWithShape="1">
          <a:blip r:embed="rId2"/>
          <a:srcRect b="5860"/>
          <a:stretch/>
        </p:blipFill>
        <p:spPr>
          <a:xfrm>
            <a:off x="1289411" y="1152584"/>
            <a:ext cx="5318692" cy="3095566"/>
          </a:xfrm>
          <a:prstGeom prst="rect">
            <a:avLst/>
          </a:prstGeom>
        </p:spPr>
      </p:pic>
      <p:pic>
        <p:nvPicPr>
          <p:cNvPr id="5" name="Picture 4">
            <a:extLst>
              <a:ext uri="{FF2B5EF4-FFF2-40B4-BE49-F238E27FC236}">
                <a16:creationId xmlns:a16="http://schemas.microsoft.com/office/drawing/2014/main" id="{6A1191EB-0E4F-4FA1-A49A-E616495218BE}"/>
              </a:ext>
            </a:extLst>
          </p:cNvPr>
          <p:cNvPicPr>
            <a:picLocks noChangeAspect="1"/>
          </p:cNvPicPr>
          <p:nvPr/>
        </p:nvPicPr>
        <p:blipFill>
          <a:blip r:embed="rId3"/>
          <a:stretch>
            <a:fillRect/>
          </a:stretch>
        </p:blipFill>
        <p:spPr>
          <a:xfrm>
            <a:off x="5791200" y="3216521"/>
            <a:ext cx="2371966" cy="351559"/>
          </a:xfrm>
          <a:prstGeom prst="rect">
            <a:avLst/>
          </a:prstGeom>
        </p:spPr>
      </p:pic>
      <p:pic>
        <p:nvPicPr>
          <p:cNvPr id="8" name="Picture 7">
            <a:extLst>
              <a:ext uri="{FF2B5EF4-FFF2-40B4-BE49-F238E27FC236}">
                <a16:creationId xmlns:a16="http://schemas.microsoft.com/office/drawing/2014/main" id="{A7A0D324-826E-4578-B7AE-0E7E019F202B}"/>
              </a:ext>
            </a:extLst>
          </p:cNvPr>
          <p:cNvPicPr>
            <a:picLocks noChangeAspect="1"/>
          </p:cNvPicPr>
          <p:nvPr/>
        </p:nvPicPr>
        <p:blipFill>
          <a:blip r:embed="rId4"/>
          <a:stretch>
            <a:fillRect/>
          </a:stretch>
        </p:blipFill>
        <p:spPr>
          <a:xfrm>
            <a:off x="5791200" y="1581151"/>
            <a:ext cx="2438400" cy="392588"/>
          </a:xfrm>
          <a:prstGeom prst="rect">
            <a:avLst/>
          </a:prstGeom>
        </p:spPr>
      </p:pic>
    </p:spTree>
    <p:extLst>
      <p:ext uri="{BB962C8B-B14F-4D97-AF65-F5344CB8AC3E}">
        <p14:creationId xmlns:p14="http://schemas.microsoft.com/office/powerpoint/2010/main" val="238235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ktangel 46">
            <a:extLst>
              <a:ext uri="{FF2B5EF4-FFF2-40B4-BE49-F238E27FC236}">
                <a16:creationId xmlns:a16="http://schemas.microsoft.com/office/drawing/2014/main" id="{D0AEC546-B780-45A4-909E-26E51DFF79E1}"/>
              </a:ext>
            </a:extLst>
          </p:cNvPr>
          <p:cNvSpPr/>
          <p:nvPr/>
        </p:nvSpPr>
        <p:spPr>
          <a:xfrm>
            <a:off x="227428" y="168442"/>
            <a:ext cx="8689144" cy="804638"/>
          </a:xfrm>
          <a:prstGeom prst="rect">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fontAlgn="auto">
              <a:spcBef>
                <a:spcPts val="0"/>
              </a:spcBef>
              <a:spcAft>
                <a:spcPts val="0"/>
              </a:spcAft>
              <a:defRPr/>
            </a:pPr>
            <a:endParaRPr lang="en-US" sz="1350">
              <a:solidFill>
                <a:srgbClr val="FFFFFF"/>
              </a:solidFill>
              <a:latin typeface="Gill Sans MT" panose="020B0502020104020203"/>
            </a:endParaRPr>
          </a:p>
        </p:txBody>
      </p:sp>
      <p:sp>
        <p:nvSpPr>
          <p:cNvPr id="25" name="textruta 24">
            <a:extLst>
              <a:ext uri="{FF2B5EF4-FFF2-40B4-BE49-F238E27FC236}">
                <a16:creationId xmlns:a16="http://schemas.microsoft.com/office/drawing/2014/main" id="{C8383BF7-1006-4BE2-9D16-180ADB5BF581}"/>
              </a:ext>
            </a:extLst>
          </p:cNvPr>
          <p:cNvSpPr txBox="1"/>
          <p:nvPr/>
        </p:nvSpPr>
        <p:spPr>
          <a:xfrm>
            <a:off x="449713" y="1182627"/>
            <a:ext cx="8116981" cy="1488728"/>
          </a:xfrm>
          <a:prstGeom prst="rect">
            <a:avLst/>
          </a:prstGeom>
          <a:noFill/>
          <a:ln>
            <a:noFill/>
          </a:ln>
        </p:spPr>
        <p:txBody>
          <a:bodyPr wrap="square" rtlCol="0">
            <a:noAutofit/>
          </a:bodyPr>
          <a:lstStyle/>
          <a:p>
            <a:pPr defTabSz="342900" fontAlgn="auto">
              <a:spcBef>
                <a:spcPts val="0"/>
              </a:spcBef>
              <a:spcAft>
                <a:spcPts val="0"/>
              </a:spcAft>
              <a:defRPr/>
            </a:pPr>
            <a:endParaRPr lang="sv-SE" sz="1400" dirty="0">
              <a:solidFill>
                <a:prstClr val="black">
                  <a:lumMod val="85000"/>
                  <a:lumOff val="15000"/>
                </a:prstClr>
              </a:solidFill>
              <a:latin typeface="Calibri" panose="020F0502020204030204" pitchFamily="34" charset="0"/>
              <a:ea typeface="+mn-ea"/>
              <a:cs typeface="Calibri" panose="020F0502020204030204" pitchFamily="34" charset="0"/>
            </a:endParaRPr>
          </a:p>
          <a:p>
            <a:pPr marL="257175" indent="-257175">
              <a:spcBef>
                <a:spcPts val="0"/>
              </a:spcBef>
              <a:buClr>
                <a:schemeClr val="dk1"/>
              </a:buClr>
              <a:buSzPts val="2800"/>
              <a:buFont typeface="Arial" panose="020B0604020202020204" pitchFamily="34" charset="0"/>
              <a:buChar char="•"/>
            </a:pPr>
            <a:r>
              <a:rPr lang="fr-FR" sz="1400" dirty="0">
                <a:latin typeface="Calibri" panose="020F0502020204030204" pitchFamily="34" charset="0"/>
                <a:cs typeface="Calibri" panose="020F0502020204030204" pitchFamily="34" charset="0"/>
              </a:rPr>
              <a:t>Natural </a:t>
            </a:r>
            <a:r>
              <a:rPr lang="fr-FR" sz="1400" dirty="0" err="1">
                <a:latin typeface="Calibri" panose="020F0502020204030204" pitchFamily="34" charset="0"/>
                <a:cs typeface="Calibri" panose="020F0502020204030204" pitchFamily="34" charset="0"/>
              </a:rPr>
              <a:t>Language</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Inference</a:t>
            </a:r>
            <a:r>
              <a:rPr lang="fr-FR" sz="1400" dirty="0">
                <a:latin typeface="Calibri" panose="020F0502020204030204" pitchFamily="34" charset="0"/>
                <a:cs typeface="Calibri" panose="020F0502020204030204" pitchFamily="34" charset="0"/>
              </a:rPr>
              <a:t> (NLI): </a:t>
            </a:r>
            <a:r>
              <a:rPr lang="en-US" sz="1400" dirty="0">
                <a:latin typeface="Calibri" panose="020F0502020204030204" pitchFamily="34" charset="0"/>
                <a:cs typeface="Calibri" panose="020F0502020204030204" pitchFamily="34" charset="0"/>
              </a:rPr>
              <a:t> </a:t>
            </a:r>
            <a:r>
              <a:rPr lang="en-US" sz="1400" i="1" dirty="0">
                <a:latin typeface="Calibri" panose="020F0502020204030204" pitchFamily="34" charset="0"/>
                <a:cs typeface="Calibri" panose="020F0502020204030204" pitchFamily="34" charset="0"/>
              </a:rPr>
              <a:t>task of determining the inference relation between two short texts</a:t>
            </a:r>
            <a:endParaRPr lang="fr-FR" sz="1400" i="1" dirty="0">
              <a:latin typeface="Calibri" panose="020F0502020204030204" pitchFamily="34" charset="0"/>
              <a:cs typeface="Calibri" panose="020F0502020204030204" pitchFamily="34" charset="0"/>
            </a:endParaRPr>
          </a:p>
          <a:p>
            <a:pPr marL="257175" indent="-257175">
              <a:spcBef>
                <a:spcPts val="0"/>
              </a:spcBef>
              <a:buClr>
                <a:schemeClr val="dk1"/>
              </a:buClr>
              <a:buSzPts val="2800"/>
              <a:buFont typeface="Arial" panose="020B0604020202020204" pitchFamily="34" charset="0"/>
              <a:buChar char="•"/>
            </a:pPr>
            <a:r>
              <a:rPr lang="fr-FR" sz="1400" dirty="0">
                <a:latin typeface="Calibri" panose="020F0502020204030204" pitchFamily="34" charset="0"/>
                <a:cs typeface="Calibri" panose="020F0502020204030204" pitchFamily="34" charset="0"/>
              </a:rPr>
              <a:t>3 classes: </a:t>
            </a:r>
          </a:p>
          <a:p>
            <a:pPr marL="600075" lvl="1" indent="-257175">
              <a:buClr>
                <a:schemeClr val="dk1"/>
              </a:buClr>
              <a:buSzPts val="2800"/>
              <a:buFont typeface="Arial" panose="020B0604020202020204" pitchFamily="34" charset="0"/>
              <a:buChar char="•"/>
            </a:pPr>
            <a:r>
              <a:rPr lang="fr-FR" sz="1400" dirty="0" err="1">
                <a:latin typeface="Calibri" panose="020F0502020204030204" pitchFamily="34" charset="0"/>
                <a:cs typeface="Calibri" panose="020F0502020204030204" pitchFamily="34" charset="0"/>
              </a:rPr>
              <a:t>Entailment</a:t>
            </a:r>
            <a:endParaRPr lang="fr-FR" sz="1400" dirty="0">
              <a:latin typeface="Calibri" panose="020F0502020204030204" pitchFamily="34" charset="0"/>
              <a:cs typeface="Calibri" panose="020F0502020204030204" pitchFamily="34" charset="0"/>
            </a:endParaRPr>
          </a:p>
          <a:p>
            <a:pPr marL="600075" lvl="1" indent="-257175">
              <a:buClr>
                <a:schemeClr val="dk1"/>
              </a:buClr>
              <a:buSzPts val="2800"/>
              <a:buFont typeface="Arial" panose="020B0604020202020204" pitchFamily="34" charset="0"/>
              <a:buChar char="•"/>
            </a:pPr>
            <a:r>
              <a:rPr lang="fr-FR" sz="1400" dirty="0">
                <a:latin typeface="Calibri" panose="020F0502020204030204" pitchFamily="34" charset="0"/>
                <a:cs typeface="Calibri" panose="020F0502020204030204" pitchFamily="34" charset="0"/>
              </a:rPr>
              <a:t>Contradiction</a:t>
            </a:r>
          </a:p>
          <a:p>
            <a:pPr marL="600075" lvl="1" indent="-257175">
              <a:buClr>
                <a:schemeClr val="dk1"/>
              </a:buClr>
              <a:buSzPts val="2800"/>
              <a:buFont typeface="Arial" panose="020B0604020202020204" pitchFamily="34" charset="0"/>
              <a:buChar char="•"/>
            </a:pPr>
            <a:r>
              <a:rPr lang="fr-FR" sz="1400" dirty="0">
                <a:latin typeface="Calibri" panose="020F0502020204030204" pitchFamily="34" charset="0"/>
                <a:cs typeface="Calibri" panose="020F0502020204030204" pitchFamily="34" charset="0"/>
              </a:rPr>
              <a:t>Neutral</a:t>
            </a:r>
          </a:p>
        </p:txBody>
      </p:sp>
      <p:sp>
        <p:nvSpPr>
          <p:cNvPr id="46" name="textruta 45">
            <a:extLst>
              <a:ext uri="{FF2B5EF4-FFF2-40B4-BE49-F238E27FC236}">
                <a16:creationId xmlns:a16="http://schemas.microsoft.com/office/drawing/2014/main" id="{653860A7-6CC2-4CF5-9F57-834BE42C1DEB}"/>
              </a:ext>
            </a:extLst>
          </p:cNvPr>
          <p:cNvSpPr txBox="1"/>
          <p:nvPr/>
        </p:nvSpPr>
        <p:spPr>
          <a:xfrm>
            <a:off x="517467" y="313083"/>
            <a:ext cx="7652499" cy="923330"/>
          </a:xfrm>
          <a:prstGeom prst="rect">
            <a:avLst/>
          </a:prstGeom>
          <a:noFill/>
        </p:spPr>
        <p:txBody>
          <a:bodyPr wrap="square" rtlCol="0">
            <a:spAutoFit/>
          </a:bodyPr>
          <a:lstStyle/>
          <a:p>
            <a:pPr lvl="0" algn="ctr">
              <a:defRPr/>
            </a:pPr>
            <a:r>
              <a:rPr lang="sv-SE" sz="2700" dirty="0"/>
              <a:t>Natural</a:t>
            </a:r>
            <a:r>
              <a:rPr lang="sv-SE" sz="2700" dirty="0">
                <a:solidFill>
                  <a:prstClr val="black">
                    <a:lumMod val="85000"/>
                    <a:lumOff val="15000"/>
                  </a:prstClr>
                </a:solidFill>
              </a:rPr>
              <a:t> Language Inference (aka. Text Entailment)</a:t>
            </a:r>
            <a:endParaRPr lang="en-US" sz="2700" dirty="0">
              <a:solidFill>
                <a:prstClr val="black">
                  <a:lumMod val="85000"/>
                  <a:lumOff val="15000"/>
                </a:prstClr>
              </a:solidFill>
            </a:endParaRPr>
          </a:p>
        </p:txBody>
      </p:sp>
      <p:sp>
        <p:nvSpPr>
          <p:cNvPr id="3" name="Rectangle 2">
            <a:extLst>
              <a:ext uri="{FF2B5EF4-FFF2-40B4-BE49-F238E27FC236}">
                <a16:creationId xmlns:a16="http://schemas.microsoft.com/office/drawing/2014/main" id="{E1AFECE5-875A-4D04-9194-BD7204EB960B}"/>
              </a:ext>
            </a:extLst>
          </p:cNvPr>
          <p:cNvSpPr/>
          <p:nvPr/>
        </p:nvSpPr>
        <p:spPr>
          <a:xfrm>
            <a:off x="19148" y="4912667"/>
            <a:ext cx="2743059" cy="253916"/>
          </a:xfrm>
          <a:prstGeom prst="rect">
            <a:avLst/>
          </a:prstGeom>
        </p:spPr>
        <p:txBody>
          <a:bodyPr wrap="none">
            <a:spAutoFit/>
          </a:bodyPr>
          <a:lstStyle/>
          <a:p>
            <a:r>
              <a:rPr lang="en-AT" sz="1050" dirty="0"/>
              <a:t>https://nlp.stanford.edu/projects/snli/</a:t>
            </a:r>
          </a:p>
        </p:txBody>
      </p:sp>
      <p:sp>
        <p:nvSpPr>
          <p:cNvPr id="4" name="TextBox 3">
            <a:extLst>
              <a:ext uri="{FF2B5EF4-FFF2-40B4-BE49-F238E27FC236}">
                <a16:creationId xmlns:a16="http://schemas.microsoft.com/office/drawing/2014/main" id="{531365F5-1C01-4D3C-81D0-92D6D9F91014}"/>
              </a:ext>
            </a:extLst>
          </p:cNvPr>
          <p:cNvSpPr txBox="1"/>
          <p:nvPr/>
        </p:nvSpPr>
        <p:spPr>
          <a:xfrm>
            <a:off x="1825891" y="2600199"/>
            <a:ext cx="922047" cy="307777"/>
          </a:xfrm>
          <a:prstGeom prst="rect">
            <a:avLst/>
          </a:prstGeom>
          <a:noFill/>
        </p:spPr>
        <p:txBody>
          <a:bodyPr wrap="none" rtlCol="0">
            <a:spAutoFit/>
          </a:bodyPr>
          <a:lstStyle/>
          <a:p>
            <a:r>
              <a:rPr lang="en-US" sz="1400" b="1" dirty="0"/>
              <a:t>Premise</a:t>
            </a:r>
            <a:endParaRPr lang="en-AT" sz="1400" b="1" dirty="0"/>
          </a:p>
        </p:txBody>
      </p:sp>
      <p:sp>
        <p:nvSpPr>
          <p:cNvPr id="30" name="TextBox 29">
            <a:extLst>
              <a:ext uri="{FF2B5EF4-FFF2-40B4-BE49-F238E27FC236}">
                <a16:creationId xmlns:a16="http://schemas.microsoft.com/office/drawing/2014/main" id="{02D25509-838C-4F6F-848E-A95B1130D5E4}"/>
              </a:ext>
            </a:extLst>
          </p:cNvPr>
          <p:cNvSpPr txBox="1"/>
          <p:nvPr/>
        </p:nvSpPr>
        <p:spPr>
          <a:xfrm>
            <a:off x="4004355" y="2600199"/>
            <a:ext cx="1218603" cy="307777"/>
          </a:xfrm>
          <a:prstGeom prst="rect">
            <a:avLst/>
          </a:prstGeom>
          <a:noFill/>
        </p:spPr>
        <p:txBody>
          <a:bodyPr wrap="none" rtlCol="0">
            <a:spAutoFit/>
          </a:bodyPr>
          <a:lstStyle/>
          <a:p>
            <a:r>
              <a:rPr lang="en-US" sz="1400" b="1" dirty="0"/>
              <a:t>Hypothesis</a:t>
            </a:r>
            <a:endParaRPr lang="en-AT" sz="1400" b="1" dirty="0"/>
          </a:p>
        </p:txBody>
      </p:sp>
      <p:sp>
        <p:nvSpPr>
          <p:cNvPr id="37" name="TextBox 36">
            <a:extLst>
              <a:ext uri="{FF2B5EF4-FFF2-40B4-BE49-F238E27FC236}">
                <a16:creationId xmlns:a16="http://schemas.microsoft.com/office/drawing/2014/main" id="{AE0BD080-53BE-4C8C-9DB1-6868FD362C60}"/>
              </a:ext>
            </a:extLst>
          </p:cNvPr>
          <p:cNvSpPr txBox="1"/>
          <p:nvPr/>
        </p:nvSpPr>
        <p:spPr>
          <a:xfrm>
            <a:off x="6385509" y="2593000"/>
            <a:ext cx="941283" cy="307777"/>
          </a:xfrm>
          <a:prstGeom prst="rect">
            <a:avLst/>
          </a:prstGeom>
          <a:noFill/>
        </p:spPr>
        <p:txBody>
          <a:bodyPr wrap="none" rtlCol="0">
            <a:spAutoFit/>
          </a:bodyPr>
          <a:lstStyle/>
          <a:p>
            <a:r>
              <a:rPr lang="en-US" sz="1400" b="1" dirty="0"/>
              <a:t>Relation</a:t>
            </a:r>
            <a:endParaRPr lang="en-AT" sz="1400" b="1" dirty="0"/>
          </a:p>
        </p:txBody>
      </p:sp>
      <p:graphicFrame>
        <p:nvGraphicFramePr>
          <p:cNvPr id="5" name="Table 4">
            <a:extLst>
              <a:ext uri="{FF2B5EF4-FFF2-40B4-BE49-F238E27FC236}">
                <a16:creationId xmlns:a16="http://schemas.microsoft.com/office/drawing/2014/main" id="{DCDB85C1-9DD8-4705-94DB-A219407305BB}"/>
              </a:ext>
            </a:extLst>
          </p:cNvPr>
          <p:cNvGraphicFramePr>
            <a:graphicFrameLocks noGrp="1"/>
          </p:cNvGraphicFramePr>
          <p:nvPr>
            <p:extLst>
              <p:ext uri="{D42A27DB-BD31-4B8C-83A1-F6EECF244321}">
                <p14:modId xmlns:p14="http://schemas.microsoft.com/office/powerpoint/2010/main" val="2190513842"/>
              </p:ext>
            </p:extLst>
          </p:nvPr>
        </p:nvGraphicFramePr>
        <p:xfrm>
          <a:off x="1061415" y="2974642"/>
          <a:ext cx="6893576" cy="1805940"/>
        </p:xfrm>
        <a:graphic>
          <a:graphicData uri="http://schemas.openxmlformats.org/drawingml/2006/table">
            <a:tbl>
              <a:tblPr/>
              <a:tblGrid>
                <a:gridCol w="2315856">
                  <a:extLst>
                    <a:ext uri="{9D8B030D-6E8A-4147-A177-3AD203B41FA5}">
                      <a16:colId xmlns:a16="http://schemas.microsoft.com/office/drawing/2014/main" val="2757870899"/>
                    </a:ext>
                  </a:extLst>
                </a:gridCol>
                <a:gridCol w="2288860">
                  <a:extLst>
                    <a:ext uri="{9D8B030D-6E8A-4147-A177-3AD203B41FA5}">
                      <a16:colId xmlns:a16="http://schemas.microsoft.com/office/drawing/2014/main" val="1752568172"/>
                    </a:ext>
                  </a:extLst>
                </a:gridCol>
                <a:gridCol w="2288860">
                  <a:extLst>
                    <a:ext uri="{9D8B030D-6E8A-4147-A177-3AD203B41FA5}">
                      <a16:colId xmlns:a16="http://schemas.microsoft.com/office/drawing/2014/main" val="3309955000"/>
                    </a:ext>
                  </a:extLst>
                </a:gridCol>
              </a:tblGrid>
              <a:tr h="636270">
                <a:tc>
                  <a:txBody>
                    <a:bodyPr/>
                    <a:lstStyle/>
                    <a:p>
                      <a:pPr algn="ctr"/>
                      <a:r>
                        <a:rPr lang="en-US" sz="1100" dirty="0">
                          <a:effectLst/>
                          <a:latin typeface="Calibri" panose="020F0502020204030204" pitchFamily="34" charset="0"/>
                          <a:cs typeface="Calibri" panose="020F0502020204030204" pitchFamily="34" charset="0"/>
                        </a:rPr>
                        <a:t> A soccer game with multiple males playing.</a:t>
                      </a:r>
                    </a:p>
                  </a:txBody>
                  <a:tcPr marL="9525" marR="9525" marT="9525" marB="9525"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100" dirty="0">
                          <a:effectLst/>
                          <a:latin typeface="Calibri" panose="020F0502020204030204" pitchFamily="34" charset="0"/>
                          <a:cs typeface="Calibri" panose="020F0502020204030204" pitchFamily="34" charset="0"/>
                        </a:rPr>
                        <a:t> Some men are playing a sport.</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en-US" sz="1100" b="1" dirty="0">
                        <a:solidFill>
                          <a:srgbClr val="0070C0"/>
                        </a:solidFill>
                        <a:effectLst/>
                        <a:latin typeface="Calibri" panose="020F0502020204030204" pitchFamily="34" charset="0"/>
                        <a:cs typeface="Calibri" panose="020F0502020204030204" pitchFamily="34" charset="0"/>
                      </a:endParaRPr>
                    </a:p>
                    <a:p>
                      <a:pPr algn="ctr"/>
                      <a:r>
                        <a:rPr lang="en-US" sz="1100" b="1" cap="all" baseline="0" dirty="0">
                          <a:solidFill>
                            <a:srgbClr val="0070C0"/>
                          </a:solidFill>
                          <a:effectLst/>
                          <a:latin typeface="Calibri" panose="020F0502020204030204" pitchFamily="34" charset="0"/>
                          <a:cs typeface="Calibri" panose="020F0502020204030204" pitchFamily="34" charset="0"/>
                        </a:rPr>
                        <a:t>Entailment</a:t>
                      </a:r>
                      <a:br>
                        <a:rPr lang="en-US" sz="1100" b="1" dirty="0">
                          <a:solidFill>
                            <a:srgbClr val="0070C0"/>
                          </a:solidFill>
                          <a:effectLst/>
                          <a:latin typeface="Calibri" panose="020F0502020204030204" pitchFamily="34" charset="0"/>
                          <a:cs typeface="Calibri" panose="020F0502020204030204" pitchFamily="34" charset="0"/>
                        </a:rPr>
                      </a:br>
                      <a:endParaRPr lang="en-US" sz="1100" b="1" dirty="0">
                        <a:solidFill>
                          <a:srgbClr val="0070C0"/>
                        </a:solidFill>
                        <a:effectLst/>
                        <a:latin typeface="Calibri" panose="020F0502020204030204" pitchFamily="34" charset="0"/>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804182144"/>
                  </a:ext>
                </a:extLst>
              </a:tr>
              <a:tr h="636270">
                <a:tc>
                  <a:txBody>
                    <a:bodyPr/>
                    <a:lstStyle/>
                    <a:p>
                      <a:pPr algn="ctr"/>
                      <a:r>
                        <a:rPr lang="en-US" sz="1100" dirty="0">
                          <a:effectLst/>
                          <a:latin typeface="Calibri" panose="020F0502020204030204" pitchFamily="34" charset="0"/>
                          <a:cs typeface="Calibri" panose="020F0502020204030204" pitchFamily="34" charset="0"/>
                        </a:rPr>
                        <a:t> A black race car starts up in front of a crowd of people.</a:t>
                      </a:r>
                    </a:p>
                  </a:txBody>
                  <a:tcPr marL="9525" marR="9525" marT="9525" marB="9525"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US" sz="1100" dirty="0">
                          <a:effectLst/>
                          <a:latin typeface="Calibri" panose="020F0502020204030204" pitchFamily="34" charset="0"/>
                          <a:cs typeface="Calibri" panose="020F0502020204030204" pitchFamily="34" charset="0"/>
                        </a:rPr>
                        <a:t> A man is driving down a lonely road.</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endParaRPr lang="fr-FR" sz="1100" b="1" dirty="0">
                        <a:solidFill>
                          <a:srgbClr val="0070C0"/>
                        </a:solidFill>
                        <a:effectLst/>
                        <a:latin typeface="Calibri" panose="020F0502020204030204" pitchFamily="34" charset="0"/>
                        <a:cs typeface="Calibri" panose="020F0502020204030204" pitchFamily="34" charset="0"/>
                      </a:endParaRPr>
                    </a:p>
                    <a:p>
                      <a:pPr algn="ctr"/>
                      <a:r>
                        <a:rPr lang="fr-FR" sz="1100" b="1" cap="all" baseline="0" dirty="0">
                          <a:solidFill>
                            <a:srgbClr val="0070C0"/>
                          </a:solidFill>
                          <a:effectLst/>
                          <a:latin typeface="Calibri" panose="020F0502020204030204" pitchFamily="34" charset="0"/>
                          <a:cs typeface="Calibri" panose="020F0502020204030204" pitchFamily="34" charset="0"/>
                        </a:rPr>
                        <a:t>Contradiction</a:t>
                      </a:r>
                      <a:br>
                        <a:rPr lang="fr-FR" sz="1100" b="1" dirty="0">
                          <a:solidFill>
                            <a:srgbClr val="0070C0"/>
                          </a:solidFill>
                          <a:effectLst/>
                          <a:latin typeface="Calibri" panose="020F0502020204030204" pitchFamily="34" charset="0"/>
                          <a:cs typeface="Calibri" panose="020F0502020204030204" pitchFamily="34" charset="0"/>
                        </a:rPr>
                      </a:br>
                      <a:endParaRPr lang="fr-FR" sz="1100" b="1" dirty="0">
                        <a:solidFill>
                          <a:srgbClr val="0070C0"/>
                        </a:solidFill>
                        <a:effectLst/>
                        <a:latin typeface="Calibri" panose="020F0502020204030204" pitchFamily="34" charset="0"/>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34070947"/>
                  </a:ext>
                </a:extLst>
              </a:tr>
              <a:tr h="533400">
                <a:tc>
                  <a:txBody>
                    <a:bodyPr/>
                    <a:lstStyle/>
                    <a:p>
                      <a:pPr algn="ctr"/>
                      <a:r>
                        <a:rPr lang="en-US" sz="1100" dirty="0">
                          <a:effectLst/>
                          <a:latin typeface="Calibri" panose="020F0502020204030204" pitchFamily="34" charset="0"/>
                          <a:cs typeface="Calibri" panose="020F0502020204030204" pitchFamily="34" charset="0"/>
                        </a:rPr>
                        <a:t> A smiling costumed woman is holding an umbrella.</a:t>
                      </a:r>
                    </a:p>
                  </a:txBody>
                  <a:tcPr marL="9525" marR="9525" marT="9525" marB="9525"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lumMod val="85000"/>
                      </a:schemeClr>
                    </a:solidFill>
                  </a:tcPr>
                </a:tc>
                <a:tc>
                  <a:txBody>
                    <a:bodyPr/>
                    <a:lstStyle/>
                    <a:p>
                      <a:pPr algn="ctr"/>
                      <a:r>
                        <a:rPr lang="en-US" sz="1100" dirty="0">
                          <a:effectLst/>
                          <a:latin typeface="Calibri" panose="020F0502020204030204" pitchFamily="34" charset="0"/>
                          <a:cs typeface="Calibri" panose="020F0502020204030204" pitchFamily="34" charset="0"/>
                        </a:rPr>
                        <a:t> A happy woman in a fairy costume holds an umbrella.</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bg1">
                        <a:lumMod val="85000"/>
                      </a:schemeClr>
                    </a:solidFill>
                  </a:tcPr>
                </a:tc>
                <a:tc>
                  <a:txBody>
                    <a:bodyPr/>
                    <a:lstStyle/>
                    <a:p>
                      <a:pPr algn="ctr"/>
                      <a:endParaRPr lang="pt-BR" sz="1100" b="1" cap="all" baseline="0" dirty="0">
                        <a:solidFill>
                          <a:srgbClr val="0070C0"/>
                        </a:solidFill>
                        <a:effectLst/>
                        <a:latin typeface="Calibri" panose="020F0502020204030204" pitchFamily="34" charset="0"/>
                        <a:cs typeface="Calibri" panose="020F0502020204030204" pitchFamily="34" charset="0"/>
                      </a:endParaRPr>
                    </a:p>
                    <a:p>
                      <a:pPr algn="ctr"/>
                      <a:r>
                        <a:rPr lang="pt-BR" sz="1100" b="1" cap="all" baseline="0" dirty="0">
                          <a:solidFill>
                            <a:srgbClr val="0070C0"/>
                          </a:solidFill>
                          <a:effectLst/>
                          <a:latin typeface="Calibri" panose="020F0502020204030204" pitchFamily="34" charset="0"/>
                          <a:cs typeface="Calibri" panose="020F0502020204030204" pitchFamily="34" charset="0"/>
                        </a:rPr>
                        <a:t>Neutral</a:t>
                      </a:r>
                      <a:br>
                        <a:rPr lang="pt-BR" sz="1100" b="1" dirty="0">
                          <a:solidFill>
                            <a:srgbClr val="0070C0"/>
                          </a:solidFill>
                          <a:effectLst/>
                          <a:latin typeface="Calibri" panose="020F0502020204030204" pitchFamily="34" charset="0"/>
                          <a:cs typeface="Calibri" panose="020F0502020204030204" pitchFamily="34" charset="0"/>
                        </a:rPr>
                      </a:br>
                      <a:endParaRPr lang="pt-BR" sz="1100" b="1" dirty="0">
                        <a:solidFill>
                          <a:srgbClr val="0070C0"/>
                        </a:solidFill>
                        <a:effectLst/>
                        <a:latin typeface="Calibri" panose="020F0502020204030204" pitchFamily="34" charset="0"/>
                        <a:cs typeface="Calibri" panose="020F0502020204030204" pitchFamily="34" charset="0"/>
                      </a:endParaRPr>
                    </a:p>
                  </a:txBody>
                  <a:tcPr marL="9525" marR="9525" marT="9525" marB="9525"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bg1">
                        <a:lumMod val="85000"/>
                      </a:schemeClr>
                    </a:solidFill>
                  </a:tcPr>
                </a:tc>
                <a:extLst>
                  <a:ext uri="{0D108BD9-81ED-4DB2-BD59-A6C34878D82A}">
                    <a16:rowId xmlns:a16="http://schemas.microsoft.com/office/drawing/2014/main" val="1402363778"/>
                  </a:ext>
                </a:extLst>
              </a:tr>
            </a:tbl>
          </a:graphicData>
        </a:graphic>
      </p:graphicFrame>
    </p:spTree>
    <p:extLst>
      <p:ext uri="{BB962C8B-B14F-4D97-AF65-F5344CB8AC3E}">
        <p14:creationId xmlns:p14="http://schemas.microsoft.com/office/powerpoint/2010/main" val="3225970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74DAB-9D61-4797-8779-D598AE93E673}"/>
              </a:ext>
            </a:extLst>
          </p:cNvPr>
          <p:cNvSpPr>
            <a:spLocks noGrp="1"/>
          </p:cNvSpPr>
          <p:nvPr>
            <p:ph type="title"/>
          </p:nvPr>
        </p:nvSpPr>
        <p:spPr/>
        <p:txBody>
          <a:bodyPr/>
          <a:lstStyle/>
          <a:p>
            <a:endParaRPr lang="en-AT"/>
          </a:p>
        </p:txBody>
      </p:sp>
      <p:sp>
        <p:nvSpPr>
          <p:cNvPr id="3" name="Content Placeholder 2">
            <a:extLst>
              <a:ext uri="{FF2B5EF4-FFF2-40B4-BE49-F238E27FC236}">
                <a16:creationId xmlns:a16="http://schemas.microsoft.com/office/drawing/2014/main" id="{2DE4668F-CB38-4960-AC2F-3348081FE49A}"/>
              </a:ext>
            </a:extLst>
          </p:cNvPr>
          <p:cNvSpPr>
            <a:spLocks noGrp="1"/>
          </p:cNvSpPr>
          <p:nvPr>
            <p:ph idx="1"/>
          </p:nvPr>
        </p:nvSpPr>
        <p:spPr/>
        <p:txBody>
          <a:bodyPr/>
          <a:lstStyle/>
          <a:p>
            <a:endParaRPr lang="en-AT"/>
          </a:p>
        </p:txBody>
      </p:sp>
      <p:pic>
        <p:nvPicPr>
          <p:cNvPr id="5" name="Picture 4">
            <a:extLst>
              <a:ext uri="{FF2B5EF4-FFF2-40B4-BE49-F238E27FC236}">
                <a16:creationId xmlns:a16="http://schemas.microsoft.com/office/drawing/2014/main" id="{009C9E42-26B1-4FF0-B470-EDDE1F7091F8}"/>
              </a:ext>
            </a:extLst>
          </p:cNvPr>
          <p:cNvPicPr>
            <a:picLocks noChangeAspect="1"/>
          </p:cNvPicPr>
          <p:nvPr/>
        </p:nvPicPr>
        <p:blipFill>
          <a:blip r:embed="rId2"/>
          <a:stretch>
            <a:fillRect/>
          </a:stretch>
        </p:blipFill>
        <p:spPr>
          <a:xfrm>
            <a:off x="5032135" y="2991738"/>
            <a:ext cx="2819165" cy="1823894"/>
          </a:xfrm>
          <a:prstGeom prst="rect">
            <a:avLst/>
          </a:prstGeom>
        </p:spPr>
      </p:pic>
    </p:spTree>
    <p:extLst>
      <p:ext uri="{BB962C8B-B14F-4D97-AF65-F5344CB8AC3E}">
        <p14:creationId xmlns:p14="http://schemas.microsoft.com/office/powerpoint/2010/main" val="11844884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799B-2E39-446F-A40C-61F5EB401B48}"/>
              </a:ext>
            </a:extLst>
          </p:cNvPr>
          <p:cNvSpPr>
            <a:spLocks noGrp="1"/>
          </p:cNvSpPr>
          <p:nvPr>
            <p:ph type="title"/>
          </p:nvPr>
        </p:nvSpPr>
        <p:spPr>
          <a:xfrm>
            <a:off x="628931" y="187631"/>
            <a:ext cx="8134350" cy="994172"/>
          </a:xfrm>
        </p:spPr>
        <p:txBody>
          <a:bodyPr/>
          <a:lstStyle/>
          <a:p>
            <a:r>
              <a:rPr lang="en-US" dirty="0"/>
              <a:t>Analyzing Temporal Reasoning Abilities of LLMs [EMNLP‘23]</a:t>
            </a:r>
            <a:endParaRPr lang="en-AT" dirty="0"/>
          </a:p>
        </p:txBody>
      </p:sp>
      <p:pic>
        <p:nvPicPr>
          <p:cNvPr id="5" name="Picture 4">
            <a:extLst>
              <a:ext uri="{FF2B5EF4-FFF2-40B4-BE49-F238E27FC236}">
                <a16:creationId xmlns:a16="http://schemas.microsoft.com/office/drawing/2014/main" id="{015F8596-7A1C-4D4F-BB89-6C6115BD0BB2}"/>
              </a:ext>
            </a:extLst>
          </p:cNvPr>
          <p:cNvPicPr>
            <a:picLocks noChangeAspect="1"/>
          </p:cNvPicPr>
          <p:nvPr/>
        </p:nvPicPr>
        <p:blipFill rotWithShape="1">
          <a:blip r:embed="rId2"/>
          <a:srcRect b="20897"/>
          <a:stretch/>
        </p:blipFill>
        <p:spPr>
          <a:xfrm>
            <a:off x="1828800" y="1356646"/>
            <a:ext cx="5004886" cy="1056637"/>
          </a:xfrm>
          <a:prstGeom prst="rect">
            <a:avLst/>
          </a:prstGeom>
        </p:spPr>
      </p:pic>
      <p:pic>
        <p:nvPicPr>
          <p:cNvPr id="10" name="Picture 9">
            <a:extLst>
              <a:ext uri="{FF2B5EF4-FFF2-40B4-BE49-F238E27FC236}">
                <a16:creationId xmlns:a16="http://schemas.microsoft.com/office/drawing/2014/main" id="{7169E70D-247F-40B0-90AE-5DB47696FDAD}"/>
              </a:ext>
            </a:extLst>
          </p:cNvPr>
          <p:cNvPicPr>
            <a:picLocks noChangeAspect="1"/>
          </p:cNvPicPr>
          <p:nvPr/>
        </p:nvPicPr>
        <p:blipFill rotWithShape="1">
          <a:blip r:embed="rId3"/>
          <a:srcRect b="21965"/>
          <a:stretch/>
        </p:blipFill>
        <p:spPr>
          <a:xfrm>
            <a:off x="1524000" y="3110953"/>
            <a:ext cx="6159689" cy="1317903"/>
          </a:xfrm>
          <a:prstGeom prst="rect">
            <a:avLst/>
          </a:prstGeom>
        </p:spPr>
      </p:pic>
      <p:pic>
        <p:nvPicPr>
          <p:cNvPr id="11" name="Picture 10">
            <a:extLst>
              <a:ext uri="{FF2B5EF4-FFF2-40B4-BE49-F238E27FC236}">
                <a16:creationId xmlns:a16="http://schemas.microsoft.com/office/drawing/2014/main" id="{D5163DC4-C936-4CDF-B715-B91CE1832BCC}"/>
              </a:ext>
            </a:extLst>
          </p:cNvPr>
          <p:cNvPicPr>
            <a:picLocks noChangeAspect="1"/>
          </p:cNvPicPr>
          <p:nvPr/>
        </p:nvPicPr>
        <p:blipFill>
          <a:blip r:embed="rId4"/>
          <a:stretch>
            <a:fillRect/>
          </a:stretch>
        </p:blipFill>
        <p:spPr>
          <a:xfrm>
            <a:off x="535587" y="2646514"/>
            <a:ext cx="2338536" cy="376649"/>
          </a:xfrm>
          <a:prstGeom prst="rect">
            <a:avLst/>
          </a:prstGeom>
        </p:spPr>
      </p:pic>
      <p:pic>
        <p:nvPicPr>
          <p:cNvPr id="12" name="Picture 11">
            <a:extLst>
              <a:ext uri="{FF2B5EF4-FFF2-40B4-BE49-F238E27FC236}">
                <a16:creationId xmlns:a16="http://schemas.microsoft.com/office/drawing/2014/main" id="{F844B152-ED5C-4022-84AA-E1B13D27D731}"/>
              </a:ext>
            </a:extLst>
          </p:cNvPr>
          <p:cNvPicPr>
            <a:picLocks noChangeAspect="1"/>
          </p:cNvPicPr>
          <p:nvPr/>
        </p:nvPicPr>
        <p:blipFill>
          <a:blip r:embed="rId5"/>
          <a:stretch>
            <a:fillRect/>
          </a:stretch>
        </p:blipFill>
        <p:spPr>
          <a:xfrm>
            <a:off x="914400" y="4395231"/>
            <a:ext cx="2503995" cy="266856"/>
          </a:xfrm>
          <a:prstGeom prst="rect">
            <a:avLst/>
          </a:prstGeom>
        </p:spPr>
      </p:pic>
      <p:pic>
        <p:nvPicPr>
          <p:cNvPr id="13" name="Picture 12">
            <a:extLst>
              <a:ext uri="{FF2B5EF4-FFF2-40B4-BE49-F238E27FC236}">
                <a16:creationId xmlns:a16="http://schemas.microsoft.com/office/drawing/2014/main" id="{F5CBD6BC-7862-4832-B45E-BB8BED53BD52}"/>
              </a:ext>
            </a:extLst>
          </p:cNvPr>
          <p:cNvPicPr>
            <a:picLocks noChangeAspect="1"/>
          </p:cNvPicPr>
          <p:nvPr/>
        </p:nvPicPr>
        <p:blipFill>
          <a:blip r:embed="rId6"/>
          <a:stretch>
            <a:fillRect/>
          </a:stretch>
        </p:blipFill>
        <p:spPr>
          <a:xfrm>
            <a:off x="6096000" y="2648370"/>
            <a:ext cx="2338536" cy="365922"/>
          </a:xfrm>
          <a:prstGeom prst="rect">
            <a:avLst/>
          </a:prstGeom>
        </p:spPr>
      </p:pic>
      <p:pic>
        <p:nvPicPr>
          <p:cNvPr id="14" name="Picture 13">
            <a:extLst>
              <a:ext uri="{FF2B5EF4-FFF2-40B4-BE49-F238E27FC236}">
                <a16:creationId xmlns:a16="http://schemas.microsoft.com/office/drawing/2014/main" id="{62F0DDFD-BCDC-4572-B11A-878166A8E56F}"/>
              </a:ext>
            </a:extLst>
          </p:cNvPr>
          <p:cNvPicPr>
            <a:picLocks noChangeAspect="1"/>
          </p:cNvPicPr>
          <p:nvPr/>
        </p:nvPicPr>
        <p:blipFill>
          <a:blip r:embed="rId7"/>
          <a:stretch>
            <a:fillRect/>
          </a:stretch>
        </p:blipFill>
        <p:spPr>
          <a:xfrm>
            <a:off x="6477000" y="4434597"/>
            <a:ext cx="2523745" cy="238853"/>
          </a:xfrm>
          <a:prstGeom prst="rect">
            <a:avLst/>
          </a:prstGeom>
        </p:spPr>
      </p:pic>
      <p:sp>
        <p:nvSpPr>
          <p:cNvPr id="15" name="Rectangle 14">
            <a:extLst>
              <a:ext uri="{FF2B5EF4-FFF2-40B4-BE49-F238E27FC236}">
                <a16:creationId xmlns:a16="http://schemas.microsoft.com/office/drawing/2014/main" id="{CB2CE6B0-CE7F-4E53-AE58-5673C557B121}"/>
              </a:ext>
            </a:extLst>
          </p:cNvPr>
          <p:cNvSpPr/>
          <p:nvPr/>
        </p:nvSpPr>
        <p:spPr>
          <a:xfrm>
            <a:off x="-76200" y="4823996"/>
            <a:ext cx="8686800" cy="338554"/>
          </a:xfrm>
          <a:prstGeom prst="rect">
            <a:avLst/>
          </a:prstGeom>
        </p:spPr>
        <p:txBody>
          <a:bodyPr wrap="square">
            <a:spAutoFit/>
          </a:bodyPr>
          <a:lstStyle/>
          <a:p>
            <a:r>
              <a:rPr lang="en-US" sz="800" dirty="0">
                <a:solidFill>
                  <a:srgbClr val="252525"/>
                </a:solidFill>
                <a:latin typeface="arial" panose="020B0604020202020204" pitchFamily="34" charset="0"/>
              </a:rPr>
              <a:t>Raghav Jain, </a:t>
            </a:r>
            <a:r>
              <a:rPr lang="en-US" sz="800" dirty="0" err="1">
                <a:solidFill>
                  <a:srgbClr val="252525"/>
                </a:solidFill>
                <a:latin typeface="arial" panose="020B0604020202020204" pitchFamily="34" charset="0"/>
              </a:rPr>
              <a:t>Daivik</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Sojitra</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Arkadeep</a:t>
            </a:r>
            <a:r>
              <a:rPr lang="en-US" sz="800" dirty="0">
                <a:solidFill>
                  <a:srgbClr val="252525"/>
                </a:solidFill>
                <a:latin typeface="arial" panose="020B0604020202020204" pitchFamily="34" charset="0"/>
              </a:rPr>
              <a:t> Acharya, </a:t>
            </a:r>
            <a:r>
              <a:rPr lang="en-US" sz="800" dirty="0" err="1">
                <a:solidFill>
                  <a:srgbClr val="252525"/>
                </a:solidFill>
                <a:latin typeface="arial" panose="020B0604020202020204" pitchFamily="34" charset="0"/>
              </a:rPr>
              <a:t>Sriparna</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Saha</a:t>
            </a:r>
            <a:r>
              <a:rPr lang="en-US" sz="800" dirty="0">
                <a:solidFill>
                  <a:srgbClr val="252525"/>
                </a:solidFill>
                <a:latin typeface="arial" panose="020B0604020202020204" pitchFamily="34" charset="0"/>
              </a:rPr>
              <a:t>, Adam Jatowt, </a:t>
            </a:r>
            <a:r>
              <a:rPr lang="en-US" sz="800" dirty="0" err="1">
                <a:solidFill>
                  <a:srgbClr val="252525"/>
                </a:solidFill>
                <a:latin typeface="arial" panose="020B0604020202020204" pitchFamily="34" charset="0"/>
              </a:rPr>
              <a:t>Sandipan</a:t>
            </a:r>
            <a:r>
              <a:rPr lang="en-US" sz="800" dirty="0">
                <a:solidFill>
                  <a:srgbClr val="252525"/>
                </a:solidFill>
                <a:latin typeface="arial" panose="020B0604020202020204" pitchFamily="34" charset="0"/>
              </a:rPr>
              <a:t> </a:t>
            </a:r>
            <a:r>
              <a:rPr lang="en-US" sz="800" dirty="0" err="1">
                <a:solidFill>
                  <a:srgbClr val="252525"/>
                </a:solidFill>
                <a:latin typeface="arial" panose="020B0604020202020204" pitchFamily="34" charset="0"/>
              </a:rPr>
              <a:t>Dandapat</a:t>
            </a:r>
            <a:r>
              <a:rPr lang="en-US" sz="800" dirty="0">
                <a:solidFill>
                  <a:srgbClr val="252525"/>
                </a:solidFill>
                <a:latin typeface="arial" panose="020B0604020202020204" pitchFamily="34" charset="0"/>
              </a:rPr>
              <a:t>: </a:t>
            </a:r>
            <a:r>
              <a:rPr lang="en-US" sz="800" i="1" dirty="0">
                <a:solidFill>
                  <a:srgbClr val="252525"/>
                </a:solidFill>
                <a:latin typeface="arial" panose="020B0604020202020204" pitchFamily="34" charset="0"/>
              </a:rPr>
              <a:t>Do Language Models Have a Common Sense regarding Time? Revisiting Temporal Commonsense Reasoning in the Era of Large Language Models</a:t>
            </a:r>
            <a:r>
              <a:rPr lang="en-US" sz="800" dirty="0">
                <a:solidFill>
                  <a:srgbClr val="252525"/>
                </a:solidFill>
                <a:latin typeface="arial" panose="020B0604020202020204" pitchFamily="34" charset="0"/>
              </a:rPr>
              <a:t>, Proc. of EMNLP 2023</a:t>
            </a:r>
            <a:endParaRPr lang="en-AT" sz="800" dirty="0"/>
          </a:p>
        </p:txBody>
      </p:sp>
    </p:spTree>
    <p:extLst>
      <p:ext uri="{BB962C8B-B14F-4D97-AF65-F5344CB8AC3E}">
        <p14:creationId xmlns:p14="http://schemas.microsoft.com/office/powerpoint/2010/main" val="27415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7359-1DD8-452D-B23B-DF352A3AAEEE}"/>
              </a:ext>
            </a:extLst>
          </p:cNvPr>
          <p:cNvSpPr>
            <a:spLocks noGrp="1"/>
          </p:cNvSpPr>
          <p:nvPr>
            <p:ph type="title"/>
          </p:nvPr>
        </p:nvSpPr>
        <p:spPr/>
        <p:txBody>
          <a:bodyPr/>
          <a:lstStyle/>
          <a:p>
            <a:r>
              <a:rPr lang="en-US" dirty="0"/>
              <a:t>Temporal Commonsense Reasoning Research Area</a:t>
            </a:r>
            <a:endParaRPr lang="en-AT" dirty="0"/>
          </a:p>
        </p:txBody>
      </p:sp>
      <p:sp>
        <p:nvSpPr>
          <p:cNvPr id="3" name="Content Placeholder 2">
            <a:extLst>
              <a:ext uri="{FF2B5EF4-FFF2-40B4-BE49-F238E27FC236}">
                <a16:creationId xmlns:a16="http://schemas.microsoft.com/office/drawing/2014/main" id="{7BE98A0B-566D-46F5-A1EC-282688EDC17A}"/>
              </a:ext>
            </a:extLst>
          </p:cNvPr>
          <p:cNvSpPr>
            <a:spLocks noGrp="1"/>
          </p:cNvSpPr>
          <p:nvPr>
            <p:ph idx="1"/>
          </p:nvPr>
        </p:nvSpPr>
        <p:spPr/>
        <p:txBody>
          <a:bodyPr/>
          <a:lstStyle/>
          <a:p>
            <a:endParaRPr lang="en-AT" dirty="0"/>
          </a:p>
        </p:txBody>
      </p:sp>
      <p:pic>
        <p:nvPicPr>
          <p:cNvPr id="4" name="Picture 3">
            <a:extLst>
              <a:ext uri="{FF2B5EF4-FFF2-40B4-BE49-F238E27FC236}">
                <a16:creationId xmlns:a16="http://schemas.microsoft.com/office/drawing/2014/main" id="{0C8C96D2-9DE4-4682-9AC8-D12CFAF8CAC0}"/>
              </a:ext>
            </a:extLst>
          </p:cNvPr>
          <p:cNvPicPr>
            <a:picLocks noChangeAspect="1"/>
          </p:cNvPicPr>
          <p:nvPr/>
        </p:nvPicPr>
        <p:blipFill>
          <a:blip r:embed="rId2"/>
          <a:stretch>
            <a:fillRect/>
          </a:stretch>
        </p:blipFill>
        <p:spPr>
          <a:xfrm>
            <a:off x="352015" y="1428750"/>
            <a:ext cx="4219985" cy="2482111"/>
          </a:xfrm>
          <a:prstGeom prst="rect">
            <a:avLst/>
          </a:prstGeom>
        </p:spPr>
      </p:pic>
      <p:sp>
        <p:nvSpPr>
          <p:cNvPr id="5" name="Rectangle 4">
            <a:extLst>
              <a:ext uri="{FF2B5EF4-FFF2-40B4-BE49-F238E27FC236}">
                <a16:creationId xmlns:a16="http://schemas.microsoft.com/office/drawing/2014/main" id="{A6647FAD-D448-4009-85FA-D5E5BA6A04B8}"/>
              </a:ext>
            </a:extLst>
          </p:cNvPr>
          <p:cNvSpPr/>
          <p:nvPr/>
        </p:nvSpPr>
        <p:spPr>
          <a:xfrm>
            <a:off x="0" y="4928056"/>
            <a:ext cx="7620000" cy="215444"/>
          </a:xfrm>
          <a:prstGeom prst="rect">
            <a:avLst/>
          </a:prstGeom>
        </p:spPr>
        <p:txBody>
          <a:bodyPr wrap="square">
            <a:spAutoFit/>
          </a:bodyPr>
          <a:lstStyle/>
          <a:p>
            <a:r>
              <a:rPr lang="en-US" sz="800" dirty="0">
                <a:solidFill>
                  <a:srgbClr val="212121"/>
                </a:solidFill>
                <a:latin typeface="wf_segoe-ui_normal"/>
              </a:rPr>
              <a:t>G. Wenzel, A. Jatowt: “An Overview of Temporal Commonsense Reasoning and Acquisition”, 2023, </a:t>
            </a:r>
            <a:r>
              <a:rPr lang="en-US" sz="800" dirty="0" err="1">
                <a:solidFill>
                  <a:srgbClr val="212121"/>
                </a:solidFill>
                <a:latin typeface="wf_segoe-ui_normal"/>
              </a:rPr>
              <a:t>arxiv</a:t>
            </a:r>
            <a:endParaRPr lang="en-AT" sz="800" dirty="0"/>
          </a:p>
        </p:txBody>
      </p:sp>
      <p:pic>
        <p:nvPicPr>
          <p:cNvPr id="6" name="Picture 5">
            <a:extLst>
              <a:ext uri="{FF2B5EF4-FFF2-40B4-BE49-F238E27FC236}">
                <a16:creationId xmlns:a16="http://schemas.microsoft.com/office/drawing/2014/main" id="{0C855AEE-F4E2-4B8D-B307-231E70AF5279}"/>
              </a:ext>
            </a:extLst>
          </p:cNvPr>
          <p:cNvPicPr>
            <a:picLocks noChangeAspect="1"/>
          </p:cNvPicPr>
          <p:nvPr/>
        </p:nvPicPr>
        <p:blipFill>
          <a:blip r:embed="rId3"/>
          <a:stretch>
            <a:fillRect/>
          </a:stretch>
        </p:blipFill>
        <p:spPr>
          <a:xfrm>
            <a:off x="5345910" y="1268018"/>
            <a:ext cx="3526169" cy="1151332"/>
          </a:xfrm>
          <a:prstGeom prst="rect">
            <a:avLst/>
          </a:prstGeom>
        </p:spPr>
      </p:pic>
      <p:pic>
        <p:nvPicPr>
          <p:cNvPr id="7" name="Picture 6">
            <a:extLst>
              <a:ext uri="{FF2B5EF4-FFF2-40B4-BE49-F238E27FC236}">
                <a16:creationId xmlns:a16="http://schemas.microsoft.com/office/drawing/2014/main" id="{4C2AE196-3165-4A92-9A08-810FEB68F3F0}"/>
              </a:ext>
            </a:extLst>
          </p:cNvPr>
          <p:cNvPicPr>
            <a:picLocks noChangeAspect="1"/>
          </p:cNvPicPr>
          <p:nvPr/>
        </p:nvPicPr>
        <p:blipFill>
          <a:blip r:embed="rId4"/>
          <a:stretch>
            <a:fillRect/>
          </a:stretch>
        </p:blipFill>
        <p:spPr>
          <a:xfrm>
            <a:off x="5345910" y="2835716"/>
            <a:ext cx="3213151" cy="1075146"/>
          </a:xfrm>
          <a:prstGeom prst="rect">
            <a:avLst/>
          </a:prstGeom>
        </p:spPr>
      </p:pic>
    </p:spTree>
    <p:extLst>
      <p:ext uri="{BB962C8B-B14F-4D97-AF65-F5344CB8AC3E}">
        <p14:creationId xmlns:p14="http://schemas.microsoft.com/office/powerpoint/2010/main" val="6995481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AD36B-828E-4622-A970-4CFE849F4838}"/>
              </a:ext>
            </a:extLst>
          </p:cNvPr>
          <p:cNvSpPr>
            <a:spLocks noGrp="1"/>
          </p:cNvSpPr>
          <p:nvPr>
            <p:ph type="title"/>
          </p:nvPr>
        </p:nvSpPr>
        <p:spPr/>
        <p:txBody>
          <a:bodyPr/>
          <a:lstStyle/>
          <a:p>
            <a:r>
              <a:rPr lang="en-US" dirty="0"/>
              <a:t>Dataset examples</a:t>
            </a:r>
            <a:endParaRPr lang="en-AT" dirty="0"/>
          </a:p>
        </p:txBody>
      </p:sp>
      <p:sp>
        <p:nvSpPr>
          <p:cNvPr id="3" name="Content Placeholder 2">
            <a:extLst>
              <a:ext uri="{FF2B5EF4-FFF2-40B4-BE49-F238E27FC236}">
                <a16:creationId xmlns:a16="http://schemas.microsoft.com/office/drawing/2014/main" id="{DB476BF6-E127-476D-87CB-EF51D6F9E5CE}"/>
              </a:ext>
            </a:extLst>
          </p:cNvPr>
          <p:cNvSpPr>
            <a:spLocks noGrp="1"/>
          </p:cNvSpPr>
          <p:nvPr>
            <p:ph idx="1"/>
          </p:nvPr>
        </p:nvSpPr>
        <p:spPr/>
        <p:txBody>
          <a:bodyPr/>
          <a:lstStyle/>
          <a:p>
            <a:endParaRPr lang="en-AT" dirty="0"/>
          </a:p>
        </p:txBody>
      </p:sp>
      <p:pic>
        <p:nvPicPr>
          <p:cNvPr id="4" name="Picture 3">
            <a:extLst>
              <a:ext uri="{FF2B5EF4-FFF2-40B4-BE49-F238E27FC236}">
                <a16:creationId xmlns:a16="http://schemas.microsoft.com/office/drawing/2014/main" id="{F909B34B-96F1-48ED-8DE5-DF1747AB7425}"/>
              </a:ext>
            </a:extLst>
          </p:cNvPr>
          <p:cNvPicPr>
            <a:picLocks noChangeAspect="1"/>
          </p:cNvPicPr>
          <p:nvPr/>
        </p:nvPicPr>
        <p:blipFill rotWithShape="1">
          <a:blip r:embed="rId2"/>
          <a:srcRect b="10598"/>
          <a:stretch/>
        </p:blipFill>
        <p:spPr>
          <a:xfrm>
            <a:off x="436543" y="1504950"/>
            <a:ext cx="3565614" cy="2062346"/>
          </a:xfrm>
          <a:prstGeom prst="rect">
            <a:avLst/>
          </a:prstGeom>
        </p:spPr>
      </p:pic>
      <p:pic>
        <p:nvPicPr>
          <p:cNvPr id="5" name="Picture 4">
            <a:extLst>
              <a:ext uri="{FF2B5EF4-FFF2-40B4-BE49-F238E27FC236}">
                <a16:creationId xmlns:a16="http://schemas.microsoft.com/office/drawing/2014/main" id="{3A407E56-EBB4-4825-8D75-FF3714A3FB2D}"/>
              </a:ext>
            </a:extLst>
          </p:cNvPr>
          <p:cNvPicPr>
            <a:picLocks noChangeAspect="1"/>
          </p:cNvPicPr>
          <p:nvPr/>
        </p:nvPicPr>
        <p:blipFill rotWithShape="1">
          <a:blip r:embed="rId3"/>
          <a:srcRect b="11236"/>
          <a:stretch/>
        </p:blipFill>
        <p:spPr>
          <a:xfrm>
            <a:off x="4176987" y="1469678"/>
            <a:ext cx="3976413" cy="2134814"/>
          </a:xfrm>
          <a:prstGeom prst="rect">
            <a:avLst/>
          </a:prstGeom>
        </p:spPr>
      </p:pic>
    </p:spTree>
    <p:extLst>
      <p:ext uri="{BB962C8B-B14F-4D97-AF65-F5344CB8AC3E}">
        <p14:creationId xmlns:p14="http://schemas.microsoft.com/office/powerpoint/2010/main" val="37470159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633D6-7E3A-494A-B6EA-9F8C272201C3}"/>
              </a:ext>
            </a:extLst>
          </p:cNvPr>
          <p:cNvSpPr>
            <a:spLocks noGrp="1"/>
          </p:cNvSpPr>
          <p:nvPr>
            <p:ph type="title"/>
          </p:nvPr>
        </p:nvSpPr>
        <p:spPr/>
        <p:txBody>
          <a:bodyPr/>
          <a:lstStyle/>
          <a:p>
            <a:r>
              <a:rPr lang="en-US" dirty="0"/>
              <a:t>Incorporating Time into LLMs</a:t>
            </a:r>
            <a:endParaRPr lang="en-AT" dirty="0"/>
          </a:p>
        </p:txBody>
      </p:sp>
      <p:sp>
        <p:nvSpPr>
          <p:cNvPr id="3" name="Text Placeholder 2">
            <a:extLst>
              <a:ext uri="{FF2B5EF4-FFF2-40B4-BE49-F238E27FC236}">
                <a16:creationId xmlns:a16="http://schemas.microsoft.com/office/drawing/2014/main" id="{E784129A-7EB7-401A-AD1A-9452AD576F79}"/>
              </a:ext>
            </a:extLst>
          </p:cNvPr>
          <p:cNvSpPr>
            <a:spLocks noGrp="1"/>
          </p:cNvSpPr>
          <p:nvPr>
            <p:ph type="body" idx="1"/>
          </p:nvPr>
        </p:nvSpPr>
        <p:spPr/>
        <p:txBody>
          <a:bodyPr/>
          <a:lstStyle/>
          <a:p>
            <a:endParaRPr lang="en-AT"/>
          </a:p>
        </p:txBody>
      </p:sp>
    </p:spTree>
    <p:extLst>
      <p:ext uri="{BB962C8B-B14F-4D97-AF65-F5344CB8AC3E}">
        <p14:creationId xmlns:p14="http://schemas.microsoft.com/office/powerpoint/2010/main" val="4882335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67C7-0EF6-46D5-B8F2-603A735C18DE}"/>
              </a:ext>
            </a:extLst>
          </p:cNvPr>
          <p:cNvSpPr>
            <a:spLocks noGrp="1"/>
          </p:cNvSpPr>
          <p:nvPr>
            <p:ph type="title"/>
          </p:nvPr>
        </p:nvSpPr>
        <p:spPr/>
        <p:txBody>
          <a:bodyPr/>
          <a:lstStyle/>
          <a:p>
            <a:r>
              <a:rPr lang="en-US" dirty="0"/>
              <a:t>Domain-specific LLMs</a:t>
            </a:r>
            <a:endParaRPr lang="en-AT" dirty="0"/>
          </a:p>
        </p:txBody>
      </p:sp>
      <p:sp>
        <p:nvSpPr>
          <p:cNvPr id="3" name="Content Placeholder 2">
            <a:extLst>
              <a:ext uri="{FF2B5EF4-FFF2-40B4-BE49-F238E27FC236}">
                <a16:creationId xmlns:a16="http://schemas.microsoft.com/office/drawing/2014/main" id="{4ECF80FC-9F3A-45BF-848C-C5D1F1DD0F46}"/>
              </a:ext>
            </a:extLst>
          </p:cNvPr>
          <p:cNvSpPr>
            <a:spLocks noGrp="1"/>
          </p:cNvSpPr>
          <p:nvPr>
            <p:ph idx="1"/>
          </p:nvPr>
        </p:nvSpPr>
        <p:spPr>
          <a:xfrm>
            <a:off x="304800" y="1200151"/>
            <a:ext cx="8915400" cy="3587510"/>
          </a:xfrm>
        </p:spPr>
        <p:txBody>
          <a:bodyPr/>
          <a:lstStyle/>
          <a:p>
            <a:pPr marL="180820" indent="-180820"/>
            <a:r>
              <a:rPr lang="en-US" altLang="en-US" sz="1600" dirty="0"/>
              <a:t>Some language models use </a:t>
            </a:r>
            <a:r>
              <a:rPr lang="en-US" altLang="en-US" sz="1600" dirty="0">
                <a:solidFill>
                  <a:srgbClr val="0070C0"/>
                </a:solidFill>
              </a:rPr>
              <a:t>specialized pre-training tasks </a:t>
            </a:r>
            <a:r>
              <a:rPr lang="en-US" altLang="en-US" sz="1600" dirty="0"/>
              <a:t>for </a:t>
            </a:r>
            <a:r>
              <a:rPr lang="en-US" altLang="en-US" sz="1600" dirty="0">
                <a:sym typeface="+mn-ea"/>
              </a:rPr>
              <a:t>particular tasks\domains:</a:t>
            </a:r>
            <a:endParaRPr lang="en-US" altLang="en-US" sz="1600" dirty="0"/>
          </a:p>
          <a:p>
            <a:pPr marL="421913" lvl="1" indent="-180820"/>
            <a:r>
              <a:rPr lang="en-US" altLang="en-US" sz="1275" dirty="0" err="1">
                <a:solidFill>
                  <a:srgbClr val="0070C0"/>
                </a:solidFill>
              </a:rPr>
              <a:t>SpanBERT</a:t>
            </a:r>
            <a:r>
              <a:rPr lang="en-US" altLang="en-US" sz="1275" dirty="0"/>
              <a:t>: replaces Masked Language Model (MLM) with Span Masking</a:t>
            </a:r>
            <a:r>
              <a:rPr lang="en-US" altLang="en-US" sz="1275" dirty="0">
                <a:sym typeface="+mn-ea"/>
              </a:rPr>
              <a:t> to obtain SOTA performance on</a:t>
            </a:r>
            <a:r>
              <a:rPr lang="en-US" altLang="en-US" sz="1275" dirty="0"/>
              <a:t> span selection tasks such as machine reading comprehension</a:t>
            </a:r>
          </a:p>
          <a:p>
            <a:pPr marL="421913" lvl="1" indent="-180820"/>
            <a:r>
              <a:rPr lang="en-US" altLang="en-US" sz="1275" dirty="0" err="1">
                <a:solidFill>
                  <a:srgbClr val="0070C0"/>
                </a:solidFill>
              </a:rPr>
              <a:t>SentiLARE</a:t>
            </a:r>
            <a:r>
              <a:rPr lang="en-US" altLang="en-US" sz="1275" dirty="0"/>
              <a:t>: extends MLM to label-aware MLM, and obtains new SOTA performance on sentiment analysis tasks</a:t>
            </a:r>
          </a:p>
          <a:p>
            <a:pPr marL="0" indent="0">
              <a:buNone/>
            </a:pPr>
            <a:endParaRPr lang="en-AT" dirty="0"/>
          </a:p>
        </p:txBody>
      </p:sp>
      <p:sp>
        <p:nvSpPr>
          <p:cNvPr id="4" name="Text Box 6">
            <a:extLst>
              <a:ext uri="{FF2B5EF4-FFF2-40B4-BE49-F238E27FC236}">
                <a16:creationId xmlns:a16="http://schemas.microsoft.com/office/drawing/2014/main" id="{66A7B7BA-F03E-4563-8809-A61EC8C0373E}"/>
              </a:ext>
            </a:extLst>
          </p:cNvPr>
          <p:cNvSpPr txBox="1"/>
          <p:nvPr/>
        </p:nvSpPr>
        <p:spPr>
          <a:xfrm>
            <a:off x="1951985" y="4633772"/>
            <a:ext cx="4644220" cy="246221"/>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t>E</a:t>
            </a:r>
            <a:r>
              <a:rPr lang="en-US" altLang="en-US" sz="1000" dirty="0"/>
              <a:t>xisting language </a:t>
            </a:r>
            <a:r>
              <a:rPr lang="en-US" sz="1000" dirty="0"/>
              <a:t>models do not seem to explicitly utilize temporal aspects of text</a:t>
            </a:r>
            <a:endParaRPr lang="en-US" altLang="en-US" sz="1000" dirty="0"/>
          </a:p>
        </p:txBody>
      </p:sp>
      <p:pic>
        <p:nvPicPr>
          <p:cNvPr id="6" name="Picture 5">
            <a:extLst>
              <a:ext uri="{FF2B5EF4-FFF2-40B4-BE49-F238E27FC236}">
                <a16:creationId xmlns:a16="http://schemas.microsoft.com/office/drawing/2014/main" id="{706FAB3B-0E17-4EC1-831B-10CD9D941AB9}"/>
              </a:ext>
            </a:extLst>
          </p:cNvPr>
          <p:cNvPicPr>
            <a:picLocks noChangeAspect="1"/>
          </p:cNvPicPr>
          <p:nvPr/>
        </p:nvPicPr>
        <p:blipFill>
          <a:blip r:embed="rId2"/>
          <a:stretch>
            <a:fillRect/>
          </a:stretch>
        </p:blipFill>
        <p:spPr>
          <a:xfrm>
            <a:off x="2438400" y="2539202"/>
            <a:ext cx="3423987" cy="1843493"/>
          </a:xfrm>
          <a:prstGeom prst="rect">
            <a:avLst/>
          </a:prstGeom>
        </p:spPr>
      </p:pic>
      <p:sp>
        <p:nvSpPr>
          <p:cNvPr id="7" name="TextBox 6">
            <a:extLst>
              <a:ext uri="{FF2B5EF4-FFF2-40B4-BE49-F238E27FC236}">
                <a16:creationId xmlns:a16="http://schemas.microsoft.com/office/drawing/2014/main" id="{9FAEA983-9B67-4FE1-AB3A-7CA0F649E951}"/>
              </a:ext>
            </a:extLst>
          </p:cNvPr>
          <p:cNvSpPr txBox="1"/>
          <p:nvPr/>
        </p:nvSpPr>
        <p:spPr>
          <a:xfrm>
            <a:off x="5181600" y="2597549"/>
            <a:ext cx="550151" cy="276999"/>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BERT</a:t>
            </a:r>
            <a:endParaRPr lang="en-AT" sz="1200" dirty="0"/>
          </a:p>
        </p:txBody>
      </p:sp>
    </p:spTree>
    <p:extLst>
      <p:ext uri="{BB962C8B-B14F-4D97-AF65-F5344CB8AC3E}">
        <p14:creationId xmlns:p14="http://schemas.microsoft.com/office/powerpoint/2010/main" val="38237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399AF-4649-4072-9BEF-FB6B15A42468}"/>
              </a:ext>
            </a:extLst>
          </p:cNvPr>
          <p:cNvSpPr>
            <a:spLocks noGrp="1"/>
          </p:cNvSpPr>
          <p:nvPr>
            <p:ph type="title"/>
          </p:nvPr>
        </p:nvSpPr>
        <p:spPr/>
        <p:txBody>
          <a:bodyPr/>
          <a:lstStyle/>
          <a:p>
            <a:r>
              <a:rPr lang="en-US" altLang="en-US" dirty="0">
                <a:sym typeface="+mn-ea"/>
              </a:rPr>
              <a:t>Pre-trained Language Models</a:t>
            </a:r>
            <a:endParaRPr lang="en-AT" dirty="0"/>
          </a:p>
        </p:txBody>
      </p:sp>
      <p:sp>
        <p:nvSpPr>
          <p:cNvPr id="3" name="Content Placeholder 2">
            <a:extLst>
              <a:ext uri="{FF2B5EF4-FFF2-40B4-BE49-F238E27FC236}">
                <a16:creationId xmlns:a16="http://schemas.microsoft.com/office/drawing/2014/main" id="{C3FA9309-6042-4D6D-A538-E289EA13CF55}"/>
              </a:ext>
            </a:extLst>
          </p:cNvPr>
          <p:cNvSpPr>
            <a:spLocks noGrp="1"/>
          </p:cNvSpPr>
          <p:nvPr>
            <p:ph idx="1"/>
          </p:nvPr>
        </p:nvSpPr>
        <p:spPr/>
        <p:txBody>
          <a:bodyPr/>
          <a:lstStyle/>
          <a:p>
            <a:pPr marL="0" indent="0">
              <a:buNone/>
            </a:pPr>
            <a:r>
              <a:rPr lang="en-US" altLang="en-US" sz="1400" dirty="0"/>
              <a:t>Some language models are proposed using specific pre-training tasks or corpora, that show significant improvements on </a:t>
            </a:r>
            <a:r>
              <a:rPr lang="en-US" altLang="en-US" sz="1400" dirty="0">
                <a:sym typeface="+mn-ea"/>
              </a:rPr>
              <a:t>particular tasks or domains</a:t>
            </a:r>
            <a:r>
              <a:rPr lang="en-US" altLang="en-US" sz="1400" dirty="0"/>
              <a:t>:</a:t>
            </a:r>
          </a:p>
          <a:p>
            <a:pPr marL="450056" lvl="1" indent="-192881">
              <a:buFont typeface="Arial" panose="02080604020202020204" pitchFamily="34" charset="0"/>
              <a:buChar char="•"/>
            </a:pPr>
            <a:r>
              <a:rPr lang="en-US" altLang="en-US" sz="1013" b="1" dirty="0" err="1"/>
              <a:t>SpanBERT</a:t>
            </a:r>
            <a:r>
              <a:rPr lang="en-US" altLang="en-US" sz="1013" dirty="0"/>
              <a:t>: replaces Masked Language Model (MLM) with Span Masking,</a:t>
            </a:r>
            <a:r>
              <a:rPr lang="en-US" altLang="en-US" sz="1013" dirty="0">
                <a:sym typeface="+mn-ea"/>
              </a:rPr>
              <a:t> and obtains new SOTA performance on</a:t>
            </a:r>
            <a:r>
              <a:rPr lang="en-US" altLang="en-US" sz="1013" dirty="0"/>
              <a:t> span selection tasks such as machine reading comprehension. </a:t>
            </a:r>
          </a:p>
          <a:p>
            <a:pPr marL="450056" lvl="1" indent="-192881">
              <a:buFont typeface="Arial" panose="02080604020202020204" pitchFamily="34" charset="0"/>
              <a:buChar char="•"/>
            </a:pPr>
            <a:r>
              <a:rPr lang="en-US" altLang="en-US" sz="1013" b="1" dirty="0" err="1"/>
              <a:t>SentiLARE</a:t>
            </a:r>
            <a:r>
              <a:rPr lang="en-US" altLang="en-US" sz="1013" dirty="0"/>
              <a:t>: extend the MLM to Label-Aware MLM, and obtains new SOTA performance on a variety of sentiment analysis tasks.</a:t>
            </a:r>
          </a:p>
          <a:p>
            <a:pPr marL="450056" lvl="1" indent="-192881">
              <a:buFont typeface="Arial" panose="02080604020202020204" pitchFamily="34" charset="0"/>
              <a:buChar char="•"/>
            </a:pPr>
            <a:r>
              <a:rPr lang="en-US" altLang="en-US" sz="1013" b="1" dirty="0" err="1"/>
              <a:t>BioBERT</a:t>
            </a:r>
            <a:r>
              <a:rPr lang="en-US" altLang="en-US" sz="1013" dirty="0"/>
              <a:t>, </a:t>
            </a:r>
            <a:r>
              <a:rPr lang="en-US" altLang="en-US" sz="1013" b="1" dirty="0" err="1"/>
              <a:t>SciBERT</a:t>
            </a:r>
            <a:r>
              <a:rPr lang="en-US" altLang="en-US" sz="1013" dirty="0"/>
              <a:t>, </a:t>
            </a:r>
            <a:r>
              <a:rPr lang="en-US" altLang="en-US" sz="1013" b="1" dirty="0" err="1"/>
              <a:t>ClinicalBERT</a:t>
            </a:r>
            <a:r>
              <a:rPr lang="en-US" altLang="en-US" sz="1013" dirty="0"/>
              <a:t>: are proposed for biomedical </a:t>
            </a:r>
            <a:r>
              <a:rPr lang="en-US" altLang="en-US" sz="1013" dirty="0">
                <a:sym typeface="+mn-ea"/>
              </a:rPr>
              <a:t>domain</a:t>
            </a:r>
            <a:r>
              <a:rPr lang="en-US" altLang="en-US" sz="1013" dirty="0"/>
              <a:t>, scientific </a:t>
            </a:r>
            <a:r>
              <a:rPr lang="en-US" altLang="en-US" sz="1013" dirty="0">
                <a:sym typeface="+mn-ea"/>
              </a:rPr>
              <a:t>domain </a:t>
            </a:r>
            <a:r>
              <a:rPr lang="en-US" altLang="en-US" sz="1013" dirty="0"/>
              <a:t>and clinical domain, respectively</a:t>
            </a:r>
            <a:endParaRPr lang="en-AT" dirty="0"/>
          </a:p>
        </p:txBody>
      </p:sp>
      <p:sp>
        <p:nvSpPr>
          <p:cNvPr id="4" name="Text Box 6">
            <a:extLst>
              <a:ext uri="{FF2B5EF4-FFF2-40B4-BE49-F238E27FC236}">
                <a16:creationId xmlns:a16="http://schemas.microsoft.com/office/drawing/2014/main" id="{9236CF1F-F632-4212-81C8-817962B65640}"/>
              </a:ext>
            </a:extLst>
          </p:cNvPr>
          <p:cNvSpPr txBox="1"/>
          <p:nvPr/>
        </p:nvSpPr>
        <p:spPr>
          <a:xfrm>
            <a:off x="1037630" y="3585043"/>
            <a:ext cx="7068740" cy="369332"/>
          </a:xfrm>
          <a:prstGeom prst="rect">
            <a:avLst/>
          </a:prstGeom>
          <a:solidFill>
            <a:schemeClr val="accent2">
              <a:lumMod val="60000"/>
              <a:lumOff val="40000"/>
            </a:schemeClr>
          </a:solidFill>
        </p:spPr>
        <p:style>
          <a:lnRef idx="1">
            <a:schemeClr val="accent5"/>
          </a:lnRef>
          <a:fillRef idx="2">
            <a:schemeClr val="accent5"/>
          </a:fillRef>
          <a:effectRef idx="1">
            <a:schemeClr val="accent5"/>
          </a:effectRef>
          <a:fontRef idx="minor">
            <a:schemeClr val="dk1"/>
          </a:fontRef>
        </p:style>
        <p:txBody>
          <a:bodyPr wrap="square" rtlCol="0" anchor="t">
            <a:spAutoFit/>
          </a:bodyPr>
          <a:lstStyle/>
          <a:p>
            <a:pPr algn="ctr"/>
            <a:r>
              <a:rPr lang="en-US" sz="1800" dirty="0">
                <a:solidFill>
                  <a:schemeClr val="tx1"/>
                </a:solidFill>
              </a:rPr>
              <a:t> </a:t>
            </a:r>
            <a:r>
              <a:rPr lang="en-US" sz="1050" dirty="0">
                <a:solidFill>
                  <a:schemeClr val="tx1"/>
                </a:solidFill>
              </a:rPr>
              <a:t>E</a:t>
            </a:r>
            <a:r>
              <a:rPr lang="en-US" altLang="en-US" sz="1050" dirty="0">
                <a:solidFill>
                  <a:schemeClr val="tx1"/>
                </a:solidFill>
              </a:rPr>
              <a:t>xisting language </a:t>
            </a:r>
            <a:r>
              <a:rPr lang="en-US" sz="1050" dirty="0">
                <a:solidFill>
                  <a:schemeClr val="tx1"/>
                </a:solidFill>
              </a:rPr>
              <a:t>models are incapable</a:t>
            </a:r>
            <a:r>
              <a:rPr lang="en-US" altLang="en-US" sz="1050" dirty="0">
                <a:solidFill>
                  <a:schemeClr val="tx1"/>
                </a:solidFill>
              </a:rPr>
              <a:t> </a:t>
            </a:r>
            <a:r>
              <a:rPr lang="en-US" sz="1050" dirty="0">
                <a:solidFill>
                  <a:schemeClr val="tx1"/>
                </a:solidFill>
              </a:rPr>
              <a:t>of utilizing </a:t>
            </a:r>
            <a:r>
              <a:rPr lang="en-US" altLang="en-US" sz="1050" dirty="0">
                <a:solidFill>
                  <a:schemeClr val="tx1"/>
                </a:solidFill>
              </a:rPr>
              <a:t>the important </a:t>
            </a:r>
            <a:r>
              <a:rPr lang="en-US" sz="1050" dirty="0">
                <a:solidFill>
                  <a:schemeClr val="tx1"/>
                </a:solidFill>
              </a:rPr>
              <a:t>temporal signals such as document timestamps</a:t>
            </a:r>
            <a:endParaRPr lang="en-US" altLang="en-US" sz="1050" dirty="0">
              <a:solidFill>
                <a:schemeClr val="tx1"/>
              </a:solidFill>
            </a:endParaRPr>
          </a:p>
        </p:txBody>
      </p:sp>
      <p:sp>
        <p:nvSpPr>
          <p:cNvPr id="5" name="Rounded Rectangle 3">
            <a:extLst>
              <a:ext uri="{FF2B5EF4-FFF2-40B4-BE49-F238E27FC236}">
                <a16:creationId xmlns:a16="http://schemas.microsoft.com/office/drawing/2014/main" id="{00768E09-7231-470F-87F6-1905D5B7E694}"/>
              </a:ext>
            </a:extLst>
          </p:cNvPr>
          <p:cNvSpPr/>
          <p:nvPr/>
        </p:nvSpPr>
        <p:spPr>
          <a:xfrm>
            <a:off x="1433394" y="4285044"/>
            <a:ext cx="6372582" cy="498277"/>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125" b="1" dirty="0">
                <a:solidFill>
                  <a:schemeClr val="bg1"/>
                </a:solidFill>
                <a:latin typeface="Calibri" panose="020F0502020204030204" charset="0"/>
                <a:cs typeface="SimSun" charset="0"/>
                <a:sym typeface="+mn-ea"/>
              </a:rPr>
              <a:t>O</a:t>
            </a:r>
            <a:r>
              <a:rPr lang="en-US" sz="1125" b="1" dirty="0">
                <a:solidFill>
                  <a:schemeClr val="bg1"/>
                </a:solidFill>
                <a:latin typeface="Calibri" panose="020F0502020204030204" charset="0"/>
                <a:cs typeface="SimSun" charset="0"/>
                <a:sym typeface="+mn-ea"/>
              </a:rPr>
              <a:t>ur final objective is to develop a language model that can construct time-aware language representation by </a:t>
            </a:r>
            <a:r>
              <a:rPr lang="en-US" altLang="en-US" sz="1125" b="1" dirty="0">
                <a:solidFill>
                  <a:schemeClr val="bg1"/>
                </a:solidFill>
                <a:latin typeface="Calibri" panose="020F0502020204030204" charset="0"/>
                <a:cs typeface="SimSun" charset="0"/>
                <a:sym typeface="+mn-ea"/>
              </a:rPr>
              <a:t>utilizing </a:t>
            </a:r>
            <a:r>
              <a:rPr lang="en-US" sz="1125" b="1" dirty="0">
                <a:solidFill>
                  <a:schemeClr val="bg1"/>
                </a:solidFill>
                <a:latin typeface="Calibri" panose="020F0502020204030204" charset="0"/>
                <a:cs typeface="SimSun" charset="0"/>
                <a:sym typeface="+mn-ea"/>
              </a:rPr>
              <a:t>two temporal signals</a:t>
            </a:r>
            <a:endParaRPr lang="en-US" sz="1125" b="1" dirty="0">
              <a:solidFill>
                <a:schemeClr val="bg1"/>
              </a:solidFill>
              <a:latin typeface="Calibri" panose="020F0502020204030204" charset="0"/>
              <a:ea typeface="微软雅黑" panose="020B0503020204020204" pitchFamily="34" charset="-122"/>
              <a:cs typeface="SimSun" charset="0"/>
              <a:sym typeface="+mn-ea"/>
            </a:endParaRPr>
          </a:p>
        </p:txBody>
      </p:sp>
      <p:sp>
        <p:nvSpPr>
          <p:cNvPr id="6" name="Down Arrow 7">
            <a:extLst>
              <a:ext uri="{FF2B5EF4-FFF2-40B4-BE49-F238E27FC236}">
                <a16:creationId xmlns:a16="http://schemas.microsoft.com/office/drawing/2014/main" id="{FEA5963F-57C3-4195-9807-61E7F4C1E8B6}"/>
              </a:ext>
            </a:extLst>
          </p:cNvPr>
          <p:cNvSpPr/>
          <p:nvPr/>
        </p:nvSpPr>
        <p:spPr>
          <a:xfrm>
            <a:off x="4533781" y="4031083"/>
            <a:ext cx="370046" cy="253961"/>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675"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2659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nvSpPr>
        <p:spPr>
          <a:xfrm>
            <a:off x="228600" y="1309847"/>
            <a:ext cx="8458200" cy="2383990"/>
          </a:xfrm>
          <a:prstGeom prst="rect">
            <a:avLst/>
          </a:prstGeom>
        </p:spPr>
        <p:txBody>
          <a:bodyPr vert="horz" lIns="51435" tIns="25718" rIns="51435" bIns="257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1477" dirty="0">
                <a:solidFill>
                  <a:schemeClr val="tx1"/>
                </a:solidFill>
                <a:sym typeface="+mn-ea"/>
              </a:rPr>
              <a:t>  </a:t>
            </a:r>
            <a:r>
              <a:rPr lang="en-US" altLang="en-US" sz="1477" dirty="0">
                <a:solidFill>
                  <a:srgbClr val="0070C0"/>
                </a:solidFill>
                <a:sym typeface="+mn-ea"/>
              </a:rPr>
              <a:t>Architecture</a:t>
            </a:r>
            <a:r>
              <a:rPr lang="en-US" altLang="en-US" sz="1477" dirty="0">
                <a:solidFill>
                  <a:schemeClr val="tx1"/>
                </a:solidFill>
                <a:sym typeface="+mn-ea"/>
              </a:rPr>
              <a:t>: </a:t>
            </a:r>
            <a:r>
              <a:rPr lang="en-US" sz="1477" dirty="0">
                <a:solidFill>
                  <a:schemeClr val="tx1"/>
                </a:solidFill>
                <a:sym typeface="+mn-ea"/>
              </a:rPr>
              <a:t>transformer</a:t>
            </a:r>
            <a:r>
              <a:rPr lang="en-US" altLang="en-US" sz="1477" dirty="0">
                <a:solidFill>
                  <a:schemeClr val="tx1"/>
                </a:solidFill>
                <a:sym typeface="+mn-ea"/>
              </a:rPr>
              <a:t> encoder</a:t>
            </a:r>
            <a:endParaRPr lang="en-US" sz="1477" dirty="0">
              <a:solidFill>
                <a:schemeClr val="tx1"/>
              </a:solidFill>
              <a:sym typeface="+mn-ea"/>
            </a:endParaRPr>
          </a:p>
          <a:p>
            <a:pPr>
              <a:lnSpc>
                <a:spcPct val="100000"/>
              </a:lnSpc>
            </a:pPr>
            <a:r>
              <a:rPr lang="en-US" altLang="en-US" sz="1477" dirty="0">
                <a:solidFill>
                  <a:schemeClr val="tx1"/>
                </a:solidFill>
                <a:sym typeface="+mn-ea"/>
              </a:rPr>
              <a:t>  </a:t>
            </a:r>
            <a:r>
              <a:rPr lang="en-US" sz="1477" dirty="0">
                <a:solidFill>
                  <a:srgbClr val="0070C0"/>
                </a:solidFill>
                <a:sym typeface="+mn-ea"/>
              </a:rPr>
              <a:t>Objective</a:t>
            </a:r>
            <a:r>
              <a:rPr lang="en-US" sz="1477" dirty="0">
                <a:solidFill>
                  <a:schemeClr val="tx1"/>
                </a:solidFill>
                <a:sym typeface="+mn-ea"/>
              </a:rPr>
              <a:t>: </a:t>
            </a:r>
            <a:r>
              <a:rPr lang="en-US" altLang="en-US" sz="1477" dirty="0">
                <a:solidFill>
                  <a:schemeClr val="tx1"/>
                </a:solidFill>
                <a:sym typeface="+mn-ea"/>
              </a:rPr>
              <a:t>e</a:t>
            </a:r>
            <a:r>
              <a:rPr lang="en-US" sz="1477" dirty="0">
                <a:solidFill>
                  <a:schemeClr val="tx1"/>
                </a:solidFill>
                <a:sym typeface="+mn-ea"/>
              </a:rPr>
              <a:t>nhanc</a:t>
            </a:r>
            <a:r>
              <a:rPr lang="en-US" altLang="en-US" sz="1477" dirty="0">
                <a:solidFill>
                  <a:schemeClr val="tx1"/>
                </a:solidFill>
                <a:sym typeface="+mn-ea"/>
              </a:rPr>
              <a:t>e</a:t>
            </a:r>
            <a:r>
              <a:rPr lang="en-US" sz="1477" dirty="0">
                <a:solidFill>
                  <a:schemeClr val="tx1"/>
                </a:solidFill>
                <a:sym typeface="+mn-ea"/>
              </a:rPr>
              <a:t> </a:t>
            </a:r>
            <a:r>
              <a:rPr lang="en-US" altLang="en-US" sz="1477" dirty="0">
                <a:solidFill>
                  <a:schemeClr val="tx1"/>
                </a:solidFill>
                <a:sym typeface="+mn-ea"/>
              </a:rPr>
              <a:t>l</a:t>
            </a:r>
            <a:r>
              <a:rPr lang="en-US" sz="1477" dirty="0">
                <a:solidFill>
                  <a:schemeClr val="tx1"/>
                </a:solidFill>
                <a:sym typeface="+mn-ea"/>
              </a:rPr>
              <a:t>anguage </a:t>
            </a:r>
            <a:r>
              <a:rPr lang="en-US" altLang="en-US" sz="1477" dirty="0">
                <a:solidFill>
                  <a:schemeClr val="tx1"/>
                </a:solidFill>
                <a:sym typeface="+mn-ea"/>
              </a:rPr>
              <a:t>r</a:t>
            </a:r>
            <a:r>
              <a:rPr lang="en-US" sz="1477" dirty="0">
                <a:solidFill>
                  <a:schemeClr val="tx1"/>
                </a:solidFill>
                <a:sym typeface="+mn-ea"/>
              </a:rPr>
              <a:t>epresentations with </a:t>
            </a:r>
            <a:r>
              <a:rPr lang="en-US" altLang="en-US" sz="1477" dirty="0">
                <a:solidFill>
                  <a:schemeClr val="tx1"/>
                </a:solidFill>
                <a:sym typeface="+mn-ea"/>
              </a:rPr>
              <a:t>t</a:t>
            </a:r>
            <a:r>
              <a:rPr lang="en-US" sz="1477" dirty="0">
                <a:solidFill>
                  <a:schemeClr val="tx1"/>
                </a:solidFill>
                <a:sym typeface="+mn-ea"/>
              </a:rPr>
              <a:t>emporal </a:t>
            </a:r>
            <a:r>
              <a:rPr lang="en-US" altLang="en-US" sz="1477" dirty="0">
                <a:solidFill>
                  <a:schemeClr val="tx1"/>
                </a:solidFill>
                <a:sym typeface="+mn-ea"/>
              </a:rPr>
              <a:t>i</a:t>
            </a:r>
            <a:r>
              <a:rPr lang="en-US" sz="1477" dirty="0">
                <a:solidFill>
                  <a:schemeClr val="tx1"/>
                </a:solidFill>
                <a:sym typeface="+mn-ea"/>
              </a:rPr>
              <a:t>nformation</a:t>
            </a:r>
          </a:p>
          <a:p>
            <a:pPr>
              <a:lnSpc>
                <a:spcPct val="100000"/>
              </a:lnSpc>
            </a:pPr>
            <a:r>
              <a:rPr lang="en-US" altLang="en-US" sz="1477" dirty="0">
                <a:solidFill>
                  <a:schemeClr val="tx1"/>
                </a:solidFill>
                <a:sym typeface="+mn-ea"/>
              </a:rPr>
              <a:t>  </a:t>
            </a:r>
            <a:r>
              <a:rPr lang="en-US" altLang="en-US" sz="1477" dirty="0">
                <a:solidFill>
                  <a:srgbClr val="0070C0"/>
                </a:solidFill>
                <a:sym typeface="+mn-ea"/>
              </a:rPr>
              <a:t>Pre-training dataset</a:t>
            </a:r>
            <a:r>
              <a:rPr lang="en-US" altLang="en-US" sz="1477" dirty="0">
                <a:solidFill>
                  <a:schemeClr val="tx1"/>
                </a:solidFill>
                <a:sym typeface="+mn-ea"/>
              </a:rPr>
              <a:t>: NYT Corpus (1.8 million news)</a:t>
            </a:r>
            <a:endParaRPr lang="en-US" altLang="en-US" sz="1265" dirty="0">
              <a:solidFill>
                <a:schemeClr val="tx1"/>
              </a:solidFill>
              <a:sym typeface="+mn-ea"/>
            </a:endParaRPr>
          </a:p>
          <a:p>
            <a:pPr marL="0" indent="0">
              <a:lnSpc>
                <a:spcPct val="100000"/>
              </a:lnSpc>
              <a:buNone/>
            </a:pPr>
            <a:r>
              <a:rPr lang="en-US" altLang="en-US" sz="1477" b="1" dirty="0">
                <a:solidFill>
                  <a:schemeClr val="tx1"/>
                </a:solidFill>
                <a:sym typeface="+mn-ea"/>
              </a:rPr>
              <a:t>Novel pre-training tasks:</a:t>
            </a:r>
          </a:p>
          <a:p>
            <a:pPr marL="421913" lvl="1" indent="-180820">
              <a:lnSpc>
                <a:spcPct val="100000"/>
              </a:lnSpc>
              <a:buAutoNum type="arabicPeriod"/>
            </a:pPr>
            <a:r>
              <a:rPr lang="en-US" altLang="en-US" sz="1265" b="1" dirty="0">
                <a:solidFill>
                  <a:srgbClr val="0070C0"/>
                </a:solidFill>
                <a:sym typeface="+mn-ea"/>
              </a:rPr>
              <a:t>Time-aware Masked Language Modeling (TAMLM)</a:t>
            </a:r>
          </a:p>
          <a:p>
            <a:pPr marL="482186" lvl="2" indent="0">
              <a:lnSpc>
                <a:spcPct val="100000"/>
              </a:lnSpc>
              <a:buNone/>
            </a:pPr>
            <a:r>
              <a:rPr lang="en-US" altLang="en-US" sz="1265" dirty="0">
                <a:solidFill>
                  <a:schemeClr val="tx1"/>
                </a:solidFill>
                <a:sym typeface="+mn-ea"/>
              </a:rPr>
              <a:t>Explicitly introduces temporal expressions in text during pre-training: mask 30% of temporal expressions in text</a:t>
            </a:r>
          </a:p>
          <a:p>
            <a:pPr marL="421913" lvl="1" indent="-180820">
              <a:lnSpc>
                <a:spcPct val="100000"/>
              </a:lnSpc>
              <a:buAutoNum type="arabicPeriod"/>
            </a:pPr>
            <a:r>
              <a:rPr lang="en-US" altLang="en-US" sz="1265" b="1" dirty="0">
                <a:solidFill>
                  <a:srgbClr val="0070C0"/>
                </a:solidFill>
                <a:sym typeface="+mn-ea"/>
              </a:rPr>
              <a:t>Document Dating (DD)</a:t>
            </a:r>
          </a:p>
          <a:p>
            <a:pPr marL="241093" lvl="1" indent="0">
              <a:lnSpc>
                <a:spcPct val="100000"/>
              </a:lnSpc>
              <a:buNone/>
            </a:pPr>
            <a:r>
              <a:rPr lang="en-US" altLang="en-US" sz="1265" dirty="0">
                <a:solidFill>
                  <a:schemeClr val="tx1"/>
                </a:solidFill>
                <a:sym typeface="+mn-ea"/>
              </a:rPr>
              <a:t>       Incorporates document timestamp information during pre-training: predict timestamp at given granularity</a:t>
            </a:r>
          </a:p>
        </p:txBody>
      </p:sp>
      <p:pic>
        <p:nvPicPr>
          <p:cNvPr id="2" name="Picture 1"/>
          <p:cNvPicPr>
            <a:picLocks noChangeAspect="1"/>
          </p:cNvPicPr>
          <p:nvPr/>
        </p:nvPicPr>
        <p:blipFill rotWithShape="1">
          <a:blip r:embed="rId3"/>
          <a:srcRect b="16478"/>
          <a:stretch/>
        </p:blipFill>
        <p:spPr>
          <a:xfrm>
            <a:off x="2209800" y="3867150"/>
            <a:ext cx="4932677" cy="852095"/>
          </a:xfrm>
          <a:prstGeom prst="rect">
            <a:avLst/>
          </a:prstGeom>
        </p:spPr>
      </p:pic>
      <p:sp>
        <p:nvSpPr>
          <p:cNvPr id="4" name="Title 3">
            <a:extLst>
              <a:ext uri="{FF2B5EF4-FFF2-40B4-BE49-F238E27FC236}">
                <a16:creationId xmlns:a16="http://schemas.microsoft.com/office/drawing/2014/main" id="{A2C7997F-9F90-4949-B452-3DFBB7A0CE8E}"/>
              </a:ext>
            </a:extLst>
          </p:cNvPr>
          <p:cNvSpPr>
            <a:spLocks noGrp="1"/>
          </p:cNvSpPr>
          <p:nvPr>
            <p:ph type="title"/>
          </p:nvPr>
        </p:nvSpPr>
        <p:spPr/>
        <p:txBody>
          <a:bodyPr/>
          <a:lstStyle/>
          <a:p>
            <a:r>
              <a:rPr lang="en-US" dirty="0" err="1"/>
              <a:t>BiTimeBERT</a:t>
            </a:r>
            <a:endParaRPr lang="en-AT" dirty="0"/>
          </a:p>
        </p:txBody>
      </p:sp>
      <p:sp>
        <p:nvSpPr>
          <p:cNvPr id="9" name="Rectangle 8">
            <a:extLst>
              <a:ext uri="{FF2B5EF4-FFF2-40B4-BE49-F238E27FC236}">
                <a16:creationId xmlns:a16="http://schemas.microsoft.com/office/drawing/2014/main" id="{D708C662-7C75-4F4F-926A-1A6643755B1B}"/>
              </a:ext>
            </a:extLst>
          </p:cNvPr>
          <p:cNvSpPr/>
          <p:nvPr/>
        </p:nvSpPr>
        <p:spPr>
          <a:xfrm>
            <a:off x="0" y="4959497"/>
            <a:ext cx="8796093" cy="215444"/>
          </a:xfrm>
          <a:prstGeom prst="rect">
            <a:avLst/>
          </a:prstGeom>
        </p:spPr>
        <p:txBody>
          <a:bodyPr wrap="square">
            <a:spAutoFit/>
          </a:bodyPr>
          <a:lstStyle/>
          <a:p>
            <a:r>
              <a:rPr lang="en-US" sz="800" dirty="0">
                <a:solidFill>
                  <a:srgbClr val="252525"/>
                </a:solidFill>
                <a:latin typeface="arial" panose="020B0604020202020204" pitchFamily="34" charset="0"/>
              </a:rPr>
              <a:t>J. Wang, A. Jatowt, M. Yoshikawa, Y. Cai: </a:t>
            </a:r>
            <a:r>
              <a:rPr lang="en-US" sz="800" i="1" dirty="0" err="1">
                <a:solidFill>
                  <a:srgbClr val="252525"/>
                </a:solidFill>
                <a:latin typeface="arial" panose="020B0604020202020204" pitchFamily="34" charset="0"/>
              </a:rPr>
              <a:t>BiTimeBERT</a:t>
            </a:r>
            <a:r>
              <a:rPr lang="en-US" sz="800" dirty="0">
                <a:solidFill>
                  <a:srgbClr val="252525"/>
                </a:solidFill>
                <a:latin typeface="arial" panose="020B0604020202020204" pitchFamily="34" charset="0"/>
              </a:rPr>
              <a:t>: </a:t>
            </a:r>
            <a:r>
              <a:rPr lang="en-US" sz="800" i="1" dirty="0">
                <a:solidFill>
                  <a:srgbClr val="252525"/>
                </a:solidFill>
                <a:latin typeface="arial" panose="020B0604020202020204" pitchFamily="34" charset="0"/>
              </a:rPr>
              <a:t>Extending Pre-Trained Language Representations with Dual-Type Temporal Information</a:t>
            </a:r>
            <a:r>
              <a:rPr lang="en-US" sz="800" dirty="0">
                <a:solidFill>
                  <a:srgbClr val="252525"/>
                </a:solidFill>
                <a:latin typeface="arial" panose="020B0604020202020204" pitchFamily="34" charset="0"/>
              </a:rPr>
              <a:t>. SIGIR 2023</a:t>
            </a:r>
            <a:endParaRPr lang="en-AT" sz="800" dirty="0"/>
          </a:p>
        </p:txBody>
      </p:sp>
    </p:spTree>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609600" y="1159730"/>
            <a:ext cx="7696200" cy="681725"/>
          </a:xfrm>
          <a:prstGeom prst="rect">
            <a:avLst/>
          </a:prstGeom>
          <a:noFill/>
        </p:spPr>
        <p:txBody>
          <a:bodyPr wrap="square" rtlCol="0" anchor="t">
            <a:spAutoFit/>
          </a:bodyPr>
          <a:lstStyle/>
          <a:p>
            <a:pPr marL="257175" indent="-257175">
              <a:buFont typeface="+mj-lt"/>
              <a:buAutoNum type="arabicPeriod" startAt="3"/>
            </a:pPr>
            <a:r>
              <a:rPr lang="en-US" altLang="en-US" sz="1300" b="1" dirty="0">
                <a:solidFill>
                  <a:srgbClr val="0070C0"/>
                </a:solidFill>
                <a:latin typeface="+mj-lt"/>
                <a:sym typeface="+mn-ea"/>
              </a:rPr>
              <a:t>TIR:</a:t>
            </a:r>
            <a:r>
              <a:rPr lang="en-US" altLang="en-US" sz="1300" b="1" dirty="0">
                <a:latin typeface="+mj-lt"/>
                <a:sym typeface="+mn-ea"/>
              </a:rPr>
              <a:t> </a:t>
            </a:r>
            <a:r>
              <a:rPr lang="en-US" altLang="en-US" sz="1300" b="1" dirty="0">
                <a:solidFill>
                  <a:srgbClr val="0070C0"/>
                </a:solidFill>
                <a:latin typeface="+mj-lt"/>
                <a:sym typeface="+mn-ea"/>
              </a:rPr>
              <a:t>Temporal Information Replacement</a:t>
            </a:r>
            <a:r>
              <a:rPr lang="en-US" altLang="en-US" sz="1300" b="1" dirty="0">
                <a:latin typeface="+mj-lt"/>
                <a:sym typeface="+mn-ea"/>
              </a:rPr>
              <a:t> </a:t>
            </a:r>
          </a:p>
          <a:p>
            <a:pPr marL="482186" lvl="1" indent="-241093">
              <a:buFont typeface="Arial" panose="020B0604020202020204" pitchFamily="34" charset="0"/>
              <a:buChar char="•"/>
            </a:pPr>
            <a:r>
              <a:rPr altLang="en-US" sz="1265" dirty="0">
                <a:latin typeface="+mj-lt"/>
                <a:sym typeface="+mn-ea"/>
              </a:rPr>
              <a:t>50% of temporal</a:t>
            </a:r>
            <a:r>
              <a:rPr lang="en-US" sz="1265" dirty="0">
                <a:latin typeface="+mj-lt"/>
                <a:sym typeface="+mn-ea"/>
              </a:rPr>
              <a:t> </a:t>
            </a:r>
            <a:r>
              <a:rPr altLang="en-US" sz="1265" dirty="0">
                <a:latin typeface="+mj-lt"/>
                <a:sym typeface="+mn-ea"/>
              </a:rPr>
              <a:t>expressions are replaced by </a:t>
            </a:r>
            <a:r>
              <a:rPr lang="en-US" altLang="en-US" sz="1265" dirty="0">
                <a:latin typeface="+mj-lt"/>
                <a:sym typeface="+mn-ea"/>
              </a:rPr>
              <a:t>other </a:t>
            </a:r>
            <a:r>
              <a:rPr altLang="en-US" sz="1265" dirty="0">
                <a:latin typeface="+mj-lt"/>
                <a:sym typeface="+mn-ea"/>
              </a:rPr>
              <a:t>temporal</a:t>
            </a:r>
            <a:r>
              <a:rPr lang="en-US" sz="1265" dirty="0">
                <a:latin typeface="+mj-lt"/>
                <a:sym typeface="+mn-ea"/>
              </a:rPr>
              <a:t> expressions of the same granularity.</a:t>
            </a:r>
          </a:p>
          <a:p>
            <a:pPr marL="482186" lvl="1" indent="-241093">
              <a:buFont typeface="Arial" panose="020B0604020202020204" pitchFamily="34" charset="0"/>
              <a:buChar char="•"/>
            </a:pPr>
            <a:r>
              <a:rPr lang="en-US" sz="1265" dirty="0">
                <a:latin typeface="+mj-lt"/>
                <a:sym typeface="+mn-ea"/>
              </a:rPr>
              <a:t>The task is to predict</a:t>
            </a:r>
            <a:r>
              <a:rPr altLang="en-US" sz="1265" dirty="0">
                <a:latin typeface="+mj-lt"/>
                <a:sym typeface="+mn-ea"/>
              </a:rPr>
              <a:t> whether the </a:t>
            </a:r>
            <a:r>
              <a:rPr lang="en-US" sz="1265" dirty="0">
                <a:latin typeface="+mj-lt"/>
                <a:sym typeface="+mn-ea"/>
              </a:rPr>
              <a:t>temporal </a:t>
            </a:r>
            <a:r>
              <a:rPr lang="en-US" altLang="en-US" sz="1265" dirty="0">
                <a:latin typeface="+mj-lt"/>
                <a:sym typeface="+mn-ea"/>
              </a:rPr>
              <a:t>expressions are</a:t>
            </a:r>
            <a:r>
              <a:rPr altLang="en-US" sz="1265" dirty="0">
                <a:latin typeface="+mj-lt"/>
                <a:sym typeface="+mn-ea"/>
              </a:rPr>
              <a:t> replaced.</a:t>
            </a:r>
            <a:endParaRPr lang="en-US" altLang="en-US" sz="1265" kern="0" dirty="0">
              <a:latin typeface="+mj-lt"/>
              <a:ea typeface="Microsoft YaHei" charset="-122"/>
              <a:cs typeface="+mn-ea"/>
              <a:sym typeface="+mn-ea"/>
            </a:endParaRPr>
          </a:p>
        </p:txBody>
      </p:sp>
      <p:pic>
        <p:nvPicPr>
          <p:cNvPr id="2" name="Picture 1"/>
          <p:cNvPicPr>
            <a:picLocks noChangeAspect="1"/>
          </p:cNvPicPr>
          <p:nvPr/>
        </p:nvPicPr>
        <p:blipFill>
          <a:blip r:embed="rId3"/>
          <a:stretch>
            <a:fillRect/>
          </a:stretch>
        </p:blipFill>
        <p:spPr>
          <a:xfrm>
            <a:off x="5391706" y="2310140"/>
            <a:ext cx="3460100" cy="884374"/>
          </a:xfrm>
          <a:prstGeom prst="rect">
            <a:avLst/>
          </a:prstGeom>
        </p:spPr>
      </p:pic>
      <p:sp>
        <p:nvSpPr>
          <p:cNvPr id="4" name="Title 3">
            <a:extLst>
              <a:ext uri="{FF2B5EF4-FFF2-40B4-BE49-F238E27FC236}">
                <a16:creationId xmlns:a16="http://schemas.microsoft.com/office/drawing/2014/main" id="{C5AB53B2-13F5-48F7-A54C-5C68315EFEF5}"/>
              </a:ext>
            </a:extLst>
          </p:cNvPr>
          <p:cNvSpPr>
            <a:spLocks noGrp="1"/>
          </p:cNvSpPr>
          <p:nvPr>
            <p:ph type="title"/>
          </p:nvPr>
        </p:nvSpPr>
        <p:spPr>
          <a:xfrm>
            <a:off x="381000" y="253172"/>
            <a:ext cx="6172200" cy="857250"/>
          </a:xfrm>
        </p:spPr>
        <p:txBody>
          <a:bodyPr>
            <a:normAutofit/>
          </a:bodyPr>
          <a:lstStyle/>
          <a:p>
            <a:r>
              <a:rPr lang="en-US" dirty="0"/>
              <a:t>TIR Task (not included in the final model)</a:t>
            </a:r>
            <a:endParaRPr lang="en-AT" dirty="0"/>
          </a:p>
        </p:txBody>
      </p:sp>
      <p:pic>
        <p:nvPicPr>
          <p:cNvPr id="7" name="Picture 6">
            <a:extLst>
              <a:ext uri="{FF2B5EF4-FFF2-40B4-BE49-F238E27FC236}">
                <a16:creationId xmlns:a16="http://schemas.microsoft.com/office/drawing/2014/main" id="{DA511253-11F0-442D-AED0-70FDA61FC93D}"/>
              </a:ext>
            </a:extLst>
          </p:cNvPr>
          <p:cNvPicPr>
            <a:picLocks noChangeAspect="1"/>
          </p:cNvPicPr>
          <p:nvPr/>
        </p:nvPicPr>
        <p:blipFill>
          <a:blip r:embed="rId4"/>
          <a:stretch>
            <a:fillRect/>
          </a:stretch>
        </p:blipFill>
        <p:spPr>
          <a:xfrm>
            <a:off x="762000" y="2187665"/>
            <a:ext cx="4127246" cy="2024636"/>
          </a:xfrm>
          <a:prstGeom prst="rect">
            <a:avLst/>
          </a:prstGeom>
        </p:spPr>
      </p:pic>
      <p:sp>
        <p:nvSpPr>
          <p:cNvPr id="8" name="Rectangle 7">
            <a:extLst>
              <a:ext uri="{FF2B5EF4-FFF2-40B4-BE49-F238E27FC236}">
                <a16:creationId xmlns:a16="http://schemas.microsoft.com/office/drawing/2014/main" id="{4F978664-365C-40E2-B896-3BA88BBF78CF}"/>
              </a:ext>
            </a:extLst>
          </p:cNvPr>
          <p:cNvSpPr/>
          <p:nvPr/>
        </p:nvSpPr>
        <p:spPr>
          <a:xfrm>
            <a:off x="1295400" y="4373845"/>
            <a:ext cx="2868856" cy="369332"/>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en-US" sz="900" dirty="0">
                <a:sym typeface="+mn-ea"/>
              </a:rPr>
              <a:t>WLKM:  Weakly Supervised Knowledge-Pretrained </a:t>
            </a:r>
          </a:p>
          <a:p>
            <a:pPr algn="ctr"/>
            <a:r>
              <a:rPr lang="en-US" altLang="en-US" sz="900" dirty="0">
                <a:sym typeface="+mn-ea"/>
              </a:rPr>
              <a:t>Language Model [1]</a:t>
            </a:r>
            <a:endParaRPr lang="en-AT" sz="900" dirty="0"/>
          </a:p>
        </p:txBody>
      </p:sp>
      <p:sp>
        <p:nvSpPr>
          <p:cNvPr id="5" name="Rectangle 4">
            <a:extLst>
              <a:ext uri="{FF2B5EF4-FFF2-40B4-BE49-F238E27FC236}">
                <a16:creationId xmlns:a16="http://schemas.microsoft.com/office/drawing/2014/main" id="{0AB3FE9D-4CA4-45C4-90DF-529B72256751}"/>
              </a:ext>
            </a:extLst>
          </p:cNvPr>
          <p:cNvSpPr/>
          <p:nvPr/>
        </p:nvSpPr>
        <p:spPr>
          <a:xfrm>
            <a:off x="-14253" y="4943334"/>
            <a:ext cx="6787838" cy="207749"/>
          </a:xfrm>
          <a:prstGeom prst="rect">
            <a:avLst/>
          </a:prstGeom>
        </p:spPr>
        <p:txBody>
          <a:bodyPr wrap="square">
            <a:spAutoFit/>
          </a:bodyPr>
          <a:lstStyle/>
          <a:p>
            <a:r>
              <a:rPr lang="en-US" sz="750" dirty="0">
                <a:solidFill>
                  <a:srgbClr val="222222"/>
                </a:solidFill>
                <a:latin typeface="Arial" panose="020B0604020202020204" pitchFamily="34" charset="0"/>
              </a:rPr>
              <a:t>[1] </a:t>
            </a:r>
            <a:r>
              <a:rPr lang="en-US" sz="750" dirty="0" err="1">
                <a:solidFill>
                  <a:srgbClr val="222222"/>
                </a:solidFill>
                <a:latin typeface="Arial" panose="020B0604020202020204" pitchFamily="34" charset="0"/>
              </a:rPr>
              <a:t>Xiong</a:t>
            </a:r>
            <a:r>
              <a:rPr lang="en-US" sz="750" dirty="0">
                <a:solidFill>
                  <a:srgbClr val="222222"/>
                </a:solidFill>
                <a:latin typeface="Arial" panose="020B0604020202020204" pitchFamily="34" charset="0"/>
              </a:rPr>
              <a:t>, </a:t>
            </a:r>
            <a:r>
              <a:rPr lang="en-US" sz="750" dirty="0" err="1">
                <a:solidFill>
                  <a:srgbClr val="222222"/>
                </a:solidFill>
                <a:latin typeface="Arial" panose="020B0604020202020204" pitchFamily="34" charset="0"/>
              </a:rPr>
              <a:t>Wenhan</a:t>
            </a:r>
            <a:r>
              <a:rPr lang="en-US" sz="750" dirty="0">
                <a:solidFill>
                  <a:srgbClr val="222222"/>
                </a:solidFill>
                <a:latin typeface="Arial" panose="020B0604020202020204" pitchFamily="34" charset="0"/>
              </a:rPr>
              <a:t>, et al. </a:t>
            </a:r>
            <a:r>
              <a:rPr lang="en-US" sz="750" i="1" dirty="0">
                <a:solidFill>
                  <a:srgbClr val="222222"/>
                </a:solidFill>
                <a:latin typeface="Arial" panose="020B0604020202020204" pitchFamily="34" charset="0"/>
              </a:rPr>
              <a:t>Pretrained encyclopedia: Weakly supervised knowledge-pretrained language model</a:t>
            </a:r>
            <a:r>
              <a:rPr lang="en-US" sz="750" dirty="0">
                <a:solidFill>
                  <a:srgbClr val="222222"/>
                </a:solidFill>
                <a:latin typeface="Arial" panose="020B0604020202020204" pitchFamily="34" charset="0"/>
              </a:rPr>
              <a:t>. </a:t>
            </a:r>
            <a:r>
              <a:rPr lang="en-US" sz="750" dirty="0" err="1">
                <a:solidFill>
                  <a:srgbClr val="222222"/>
                </a:solidFill>
                <a:latin typeface="Arial" panose="020B0604020202020204" pitchFamily="34" charset="0"/>
              </a:rPr>
              <a:t>arXiv</a:t>
            </a:r>
            <a:r>
              <a:rPr lang="en-US" sz="750" dirty="0">
                <a:solidFill>
                  <a:srgbClr val="222222"/>
                </a:solidFill>
                <a:latin typeface="Arial" panose="020B0604020202020204" pitchFamily="34" charset="0"/>
              </a:rPr>
              <a:t> preprint arXiv:1912.09637 (2019).</a:t>
            </a:r>
            <a:endParaRPr lang="en-AT" sz="750" dirty="0"/>
          </a:p>
        </p:txBody>
      </p:sp>
    </p:spTree>
    <p:extLst>
      <p:ext uri="{BB962C8B-B14F-4D97-AF65-F5344CB8AC3E}">
        <p14:creationId xmlns:p14="http://schemas.microsoft.com/office/powerpoint/2010/main" val="810127148"/>
      </p:ext>
    </p:extLst>
  </p:cSld>
  <p:clrMapOvr>
    <a:masterClrMapping/>
  </p:clrMapOvr>
  <mc:AlternateContent xmlns:mc="http://schemas.openxmlformats.org/markup-compatibility/2006" xmlns:p14="http://schemas.microsoft.com/office/powerpoint/2010/main">
    <mc:Choice Requires="p14">
      <p:transition spd="med" p14:dur="700"/>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83CC5-4750-4B07-8CFE-9787EA4EC8B7}"/>
              </a:ext>
            </a:extLst>
          </p:cNvPr>
          <p:cNvSpPr>
            <a:spLocks noGrp="1"/>
          </p:cNvSpPr>
          <p:nvPr>
            <p:ph type="title"/>
          </p:nvPr>
        </p:nvSpPr>
        <p:spPr/>
        <p:txBody>
          <a:bodyPr/>
          <a:lstStyle/>
          <a:p>
            <a:r>
              <a:rPr lang="en-US" dirty="0"/>
              <a:t>Datasets</a:t>
            </a:r>
            <a:endParaRPr lang="en-AT" dirty="0"/>
          </a:p>
        </p:txBody>
      </p:sp>
      <p:sp>
        <p:nvSpPr>
          <p:cNvPr id="3" name="Content Placeholder 2">
            <a:extLst>
              <a:ext uri="{FF2B5EF4-FFF2-40B4-BE49-F238E27FC236}">
                <a16:creationId xmlns:a16="http://schemas.microsoft.com/office/drawing/2014/main" id="{62314775-8DB6-43F7-9170-24E7D39800E6}"/>
              </a:ext>
            </a:extLst>
          </p:cNvPr>
          <p:cNvSpPr>
            <a:spLocks noGrp="1"/>
          </p:cNvSpPr>
          <p:nvPr>
            <p:ph idx="1"/>
          </p:nvPr>
        </p:nvSpPr>
        <p:spPr/>
        <p:txBody>
          <a:bodyPr/>
          <a:lstStyle/>
          <a:p>
            <a:r>
              <a:rPr lang="en-US" dirty="0"/>
              <a:t>5 temporal datasets of different character</a:t>
            </a:r>
          </a:p>
          <a:p>
            <a:pPr lvl="1"/>
            <a:r>
              <a:rPr lang="en-US" dirty="0"/>
              <a:t>Event time estimation</a:t>
            </a:r>
          </a:p>
          <a:p>
            <a:pPr lvl="1"/>
            <a:r>
              <a:rPr lang="en-US" dirty="0"/>
              <a:t>Document timestamping (dating)</a:t>
            </a:r>
          </a:p>
          <a:p>
            <a:pPr lvl="1"/>
            <a:r>
              <a:rPr lang="en-US" dirty="0"/>
              <a:t>Temporal question answering</a:t>
            </a:r>
            <a:endParaRPr lang="en-AT" dirty="0"/>
          </a:p>
        </p:txBody>
      </p:sp>
      <p:pic>
        <p:nvPicPr>
          <p:cNvPr id="4" name="Picture 3">
            <a:extLst>
              <a:ext uri="{FF2B5EF4-FFF2-40B4-BE49-F238E27FC236}">
                <a16:creationId xmlns:a16="http://schemas.microsoft.com/office/drawing/2014/main" id="{FBF01B78-6D1D-4ADB-B85C-FF07ECC2A52D}"/>
              </a:ext>
            </a:extLst>
          </p:cNvPr>
          <p:cNvPicPr>
            <a:picLocks noChangeAspect="1"/>
          </p:cNvPicPr>
          <p:nvPr/>
        </p:nvPicPr>
        <p:blipFill>
          <a:blip r:embed="rId2"/>
          <a:stretch>
            <a:fillRect/>
          </a:stretch>
        </p:blipFill>
        <p:spPr>
          <a:xfrm>
            <a:off x="2895600" y="2495550"/>
            <a:ext cx="3853815" cy="1745323"/>
          </a:xfrm>
          <a:prstGeom prst="rect">
            <a:avLst/>
          </a:prstGeom>
        </p:spPr>
      </p:pic>
    </p:spTree>
    <p:extLst>
      <p:ext uri="{BB962C8B-B14F-4D97-AF65-F5344CB8AC3E}">
        <p14:creationId xmlns:p14="http://schemas.microsoft.com/office/powerpoint/2010/main" val="21746936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8CD51-F761-2B41-8C65-825363DD0437}"/>
              </a:ext>
            </a:extLst>
          </p:cNvPr>
          <p:cNvSpPr>
            <a:spLocks noGrp="1"/>
          </p:cNvSpPr>
          <p:nvPr>
            <p:ph type="title"/>
          </p:nvPr>
        </p:nvSpPr>
        <p:spPr/>
        <p:txBody>
          <a:bodyPr>
            <a:normAutofit/>
          </a:bodyPr>
          <a:lstStyle/>
          <a:p>
            <a:r>
              <a:rPr lang="en-US" dirty="0"/>
              <a:t>Performance of </a:t>
            </a:r>
            <a:r>
              <a:rPr lang="en-US" dirty="0" err="1"/>
              <a:t>BiTimeBERT</a:t>
            </a:r>
            <a:endParaRPr lang="x-none" dirty="0"/>
          </a:p>
        </p:txBody>
      </p:sp>
      <p:sp>
        <p:nvSpPr>
          <p:cNvPr id="3" name="Content Placeholder 2">
            <a:extLst>
              <a:ext uri="{FF2B5EF4-FFF2-40B4-BE49-F238E27FC236}">
                <a16:creationId xmlns:a16="http://schemas.microsoft.com/office/drawing/2014/main" id="{B3E9A490-B903-A744-9EF1-50133D078636}"/>
              </a:ext>
            </a:extLst>
          </p:cNvPr>
          <p:cNvSpPr>
            <a:spLocks noGrp="1"/>
          </p:cNvSpPr>
          <p:nvPr>
            <p:ph idx="1"/>
          </p:nvPr>
        </p:nvSpPr>
        <p:spPr/>
        <p:txBody>
          <a:bodyPr/>
          <a:lstStyle/>
          <a:p>
            <a:endParaRPr lang="x-none" dirty="0"/>
          </a:p>
        </p:txBody>
      </p:sp>
      <p:pic>
        <p:nvPicPr>
          <p:cNvPr id="13" name="Picture 12">
            <a:extLst>
              <a:ext uri="{FF2B5EF4-FFF2-40B4-BE49-F238E27FC236}">
                <a16:creationId xmlns:a16="http://schemas.microsoft.com/office/drawing/2014/main" id="{D901AAC0-1B56-4EC7-8B1F-C7C0EBD243AF}"/>
              </a:ext>
            </a:extLst>
          </p:cNvPr>
          <p:cNvPicPr>
            <a:picLocks noChangeAspect="1"/>
          </p:cNvPicPr>
          <p:nvPr/>
        </p:nvPicPr>
        <p:blipFill rotWithShape="1">
          <a:blip r:embed="rId3"/>
          <a:srcRect t="22043"/>
          <a:stretch/>
        </p:blipFill>
        <p:spPr>
          <a:xfrm>
            <a:off x="4515142" y="3367902"/>
            <a:ext cx="3229301" cy="503493"/>
          </a:xfrm>
          <a:prstGeom prst="rect">
            <a:avLst/>
          </a:prstGeom>
        </p:spPr>
      </p:pic>
      <p:pic>
        <p:nvPicPr>
          <p:cNvPr id="14" name="Picture 13">
            <a:extLst>
              <a:ext uri="{FF2B5EF4-FFF2-40B4-BE49-F238E27FC236}">
                <a16:creationId xmlns:a16="http://schemas.microsoft.com/office/drawing/2014/main" id="{125F01B7-9F97-445B-9388-0D74B313CC58}"/>
              </a:ext>
            </a:extLst>
          </p:cNvPr>
          <p:cNvPicPr>
            <a:picLocks noChangeAspect="1"/>
          </p:cNvPicPr>
          <p:nvPr/>
        </p:nvPicPr>
        <p:blipFill>
          <a:blip r:embed="rId4"/>
          <a:stretch>
            <a:fillRect/>
          </a:stretch>
        </p:blipFill>
        <p:spPr>
          <a:xfrm>
            <a:off x="1388756" y="1353647"/>
            <a:ext cx="2899562" cy="1182949"/>
          </a:xfrm>
          <a:prstGeom prst="rect">
            <a:avLst/>
          </a:prstGeom>
        </p:spPr>
      </p:pic>
      <p:pic>
        <p:nvPicPr>
          <p:cNvPr id="15" name="Picture 14">
            <a:extLst>
              <a:ext uri="{FF2B5EF4-FFF2-40B4-BE49-F238E27FC236}">
                <a16:creationId xmlns:a16="http://schemas.microsoft.com/office/drawing/2014/main" id="{1BF385F2-6E58-42B7-96C3-3971788191E1}"/>
              </a:ext>
            </a:extLst>
          </p:cNvPr>
          <p:cNvPicPr>
            <a:picLocks noChangeAspect="1"/>
          </p:cNvPicPr>
          <p:nvPr/>
        </p:nvPicPr>
        <p:blipFill>
          <a:blip r:embed="rId5"/>
          <a:stretch>
            <a:fillRect/>
          </a:stretch>
        </p:blipFill>
        <p:spPr>
          <a:xfrm>
            <a:off x="4540417" y="1416433"/>
            <a:ext cx="3082672" cy="1163488"/>
          </a:xfrm>
          <a:prstGeom prst="rect">
            <a:avLst/>
          </a:prstGeom>
        </p:spPr>
      </p:pic>
      <p:sp>
        <p:nvSpPr>
          <p:cNvPr id="4" name="TextBox 3">
            <a:extLst>
              <a:ext uri="{FF2B5EF4-FFF2-40B4-BE49-F238E27FC236}">
                <a16:creationId xmlns:a16="http://schemas.microsoft.com/office/drawing/2014/main" id="{A4B923FB-9C40-462D-AB0A-EF4E2F29BB0D}"/>
              </a:ext>
            </a:extLst>
          </p:cNvPr>
          <p:cNvSpPr txBox="1"/>
          <p:nvPr/>
        </p:nvSpPr>
        <p:spPr>
          <a:xfrm>
            <a:off x="5328427" y="3921996"/>
            <a:ext cx="1827744" cy="246221"/>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t>Temporal question answering</a:t>
            </a:r>
            <a:endParaRPr lang="en-AT" sz="1000" dirty="0"/>
          </a:p>
        </p:txBody>
      </p:sp>
      <p:sp>
        <p:nvSpPr>
          <p:cNvPr id="16" name="TextBox 15">
            <a:extLst>
              <a:ext uri="{FF2B5EF4-FFF2-40B4-BE49-F238E27FC236}">
                <a16:creationId xmlns:a16="http://schemas.microsoft.com/office/drawing/2014/main" id="{7CBD03E5-B099-4133-A7C0-CF816BD07453}"/>
              </a:ext>
            </a:extLst>
          </p:cNvPr>
          <p:cNvSpPr txBox="1"/>
          <p:nvPr/>
        </p:nvSpPr>
        <p:spPr>
          <a:xfrm>
            <a:off x="2338051" y="2614379"/>
            <a:ext cx="877163" cy="246221"/>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a:t>Event dating</a:t>
            </a:r>
            <a:endParaRPr lang="en-AT" sz="1000" dirty="0"/>
          </a:p>
        </p:txBody>
      </p:sp>
      <p:sp>
        <p:nvSpPr>
          <p:cNvPr id="17" name="TextBox 16">
            <a:extLst>
              <a:ext uri="{FF2B5EF4-FFF2-40B4-BE49-F238E27FC236}">
                <a16:creationId xmlns:a16="http://schemas.microsoft.com/office/drawing/2014/main" id="{3816731A-82B8-4652-B4C3-D8B5E9B97BCD}"/>
              </a:ext>
            </a:extLst>
          </p:cNvPr>
          <p:cNvSpPr txBox="1"/>
          <p:nvPr/>
        </p:nvSpPr>
        <p:spPr>
          <a:xfrm>
            <a:off x="5456404" y="2635788"/>
            <a:ext cx="1535998" cy="246221"/>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t>Document timestamping</a:t>
            </a:r>
            <a:endParaRPr lang="en-AT" sz="1000" dirty="0"/>
          </a:p>
        </p:txBody>
      </p:sp>
      <p:sp>
        <p:nvSpPr>
          <p:cNvPr id="18" name="Rectangle: Rounded Corners 17">
            <a:extLst>
              <a:ext uri="{FF2B5EF4-FFF2-40B4-BE49-F238E27FC236}">
                <a16:creationId xmlns:a16="http://schemas.microsoft.com/office/drawing/2014/main" id="{094C2CCD-6E5E-47F3-976F-4EEEF62E6E43}"/>
              </a:ext>
            </a:extLst>
          </p:cNvPr>
          <p:cNvSpPr/>
          <p:nvPr/>
        </p:nvSpPr>
        <p:spPr>
          <a:xfrm>
            <a:off x="4575169" y="3688803"/>
            <a:ext cx="3099768" cy="107464"/>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19" name="Rectangle: Rounded Corners 18">
            <a:extLst>
              <a:ext uri="{FF2B5EF4-FFF2-40B4-BE49-F238E27FC236}">
                <a16:creationId xmlns:a16="http://schemas.microsoft.com/office/drawing/2014/main" id="{64B042E8-D816-450D-BC31-5ADBF2643283}"/>
              </a:ext>
            </a:extLst>
          </p:cNvPr>
          <p:cNvSpPr/>
          <p:nvPr/>
        </p:nvSpPr>
        <p:spPr>
          <a:xfrm>
            <a:off x="1565062" y="2405791"/>
            <a:ext cx="2533195" cy="112509"/>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20" name="Rectangle: Rounded Corners 19">
            <a:extLst>
              <a:ext uri="{FF2B5EF4-FFF2-40B4-BE49-F238E27FC236}">
                <a16:creationId xmlns:a16="http://schemas.microsoft.com/office/drawing/2014/main" id="{19A51E9E-D2AD-450F-84B0-A1E3A16254A7}"/>
              </a:ext>
            </a:extLst>
          </p:cNvPr>
          <p:cNvSpPr/>
          <p:nvPr/>
        </p:nvSpPr>
        <p:spPr>
          <a:xfrm>
            <a:off x="4634620" y="2424732"/>
            <a:ext cx="2883614" cy="93568"/>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pic>
        <p:nvPicPr>
          <p:cNvPr id="21" name="Picture 20">
            <a:extLst>
              <a:ext uri="{FF2B5EF4-FFF2-40B4-BE49-F238E27FC236}">
                <a16:creationId xmlns:a16="http://schemas.microsoft.com/office/drawing/2014/main" id="{FBBD6FDA-6E6D-4054-92CF-F2BFF73046B0}"/>
              </a:ext>
            </a:extLst>
          </p:cNvPr>
          <p:cNvPicPr>
            <a:picLocks noChangeAspect="1"/>
          </p:cNvPicPr>
          <p:nvPr/>
        </p:nvPicPr>
        <p:blipFill>
          <a:blip r:embed="rId6"/>
          <a:stretch>
            <a:fillRect/>
          </a:stretch>
        </p:blipFill>
        <p:spPr>
          <a:xfrm>
            <a:off x="1525286" y="3120316"/>
            <a:ext cx="2847498" cy="975995"/>
          </a:xfrm>
          <a:prstGeom prst="rect">
            <a:avLst/>
          </a:prstGeom>
        </p:spPr>
      </p:pic>
      <p:sp>
        <p:nvSpPr>
          <p:cNvPr id="22" name="Rectangle: Rounded Corners 21">
            <a:extLst>
              <a:ext uri="{FF2B5EF4-FFF2-40B4-BE49-F238E27FC236}">
                <a16:creationId xmlns:a16="http://schemas.microsoft.com/office/drawing/2014/main" id="{C6E82F21-235D-4C29-B1B8-6F928C6CB712}"/>
              </a:ext>
            </a:extLst>
          </p:cNvPr>
          <p:cNvSpPr/>
          <p:nvPr/>
        </p:nvSpPr>
        <p:spPr>
          <a:xfrm>
            <a:off x="1597195" y="3914883"/>
            <a:ext cx="2650955" cy="112509"/>
          </a:xfrm>
          <a:prstGeom prst="round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T" sz="1800"/>
          </a:p>
        </p:txBody>
      </p:sp>
      <p:sp>
        <p:nvSpPr>
          <p:cNvPr id="23" name="TextBox 22">
            <a:extLst>
              <a:ext uri="{FF2B5EF4-FFF2-40B4-BE49-F238E27FC236}">
                <a16:creationId xmlns:a16="http://schemas.microsoft.com/office/drawing/2014/main" id="{187FCB86-175D-4D3E-854D-5174F20B1787}"/>
              </a:ext>
            </a:extLst>
          </p:cNvPr>
          <p:cNvSpPr txBox="1"/>
          <p:nvPr/>
        </p:nvSpPr>
        <p:spPr>
          <a:xfrm>
            <a:off x="2248283" y="4179762"/>
            <a:ext cx="1056700" cy="246221"/>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000" dirty="0"/>
              <a:t>Sentence dating</a:t>
            </a:r>
            <a:endParaRPr lang="en-AT" sz="1000" dirty="0"/>
          </a:p>
        </p:txBody>
      </p:sp>
      <p:sp>
        <p:nvSpPr>
          <p:cNvPr id="24" name="Rectangle 23">
            <a:extLst>
              <a:ext uri="{FF2B5EF4-FFF2-40B4-BE49-F238E27FC236}">
                <a16:creationId xmlns:a16="http://schemas.microsoft.com/office/drawing/2014/main" id="{E2323ED5-D914-42B4-AEC6-0CE0246C9495}"/>
              </a:ext>
            </a:extLst>
          </p:cNvPr>
          <p:cNvSpPr/>
          <p:nvPr/>
        </p:nvSpPr>
        <p:spPr>
          <a:xfrm>
            <a:off x="0" y="4959497"/>
            <a:ext cx="8796093" cy="215444"/>
          </a:xfrm>
          <a:prstGeom prst="rect">
            <a:avLst/>
          </a:prstGeom>
        </p:spPr>
        <p:txBody>
          <a:bodyPr wrap="square">
            <a:spAutoFit/>
          </a:bodyPr>
          <a:lstStyle/>
          <a:p>
            <a:r>
              <a:rPr lang="en-US" sz="800" dirty="0">
                <a:solidFill>
                  <a:srgbClr val="252525"/>
                </a:solidFill>
                <a:latin typeface="arial" panose="020B0604020202020204" pitchFamily="34" charset="0"/>
              </a:rPr>
              <a:t>J. Wang, A. Jatowt, M. Yoshikawa, Y. Cai: </a:t>
            </a:r>
            <a:r>
              <a:rPr lang="en-US" sz="800" i="1" dirty="0" err="1">
                <a:solidFill>
                  <a:srgbClr val="252525"/>
                </a:solidFill>
                <a:latin typeface="arial" panose="020B0604020202020204" pitchFamily="34" charset="0"/>
              </a:rPr>
              <a:t>BiTimeBERT</a:t>
            </a:r>
            <a:r>
              <a:rPr lang="en-US" sz="800" dirty="0">
                <a:solidFill>
                  <a:srgbClr val="252525"/>
                </a:solidFill>
                <a:latin typeface="arial" panose="020B0604020202020204" pitchFamily="34" charset="0"/>
              </a:rPr>
              <a:t>: </a:t>
            </a:r>
            <a:r>
              <a:rPr lang="en-US" sz="800" i="1" dirty="0">
                <a:solidFill>
                  <a:srgbClr val="252525"/>
                </a:solidFill>
                <a:latin typeface="arial" panose="020B0604020202020204" pitchFamily="34" charset="0"/>
              </a:rPr>
              <a:t>Extending Pre-Trained Language Representations with Dual-Type Temporal Information</a:t>
            </a:r>
            <a:r>
              <a:rPr lang="en-US" sz="800" dirty="0">
                <a:solidFill>
                  <a:srgbClr val="252525"/>
                </a:solidFill>
                <a:latin typeface="arial" panose="020B0604020202020204" pitchFamily="34" charset="0"/>
              </a:rPr>
              <a:t>. SIGIR 2023</a:t>
            </a:r>
            <a:endParaRPr lang="en-AT" sz="800" dirty="0"/>
          </a:p>
        </p:txBody>
      </p:sp>
    </p:spTree>
    <p:extLst>
      <p:ext uri="{BB962C8B-B14F-4D97-AF65-F5344CB8AC3E}">
        <p14:creationId xmlns:p14="http://schemas.microsoft.com/office/powerpoint/2010/main" val="413589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67C7-0EF6-46D5-B8F2-603A735C18DE}"/>
              </a:ext>
            </a:extLst>
          </p:cNvPr>
          <p:cNvSpPr>
            <a:spLocks noGrp="1"/>
          </p:cNvSpPr>
          <p:nvPr>
            <p:ph type="title"/>
          </p:nvPr>
        </p:nvSpPr>
        <p:spPr/>
        <p:txBody>
          <a:bodyPr/>
          <a:lstStyle/>
          <a:p>
            <a:r>
              <a:rPr lang="en-US" dirty="0"/>
              <a:t>From BERT to Time-aware Bert</a:t>
            </a:r>
            <a:endParaRPr lang="en-AT" dirty="0"/>
          </a:p>
        </p:txBody>
      </p:sp>
      <p:sp>
        <p:nvSpPr>
          <p:cNvPr id="3" name="Content Placeholder 2">
            <a:extLst>
              <a:ext uri="{FF2B5EF4-FFF2-40B4-BE49-F238E27FC236}">
                <a16:creationId xmlns:a16="http://schemas.microsoft.com/office/drawing/2014/main" id="{4ECF80FC-9F3A-45BF-848C-C5D1F1DD0F46}"/>
              </a:ext>
            </a:extLst>
          </p:cNvPr>
          <p:cNvSpPr>
            <a:spLocks noGrp="1"/>
          </p:cNvSpPr>
          <p:nvPr>
            <p:ph idx="1"/>
          </p:nvPr>
        </p:nvSpPr>
        <p:spPr>
          <a:xfrm>
            <a:off x="618634" y="1164055"/>
            <a:ext cx="7306165" cy="3587510"/>
          </a:xfrm>
        </p:spPr>
        <p:txBody>
          <a:bodyPr/>
          <a:lstStyle/>
          <a:p>
            <a:pPr marL="180820" indent="-180820"/>
            <a:r>
              <a:rPr lang="en-US" altLang="en-US" sz="1800" dirty="0"/>
              <a:t>Some language models use </a:t>
            </a:r>
            <a:r>
              <a:rPr lang="en-US" altLang="en-US" sz="1800" dirty="0">
                <a:solidFill>
                  <a:srgbClr val="0070C0"/>
                </a:solidFill>
              </a:rPr>
              <a:t>specialized pre-training tasks </a:t>
            </a:r>
            <a:r>
              <a:rPr lang="en-US" altLang="en-US" sz="1800" dirty="0"/>
              <a:t>for </a:t>
            </a:r>
            <a:r>
              <a:rPr lang="en-US" altLang="en-US" sz="1800" dirty="0">
                <a:sym typeface="+mn-ea"/>
              </a:rPr>
              <a:t>particular tasks\domains, e.g.</a:t>
            </a:r>
            <a:r>
              <a:rPr lang="en-US" altLang="en-US" sz="1800" dirty="0"/>
              <a:t>:</a:t>
            </a:r>
          </a:p>
          <a:p>
            <a:pPr marL="421913" lvl="1" indent="-180820"/>
            <a:r>
              <a:rPr lang="en-US" altLang="en-US" sz="1275" b="1" dirty="0" err="1">
                <a:solidFill>
                  <a:srgbClr val="0070C0"/>
                </a:solidFill>
              </a:rPr>
              <a:t>SpanBERT</a:t>
            </a:r>
            <a:r>
              <a:rPr lang="en-US" altLang="en-US" sz="1275" dirty="0"/>
              <a:t>: replaces Masked Language Model (MLM) with Span Masking</a:t>
            </a:r>
            <a:r>
              <a:rPr lang="en-US" altLang="en-US" sz="1275" dirty="0">
                <a:sym typeface="+mn-ea"/>
              </a:rPr>
              <a:t> to obtain SOTA performance on</a:t>
            </a:r>
            <a:r>
              <a:rPr lang="en-US" altLang="en-US" sz="1275" dirty="0"/>
              <a:t> span selection tasks such as machine reading comprehension</a:t>
            </a:r>
          </a:p>
          <a:p>
            <a:pPr marL="421913" lvl="1" indent="-180820"/>
            <a:r>
              <a:rPr lang="en-US" altLang="en-US" sz="1275" b="1" dirty="0" err="1">
                <a:solidFill>
                  <a:srgbClr val="0070C0"/>
                </a:solidFill>
              </a:rPr>
              <a:t>SentiLARE</a:t>
            </a:r>
            <a:r>
              <a:rPr lang="en-US" altLang="en-US" sz="1275" dirty="0"/>
              <a:t>: extends MLM to label-aware MLM, and obtains new SOTA performance on sentiment analysis tasks</a:t>
            </a:r>
          </a:p>
          <a:p>
            <a:pPr marL="0" indent="0">
              <a:buNone/>
            </a:pPr>
            <a:endParaRPr lang="en-AT" dirty="0"/>
          </a:p>
        </p:txBody>
      </p:sp>
      <p:sp>
        <p:nvSpPr>
          <p:cNvPr id="4" name="Text Box 6">
            <a:extLst>
              <a:ext uri="{FF2B5EF4-FFF2-40B4-BE49-F238E27FC236}">
                <a16:creationId xmlns:a16="http://schemas.microsoft.com/office/drawing/2014/main" id="{66A7B7BA-F03E-4563-8809-A61EC8C0373E}"/>
              </a:ext>
            </a:extLst>
          </p:cNvPr>
          <p:cNvSpPr txBox="1"/>
          <p:nvPr/>
        </p:nvSpPr>
        <p:spPr>
          <a:xfrm>
            <a:off x="2170619" y="4715035"/>
            <a:ext cx="4340547" cy="276999"/>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E</a:t>
            </a:r>
            <a:r>
              <a:rPr lang="en-US" altLang="en-US" sz="1200" dirty="0"/>
              <a:t>xisting language </a:t>
            </a:r>
            <a:r>
              <a:rPr lang="en-US" sz="1200" dirty="0"/>
              <a:t>models do not utilize temporal aspects of text</a:t>
            </a:r>
            <a:endParaRPr lang="en-US" altLang="en-US" sz="1200" dirty="0"/>
          </a:p>
        </p:txBody>
      </p:sp>
      <p:pic>
        <p:nvPicPr>
          <p:cNvPr id="6" name="Picture 5">
            <a:extLst>
              <a:ext uri="{FF2B5EF4-FFF2-40B4-BE49-F238E27FC236}">
                <a16:creationId xmlns:a16="http://schemas.microsoft.com/office/drawing/2014/main" id="{706FAB3B-0E17-4EC1-831B-10CD9D941AB9}"/>
              </a:ext>
            </a:extLst>
          </p:cNvPr>
          <p:cNvPicPr>
            <a:picLocks noChangeAspect="1"/>
          </p:cNvPicPr>
          <p:nvPr/>
        </p:nvPicPr>
        <p:blipFill>
          <a:blip r:embed="rId2"/>
          <a:stretch>
            <a:fillRect/>
          </a:stretch>
        </p:blipFill>
        <p:spPr>
          <a:xfrm>
            <a:off x="2819400" y="2784899"/>
            <a:ext cx="3042987" cy="1638360"/>
          </a:xfrm>
          <a:prstGeom prst="rect">
            <a:avLst/>
          </a:prstGeom>
        </p:spPr>
      </p:pic>
      <p:sp>
        <p:nvSpPr>
          <p:cNvPr id="7" name="TextBox 6">
            <a:extLst>
              <a:ext uri="{FF2B5EF4-FFF2-40B4-BE49-F238E27FC236}">
                <a16:creationId xmlns:a16="http://schemas.microsoft.com/office/drawing/2014/main" id="{9FAEA983-9B67-4FE1-AB3A-7CA0F649E951}"/>
              </a:ext>
            </a:extLst>
          </p:cNvPr>
          <p:cNvSpPr txBox="1"/>
          <p:nvPr/>
        </p:nvSpPr>
        <p:spPr>
          <a:xfrm>
            <a:off x="5488119" y="2640459"/>
            <a:ext cx="608628" cy="307777"/>
          </a:xfrm>
          <a:prstGeom prst="rect">
            <a:avLst/>
          </a:prstGeom>
          <a:solidFill>
            <a:srgbClr val="0070C0"/>
          </a:solidFill>
        </p:spPr>
        <p:style>
          <a:lnRef idx="0">
            <a:schemeClr val="accent1"/>
          </a:lnRef>
          <a:fillRef idx="3">
            <a:schemeClr val="accent1"/>
          </a:fillRef>
          <a:effectRef idx="3">
            <a:schemeClr val="accent1"/>
          </a:effectRef>
          <a:fontRef idx="minor">
            <a:schemeClr val="lt1"/>
          </a:fontRef>
        </p:style>
        <p:txBody>
          <a:bodyPr wrap="none" rtlCol="0">
            <a:spAutoFit/>
          </a:bodyPr>
          <a:lstStyle>
            <a:defPPr>
              <a:defRPr lang="ja-JP"/>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400" dirty="0"/>
              <a:t>BERT</a:t>
            </a:r>
            <a:endParaRPr lang="en-AT" sz="1400" dirty="0"/>
          </a:p>
        </p:txBody>
      </p:sp>
    </p:spTree>
    <p:extLst>
      <p:ext uri="{BB962C8B-B14F-4D97-AF65-F5344CB8AC3E}">
        <p14:creationId xmlns:p14="http://schemas.microsoft.com/office/powerpoint/2010/main" val="243170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4"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0A36-3FEC-4217-BAA6-938754313D83}"/>
              </a:ext>
            </a:extLst>
          </p:cNvPr>
          <p:cNvSpPr>
            <a:spLocks noGrp="1"/>
          </p:cNvSpPr>
          <p:nvPr>
            <p:ph type="title"/>
          </p:nvPr>
        </p:nvSpPr>
        <p:spPr/>
        <p:txBody>
          <a:bodyPr/>
          <a:lstStyle/>
          <a:p>
            <a:r>
              <a:rPr lang="en-US" dirty="0"/>
              <a:t>Temporal Validity Problems</a:t>
            </a:r>
            <a:endParaRPr lang="en-AT" dirty="0"/>
          </a:p>
        </p:txBody>
      </p:sp>
      <p:sp>
        <p:nvSpPr>
          <p:cNvPr id="3" name="Text Placeholder 2">
            <a:extLst>
              <a:ext uri="{FF2B5EF4-FFF2-40B4-BE49-F238E27FC236}">
                <a16:creationId xmlns:a16="http://schemas.microsoft.com/office/drawing/2014/main" id="{D4352DD3-3687-46FA-9587-AA6E090EBAE3}"/>
              </a:ext>
            </a:extLst>
          </p:cNvPr>
          <p:cNvSpPr>
            <a:spLocks noGrp="1"/>
          </p:cNvSpPr>
          <p:nvPr>
            <p:ph type="body" idx="1"/>
          </p:nvPr>
        </p:nvSpPr>
        <p:spPr/>
        <p:txBody>
          <a:bodyPr/>
          <a:lstStyle/>
          <a:p>
            <a:endParaRPr lang="en-AT" dirty="0"/>
          </a:p>
        </p:txBody>
      </p:sp>
    </p:spTree>
    <p:extLst>
      <p:ext uri="{BB962C8B-B14F-4D97-AF65-F5344CB8AC3E}">
        <p14:creationId xmlns:p14="http://schemas.microsoft.com/office/powerpoint/2010/main" val="13178610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dam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自定义 99">
    <a:dk1>
      <a:srgbClr val="000000"/>
    </a:dk1>
    <a:lt1>
      <a:srgbClr val="FFFFFF"/>
    </a:lt1>
    <a:dk2>
      <a:srgbClr val="000000"/>
    </a:dk2>
    <a:lt2>
      <a:srgbClr val="FFFDFD"/>
    </a:lt2>
    <a:accent1>
      <a:srgbClr val="78A4B1"/>
    </a:accent1>
    <a:accent2>
      <a:srgbClr val="CDCAC2"/>
    </a:accent2>
    <a:accent3>
      <a:srgbClr val="456D79"/>
    </a:accent3>
    <a:accent4>
      <a:srgbClr val="F4EFE9"/>
    </a:accent4>
    <a:accent5>
      <a:srgbClr val="5C91A1"/>
    </a:accent5>
    <a:accent6>
      <a:srgbClr val="666560"/>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NLP-jurafsky.potx</Template>
  <TotalTime>0</TotalTime>
  <Words>18268</Words>
  <Application>Microsoft Office PowerPoint</Application>
  <PresentationFormat>On-screen Show (16:9)</PresentationFormat>
  <Paragraphs>1953</Paragraphs>
  <Slides>256</Slides>
  <Notes>74</Notes>
  <HiddenSlides>65</HiddenSlides>
  <MMClips>0</MMClips>
  <ScaleCrop>false</ScaleCrop>
  <HeadingPairs>
    <vt:vector size="6" baseType="variant">
      <vt:variant>
        <vt:lpstr>Fonts Used</vt:lpstr>
      </vt:variant>
      <vt:variant>
        <vt:i4>23</vt:i4>
      </vt:variant>
      <vt:variant>
        <vt:lpstr>Theme</vt:lpstr>
      </vt:variant>
      <vt:variant>
        <vt:i4>2</vt:i4>
      </vt:variant>
      <vt:variant>
        <vt:lpstr>Slide Titles</vt:lpstr>
      </vt:variant>
      <vt:variant>
        <vt:i4>256</vt:i4>
      </vt:variant>
    </vt:vector>
  </HeadingPairs>
  <TitlesOfParts>
    <vt:vector size="281" baseType="lpstr">
      <vt:lpstr>微软雅黑</vt:lpstr>
      <vt:lpstr>微软雅黑</vt:lpstr>
      <vt:lpstr>ＭＳ Ｐゴシック</vt:lpstr>
      <vt:lpstr>黑体</vt:lpstr>
      <vt:lpstr>SimSun</vt:lpstr>
      <vt:lpstr>Arial</vt:lpstr>
      <vt:lpstr>Arial</vt:lpstr>
      <vt:lpstr>Arial MT</vt:lpstr>
      <vt:lpstr>Bahnschrift Light Condensed</vt:lpstr>
      <vt:lpstr>Calibri</vt:lpstr>
      <vt:lpstr>Calibri Light</vt:lpstr>
      <vt:lpstr>Cambria</vt:lpstr>
      <vt:lpstr>Cambria headings</vt:lpstr>
      <vt:lpstr>Courier New</vt:lpstr>
      <vt:lpstr>Gill Sans MT</vt:lpstr>
      <vt:lpstr>HG明朝B</vt:lpstr>
      <vt:lpstr>Inter</vt:lpstr>
      <vt:lpstr>Lucida Sans</vt:lpstr>
      <vt:lpstr>Roboto</vt:lpstr>
      <vt:lpstr>Tahoma</vt:lpstr>
      <vt:lpstr>Times New Roman</vt:lpstr>
      <vt:lpstr>wf_segoe-ui_normal</vt:lpstr>
      <vt:lpstr>Wingdings</vt:lpstr>
      <vt:lpstr>Office Theme</vt:lpstr>
      <vt:lpstr>Adams</vt:lpstr>
      <vt:lpstr>Estimating Temporal Validity of Text</vt:lpstr>
      <vt:lpstr>PowerPoint Presentation</vt:lpstr>
      <vt:lpstr>Today’s Agenda</vt:lpstr>
      <vt:lpstr>Time &amp; Text</vt:lpstr>
      <vt:lpstr>Two Main Types of Temporal Knowledge</vt:lpstr>
      <vt:lpstr>Temporal Commonsense Reasoning</vt:lpstr>
      <vt:lpstr>Commonsense Reasoning</vt:lpstr>
      <vt:lpstr>Temporal Commonsense Reasoning Examples</vt:lpstr>
      <vt:lpstr>Temporal Commonsense Reasoning Research Area</vt:lpstr>
      <vt:lpstr>Temporal Commonsense Reasoning</vt:lpstr>
      <vt:lpstr>Types of Commonsense Reasoning</vt:lpstr>
      <vt:lpstr>Temporal Text Validity</vt:lpstr>
      <vt:lpstr>Temporal Validity Estimation: News Example</vt:lpstr>
      <vt:lpstr>Tweet Example</vt:lpstr>
      <vt:lpstr>Temporal Validity Definition</vt:lpstr>
      <vt:lpstr>Temporal Validity of Text as Information Expiry Date</vt:lpstr>
      <vt:lpstr>Example Temporal Validity Applications</vt:lpstr>
      <vt:lpstr>Validity Classes</vt:lpstr>
      <vt:lpstr>Simple Approach for Estimating Temporal Validity</vt:lpstr>
      <vt:lpstr>Temporal Validity Estimation Datasets</vt:lpstr>
      <vt:lpstr>Experimental Results</vt:lpstr>
      <vt:lpstr>Examples of Classified Sentences</vt:lpstr>
      <vt:lpstr>Temporal Validity Estimation Datasets</vt:lpstr>
      <vt:lpstr>Current Work: Multimodal task extension</vt:lpstr>
      <vt:lpstr>Current Work: Multimodal task extension</vt:lpstr>
      <vt:lpstr>Current Work: Obsoleteness Prediction in Text</vt:lpstr>
      <vt:lpstr>Current Work: Obsoleteness Prediction in Text</vt:lpstr>
      <vt:lpstr>Temporal Text Validity Reassessment</vt:lpstr>
      <vt:lpstr>Temporal Text Validity Reassessment</vt:lpstr>
      <vt:lpstr>Context-based Temporal Validity Prediction: Temporal Text Validity Reassessment</vt:lpstr>
      <vt:lpstr>Example Application Scenario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Temporal Text Validity Change Prediction</vt:lpstr>
      <vt:lpstr>Temporal Validity Change Prediction</vt:lpstr>
      <vt:lpstr>Application Scenario</vt:lpstr>
      <vt:lpstr>Dataset building</vt:lpstr>
      <vt:lpstr>PowerPoint Presentation</vt:lpstr>
      <vt:lpstr>Results</vt:lpstr>
      <vt:lpstr>Temporal Validity Change Prediction</vt:lpstr>
      <vt:lpstr>PowerPoint Presentation</vt:lpstr>
      <vt:lpstr>Incorporating Time into LLMs</vt:lpstr>
      <vt:lpstr>Effect of Scale: Emergent Abilities of Large Language Models</vt:lpstr>
      <vt:lpstr>Large Language Models (LLMs)</vt:lpstr>
      <vt:lpstr>Time and LLMs</vt:lpstr>
      <vt:lpstr>Domain-specific LLMs</vt:lpstr>
      <vt:lpstr>Pre-trained Language Models</vt:lpstr>
      <vt:lpstr>BiTimeBERT</vt:lpstr>
      <vt:lpstr>TIR Task (not included in the final model)</vt:lpstr>
      <vt:lpstr>Datasets</vt:lpstr>
      <vt:lpstr>Performance of BiTimeBERT</vt:lpstr>
      <vt:lpstr>Conclusions</vt:lpstr>
      <vt:lpstr>Context-based Temporal Validity Prediction: Temporal Natural Language Inference</vt:lpstr>
      <vt:lpstr>Thank you!</vt:lpstr>
      <vt:lpstr>PowerPoint Presentation</vt:lpstr>
      <vt:lpstr>PowerPoint Presentation</vt:lpstr>
      <vt:lpstr>PowerPoint Presentation</vt:lpstr>
      <vt:lpstr>Introduction</vt:lpstr>
      <vt:lpstr>Large Language Models (LLMs)</vt:lpstr>
      <vt:lpstr>A Timeline of Existing LLMs with Size &gt;10B Parameters</vt:lpstr>
      <vt:lpstr>Open source world, e.g.: LLaMa legacy</vt:lpstr>
      <vt:lpstr>Effect of Scale: Emergent Abilities of Large Language Models</vt:lpstr>
      <vt:lpstr>PowerPoint Presentation</vt:lpstr>
      <vt:lpstr>However, there are (still) some problems..</vt:lpstr>
      <vt:lpstr>And dangers..</vt:lpstr>
      <vt:lpstr>Pause Giant AI Experiments: An Open Letter</vt:lpstr>
      <vt:lpstr>In-context Learning</vt:lpstr>
      <vt:lpstr>Time &amp; Text</vt:lpstr>
      <vt:lpstr>Two Main Types of Temporal Knowledge</vt:lpstr>
      <vt:lpstr>Temporal Commonsense Reasoning</vt:lpstr>
      <vt:lpstr>Research Questions</vt:lpstr>
      <vt:lpstr>Datasets</vt:lpstr>
      <vt:lpstr>Example Questions from MC-Taco</vt:lpstr>
      <vt:lpstr>PowerPoint Presentation</vt:lpstr>
      <vt:lpstr>Large Language Models</vt:lpstr>
      <vt:lpstr>Results: General Model Performance</vt:lpstr>
      <vt:lpstr>Results: Task-based Analysis</vt:lpstr>
      <vt:lpstr>Temporal Aspect-based Analysis</vt:lpstr>
      <vt:lpstr>Results: Temporal Aspect-based Analysis</vt:lpstr>
      <vt:lpstr>Temporal Aspect-based Analysis</vt:lpstr>
      <vt:lpstr>Results: Temporal Aspect-based Analysis</vt:lpstr>
      <vt:lpstr>PowerPoint Presentation</vt:lpstr>
      <vt:lpstr>PowerPoint Presentation</vt:lpstr>
      <vt:lpstr>Analyzing Temporal Reasoning Abilities of LLMs [EMNLP‘23]</vt:lpstr>
      <vt:lpstr>Dataset examples</vt:lpstr>
      <vt:lpstr>Incorporating Time into LLMs</vt:lpstr>
      <vt:lpstr>Domain-specific LLMs</vt:lpstr>
      <vt:lpstr>Pre-trained Language Models</vt:lpstr>
      <vt:lpstr>BiTimeBERT</vt:lpstr>
      <vt:lpstr>TIR Task (not included in the final model)</vt:lpstr>
      <vt:lpstr>Datasets</vt:lpstr>
      <vt:lpstr>Performance of BiTimeBERT</vt:lpstr>
      <vt:lpstr>From BERT to Time-aware Bert</vt:lpstr>
      <vt:lpstr>Temporal Validity Problems</vt:lpstr>
      <vt:lpstr>PowerPoint Presentation</vt:lpstr>
      <vt:lpstr>Context-based Temporal Validity Prediction: Temporal Natural Language Inference</vt:lpstr>
      <vt:lpstr>Context-based Temporal Validity Prediction: Temporal Natural Language Inference</vt:lpstr>
      <vt:lpstr>Temporal Validity Change Prediction</vt:lpstr>
      <vt:lpstr>Temporal Validity Change Prediction</vt:lpstr>
      <vt:lpstr>Temporal Validity related Datasets</vt:lpstr>
      <vt:lpstr>Time-related inference in natural language</vt:lpstr>
      <vt:lpstr>Topic 1: Temporal commonsense reasoning about actions</vt:lpstr>
      <vt:lpstr>Estimating Temporal Validity</vt:lpstr>
      <vt:lpstr>Temporal Validity Classes</vt:lpstr>
      <vt:lpstr>Simple Approach for Estimating Temporal Validity</vt:lpstr>
      <vt:lpstr>Estimating Temporal Validity</vt:lpstr>
      <vt:lpstr>PowerPoint Presentation</vt:lpstr>
      <vt:lpstr>PowerPoint Presentation</vt:lpstr>
      <vt:lpstr>Temporal Validity Adjustment</vt:lpstr>
      <vt:lpstr>Conclusions</vt:lpstr>
      <vt:lpstr>Thank you!</vt:lpstr>
      <vt:lpstr>PowerPoint Presentation</vt:lpstr>
      <vt:lpstr>Temporal Natural Language Inference: Evidence-based Evaluation of Temporal Text Validity</vt:lpstr>
      <vt:lpstr>Temporal Validity of Text (Prior Work)</vt:lpstr>
      <vt:lpstr>Validity Classes – Information expiry DATE (PRIOR WORK)</vt:lpstr>
      <vt:lpstr>PowerPoint Presentation</vt:lpstr>
      <vt:lpstr>PowerPoint Presentation</vt:lpstr>
      <vt:lpstr>PowerPoint Presentation</vt:lpstr>
      <vt:lpstr>PowerPoint Presentation</vt:lpstr>
      <vt:lpstr>PowerPoint Presentation</vt:lpstr>
      <vt:lpstr>PowerPoint Presentation</vt:lpstr>
      <vt:lpstr>Related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Siamese Network</vt:lpstr>
      <vt:lpstr>Bidirectional Encoder Representation of Transformer (BERT)</vt:lpstr>
      <vt:lpstr>RoBERTa</vt:lpstr>
      <vt:lpstr>Sentence BERT (SBERT)</vt:lpstr>
      <vt:lpstr>Related Works</vt:lpstr>
      <vt:lpstr>PowerPoint Presentation</vt:lpstr>
      <vt:lpstr>PowerPoint Presentation</vt:lpstr>
      <vt:lpstr>Thank you!</vt:lpstr>
      <vt:lpstr>PowerPoint Presentation</vt:lpstr>
      <vt:lpstr>Future Works</vt:lpstr>
      <vt:lpstr>References</vt:lpstr>
      <vt:lpstr>Discussion</vt:lpstr>
      <vt:lpstr>PowerPoint Presentation</vt:lpstr>
      <vt:lpstr>Examples of Classified Sentences</vt:lpstr>
      <vt:lpstr>Comparison Between Proposed Tasks and Others</vt:lpstr>
      <vt:lpstr>Analyzing Temporal Search User Practice on the Web</vt:lpstr>
      <vt:lpstr>Analyzing Temporal Search User Practice on the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Temporal Aspect-based Analysis</vt:lpstr>
      <vt:lpstr>PowerPoint Presentation</vt:lpstr>
      <vt:lpstr>PowerPoint Presentation</vt:lpstr>
      <vt:lpstr>PowerPoint Presentation</vt:lpstr>
      <vt:lpstr>ChatGPT: unequal benefit among employees</vt:lpstr>
      <vt:lpstr>PowerPoint Presentation</vt:lpstr>
      <vt:lpstr>PowerPoint Presentation</vt:lpstr>
      <vt:lpstr>PowerPoint Presentation</vt:lpstr>
      <vt:lpstr>PowerPoint Presentation</vt:lpstr>
      <vt:lpstr>ChatGPT: A Natural Language Generation system</vt:lpstr>
      <vt:lpstr>Applications in Search &amp; Retrieval-augmented LLMs</vt:lpstr>
      <vt:lpstr>In-context Learning</vt:lpstr>
      <vt:lpstr>Type of Prompting: Chain-of-Thought</vt:lpstr>
      <vt:lpstr>Zero-shot CoT</vt:lpstr>
      <vt:lpstr>How LLMs handle long context?</vt:lpstr>
      <vt:lpstr>How to measure hallucinations?</vt:lpstr>
      <vt:lpstr>Temporal Profiling</vt:lpstr>
      <vt:lpstr>Temporal Validity of Text</vt:lpstr>
      <vt:lpstr>Validity Classes &amp; Example Applications</vt:lpstr>
      <vt:lpstr>Examples of Classified Sentences</vt:lpstr>
      <vt:lpstr>Collective Memory Analysis in Twitter</vt:lpstr>
      <vt:lpstr>Large Scale Analysis and Visualization of Time References in Tweets</vt:lpstr>
      <vt:lpstr>Collective Expectations Analysis (“Future” from 2010)</vt:lpstr>
      <vt:lpstr>Clustering Future Expectations</vt:lpstr>
      <vt:lpstr>Pretrained LLMs &amp; Archival QA</vt:lpstr>
      <vt:lpstr>PowerPoint Presentation</vt:lpstr>
      <vt:lpstr>Examples of Classified Sentences</vt:lpstr>
      <vt:lpstr>Comparison Between Proposed Tasks and Others</vt:lpstr>
      <vt:lpstr>PowerPoint Presentation</vt:lpstr>
      <vt:lpstr>PowerPoint Presentation</vt:lpstr>
      <vt:lpstr>PowerPoint Presentation</vt:lpstr>
      <vt:lpstr>PowerPoint Presentation</vt:lpstr>
      <vt:lpstr>Predicting TEMPORAL Validity of Text</vt:lpstr>
      <vt:lpstr>PowerPoint Presentation</vt:lpstr>
      <vt:lpstr>PowerPoint Presentation</vt:lpstr>
      <vt:lpstr>PowerPoint Presentation</vt:lpstr>
      <vt:lpstr>PowerPoint Presentation</vt:lpstr>
      <vt:lpstr>PowerPoint Presentation</vt:lpstr>
      <vt:lpstr>Case of using only time for judgment</vt:lpstr>
      <vt:lpstr>PowerPoint Presentation</vt:lpstr>
      <vt:lpstr>PowerPoint Presentation</vt:lpstr>
      <vt:lpstr>PowerPoint Presentation</vt:lpstr>
      <vt:lpstr>PowerPoint Presentation</vt:lpstr>
      <vt:lpstr>PowerPoint Presentation</vt:lpstr>
      <vt:lpstr>Examples of Sentences &amp; their Validity Classes</vt:lpstr>
      <vt:lpstr>Nearly IDEAL Validity PREDICTION..</vt:lpstr>
      <vt:lpstr>Validity Classes Examples</vt:lpstr>
      <vt:lpstr>PowerPoint Presentation</vt:lpstr>
      <vt:lpstr>PowerPoint Presentation</vt:lpstr>
      <vt:lpstr>Features</vt:lpstr>
      <vt:lpstr>PowerPoint Presentation</vt:lpstr>
      <vt:lpstr>PowerPoint Presentation</vt:lpstr>
      <vt:lpstr>PowerPoint Presentation</vt:lpstr>
      <vt:lpstr>PowerPoint Presentation</vt:lpstr>
      <vt:lpstr>Results</vt:lpstr>
      <vt:lpstr>ADDITIONAL Results</vt:lpstr>
      <vt:lpstr>Problems with GTA</vt:lpstr>
      <vt:lpstr>More results</vt:lpstr>
      <vt:lpstr>MODEL ANALYSIS</vt:lpstr>
      <vt:lpstr>Case of using content for judgment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Siamese Network</vt:lpstr>
      <vt:lpstr>Bidirectional Encoder Representation of Transformer (BERT)</vt:lpstr>
      <vt:lpstr>RoBERTa</vt:lpstr>
      <vt:lpstr>Sentence BERT (SBERT)</vt:lpstr>
      <vt:lpstr>Related Works</vt:lpstr>
      <vt:lpstr>PowerPoint Presentation</vt:lpstr>
      <vt:lpstr>PowerPoint Presentation</vt:lpstr>
      <vt:lpstr>Future Works</vt:lpstr>
      <vt:lpstr>References</vt:lpstr>
      <vt:lpstr>Discussion</vt:lpstr>
      <vt:lpstr>PowerPoint Presentation</vt:lpstr>
      <vt:lpstr>Temporal Validity of Text</vt:lpstr>
      <vt:lpstr>Validity Classes &amp; Example Applications</vt:lpstr>
      <vt:lpstr>Examples of Classified Sentences</vt:lpstr>
      <vt:lpstr>PowerPoint Presentation</vt:lpstr>
      <vt:lpstr>PowerPoint Presentation</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Extraction</dc:title>
  <dc:creator>adam</dc:creator>
  <cp:lastModifiedBy>Adam</cp:lastModifiedBy>
  <cp:revision>1542</cp:revision>
  <cp:lastPrinted>2021-06-09T07:36:17Z</cp:lastPrinted>
  <dcterms:created xsi:type="dcterms:W3CDTF">2010-04-19T15:31:24Z</dcterms:created>
  <dcterms:modified xsi:type="dcterms:W3CDTF">2024-03-08T13:11:39Z</dcterms:modified>
</cp:coreProperties>
</file>